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2"/>
  </p:notesMasterIdLst>
  <p:sldIdLst>
    <p:sldId id="256" r:id="rId2"/>
    <p:sldId id="348" r:id="rId3"/>
    <p:sldId id="349" r:id="rId4"/>
    <p:sldId id="412" r:id="rId5"/>
    <p:sldId id="350" r:id="rId6"/>
    <p:sldId id="409" r:id="rId7"/>
    <p:sldId id="379" r:id="rId8"/>
    <p:sldId id="414" r:id="rId9"/>
    <p:sldId id="387" r:id="rId10"/>
    <p:sldId id="388" r:id="rId11"/>
    <p:sldId id="390" r:id="rId12"/>
    <p:sldId id="392" r:id="rId13"/>
    <p:sldId id="394" r:id="rId14"/>
    <p:sldId id="395" r:id="rId15"/>
    <p:sldId id="396" r:id="rId16"/>
    <p:sldId id="397" r:id="rId17"/>
    <p:sldId id="399" r:id="rId18"/>
    <p:sldId id="400" r:id="rId19"/>
    <p:sldId id="410" r:id="rId20"/>
    <p:sldId id="401" r:id="rId21"/>
    <p:sldId id="415" r:id="rId22"/>
    <p:sldId id="402" r:id="rId23"/>
    <p:sldId id="403" r:id="rId24"/>
    <p:sldId id="416" r:id="rId25"/>
    <p:sldId id="405" r:id="rId26"/>
    <p:sldId id="384" r:id="rId27"/>
    <p:sldId id="382" r:id="rId28"/>
    <p:sldId id="411" r:id="rId29"/>
    <p:sldId id="408" r:id="rId30"/>
    <p:sldId id="407" r:id="rId3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modifyVerifier cryptProviderType="rsaFull" cryptAlgorithmClass="hash" cryptAlgorithmType="typeAny" cryptAlgorithmSid="4" spinCount="100000" saltData="ubBTnTwFx7BBTfNukkcxNQ==" hashData="aSTMdngU3Jk+P5uw6R52aa+4bIQ="/>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D159"/>
    <a:srgbClr val="6BD20E"/>
    <a:srgbClr val="EF4639"/>
    <a:srgbClr val="EAEAEA"/>
    <a:srgbClr val="E727CC"/>
    <a:srgbClr val="77EDF3"/>
    <a:srgbClr val="FD7471"/>
    <a:srgbClr val="FC9072"/>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75661" autoAdjust="0"/>
  </p:normalViewPr>
  <p:slideViewPr>
    <p:cSldViewPr>
      <p:cViewPr>
        <p:scale>
          <a:sx n="70" d="100"/>
          <a:sy n="70" d="100"/>
        </p:scale>
        <p:origin x="-1374" y="306"/>
      </p:cViewPr>
      <p:guideLst>
        <p:guide orient="horz" pos="2160"/>
        <p:guide pos="2880"/>
      </p:guideLst>
    </p:cSldViewPr>
  </p:slideViewPr>
  <p:notesTextViewPr>
    <p:cViewPr>
      <p:scale>
        <a:sx n="100" d="100"/>
        <a:sy n="100" d="100"/>
      </p:scale>
      <p:origin x="0" y="0"/>
    </p:cViewPr>
  </p:notesTextViewPr>
  <p:sorterViewPr>
    <p:cViewPr>
      <p:scale>
        <a:sx n="80" d="100"/>
        <a:sy n="80" d="100"/>
      </p:scale>
      <p:origin x="0" y="2016"/>
    </p:cViewPr>
  </p:sorterViewPr>
  <p:notesViewPr>
    <p:cSldViewPr>
      <p:cViewPr varScale="1">
        <p:scale>
          <a:sx n="60" d="100"/>
          <a:sy n="60" d="100"/>
        </p:scale>
        <p:origin x="-2490" y="-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image" Target="../media/image7.jpeg"/></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4F69644-F7EF-4791-B76B-FD202EB8EDE7}" type="doc">
      <dgm:prSet loTypeId="urn:microsoft.com/office/officeart/2005/8/layout/hList7" loCatId="relationship" qsTypeId="urn:microsoft.com/office/officeart/2005/8/quickstyle/simple1" qsCatId="simple" csTypeId="urn:microsoft.com/office/officeart/2005/8/colors/colorful4" csCatId="colorful" phldr="1"/>
      <dgm:spPr/>
    </dgm:pt>
    <dgm:pt modelId="{CB6F6581-3F44-4773-9C49-E22377DE4C65}">
      <dgm:prSet phldrT="[Text]"/>
      <dgm:spPr/>
      <dgm:t>
        <a:bodyPr/>
        <a:lstStyle/>
        <a:p>
          <a:r>
            <a:rPr lang="en-US" b="1" dirty="0" smtClean="0">
              <a:solidFill>
                <a:schemeClr val="tx1"/>
              </a:solidFill>
            </a:rPr>
            <a:t>1 glass of boiled water</a:t>
          </a:r>
          <a:endParaRPr lang="en-US" b="1" dirty="0">
            <a:solidFill>
              <a:schemeClr val="tx1"/>
            </a:solidFill>
          </a:endParaRPr>
        </a:p>
      </dgm:t>
    </dgm:pt>
    <dgm:pt modelId="{BFD22607-FE9E-4164-B5C4-90AEA286CB27}" type="parTrans" cxnId="{A244051D-290B-4297-96C4-90BB9ED472ED}">
      <dgm:prSet/>
      <dgm:spPr/>
      <dgm:t>
        <a:bodyPr/>
        <a:lstStyle/>
        <a:p>
          <a:endParaRPr lang="en-US"/>
        </a:p>
      </dgm:t>
    </dgm:pt>
    <dgm:pt modelId="{C7558F11-D1F7-4E0F-BDA0-AE479994F270}" type="sibTrans" cxnId="{A244051D-290B-4297-96C4-90BB9ED472ED}">
      <dgm:prSet/>
      <dgm:spPr/>
      <dgm:t>
        <a:bodyPr/>
        <a:lstStyle/>
        <a:p>
          <a:endParaRPr lang="en-US"/>
        </a:p>
      </dgm:t>
    </dgm:pt>
    <dgm:pt modelId="{107DFADD-AE15-45B4-8888-61DBC9085F53}">
      <dgm:prSet phldrT="[Text]"/>
      <dgm:spPr/>
      <dgm:t>
        <a:bodyPr/>
        <a:lstStyle/>
        <a:p>
          <a:r>
            <a:rPr lang="en-US" b="1" dirty="0" smtClean="0">
              <a:solidFill>
                <a:schemeClr val="tx1"/>
              </a:solidFill>
            </a:rPr>
            <a:t>1 teaspoon of sugar</a:t>
          </a:r>
          <a:endParaRPr lang="en-US" b="1" dirty="0">
            <a:solidFill>
              <a:schemeClr val="tx1"/>
            </a:solidFill>
          </a:endParaRPr>
        </a:p>
      </dgm:t>
    </dgm:pt>
    <dgm:pt modelId="{2CED0313-7CFB-4BBB-A682-7494187C605D}" type="parTrans" cxnId="{C5C76F2A-5AE1-464D-A5AC-D2E63C0A4CDA}">
      <dgm:prSet/>
      <dgm:spPr/>
      <dgm:t>
        <a:bodyPr/>
        <a:lstStyle/>
        <a:p>
          <a:endParaRPr lang="en-US"/>
        </a:p>
      </dgm:t>
    </dgm:pt>
    <dgm:pt modelId="{B9B2AE1E-EC4A-4738-B6CC-1D8371EF6D0F}" type="sibTrans" cxnId="{C5C76F2A-5AE1-464D-A5AC-D2E63C0A4CDA}">
      <dgm:prSet/>
      <dgm:spPr/>
      <dgm:t>
        <a:bodyPr/>
        <a:lstStyle/>
        <a:p>
          <a:endParaRPr lang="en-US"/>
        </a:p>
      </dgm:t>
    </dgm:pt>
    <dgm:pt modelId="{D8F7CB9A-BCDB-41AF-8954-21094D52690F}">
      <dgm:prSet phldrT="[Text]"/>
      <dgm:spPr/>
      <dgm:t>
        <a:bodyPr/>
        <a:lstStyle/>
        <a:p>
          <a:r>
            <a:rPr lang="en-US" b="1" dirty="0" smtClean="0">
              <a:solidFill>
                <a:schemeClr val="tx1"/>
              </a:solidFill>
            </a:rPr>
            <a:t>1 pinch of salt</a:t>
          </a:r>
          <a:endParaRPr lang="en-US" b="1" dirty="0">
            <a:solidFill>
              <a:schemeClr val="tx1"/>
            </a:solidFill>
          </a:endParaRPr>
        </a:p>
      </dgm:t>
    </dgm:pt>
    <dgm:pt modelId="{42AE0B83-0427-42D2-917F-2749F9B5AFB6}" type="parTrans" cxnId="{CC01EAC5-DD01-4A26-B70C-EA7D708B238F}">
      <dgm:prSet/>
      <dgm:spPr/>
      <dgm:t>
        <a:bodyPr/>
        <a:lstStyle/>
        <a:p>
          <a:endParaRPr lang="en-US"/>
        </a:p>
      </dgm:t>
    </dgm:pt>
    <dgm:pt modelId="{FEEB3FE9-C22E-40A9-9857-35D7E01E15D8}" type="sibTrans" cxnId="{CC01EAC5-DD01-4A26-B70C-EA7D708B238F}">
      <dgm:prSet/>
      <dgm:spPr/>
      <dgm:t>
        <a:bodyPr/>
        <a:lstStyle/>
        <a:p>
          <a:endParaRPr lang="en-US"/>
        </a:p>
      </dgm:t>
    </dgm:pt>
    <dgm:pt modelId="{0DC1EF9D-3C85-4FE8-B63B-01DC4F622C2E}" type="pres">
      <dgm:prSet presAssocID="{44F69644-F7EF-4791-B76B-FD202EB8EDE7}" presName="Name0" presStyleCnt="0">
        <dgm:presLayoutVars>
          <dgm:dir/>
          <dgm:resizeHandles val="exact"/>
        </dgm:presLayoutVars>
      </dgm:prSet>
      <dgm:spPr/>
    </dgm:pt>
    <dgm:pt modelId="{743FF033-FA72-4E04-9F91-CFCC612BC7BD}" type="pres">
      <dgm:prSet presAssocID="{44F69644-F7EF-4791-B76B-FD202EB8EDE7}" presName="fgShape" presStyleLbl="fgShp" presStyleIdx="0" presStyleCnt="1"/>
      <dgm:spPr/>
    </dgm:pt>
    <dgm:pt modelId="{15A5211F-89CC-409F-93D7-C2D5BDF627F3}" type="pres">
      <dgm:prSet presAssocID="{44F69644-F7EF-4791-B76B-FD202EB8EDE7}" presName="linComp" presStyleCnt="0"/>
      <dgm:spPr/>
    </dgm:pt>
    <dgm:pt modelId="{591C065D-BC95-4D2C-B759-270609108FF3}" type="pres">
      <dgm:prSet presAssocID="{CB6F6581-3F44-4773-9C49-E22377DE4C65}" presName="compNode" presStyleCnt="0"/>
      <dgm:spPr/>
    </dgm:pt>
    <dgm:pt modelId="{8294E7C1-2197-4454-8838-EBE065556CCD}" type="pres">
      <dgm:prSet presAssocID="{CB6F6581-3F44-4773-9C49-E22377DE4C65}" presName="bkgdShape" presStyleLbl="node1" presStyleIdx="0" presStyleCnt="3"/>
      <dgm:spPr/>
      <dgm:t>
        <a:bodyPr/>
        <a:lstStyle/>
        <a:p>
          <a:endParaRPr lang="en-US"/>
        </a:p>
      </dgm:t>
    </dgm:pt>
    <dgm:pt modelId="{260A9A62-B105-43BE-8716-992CCE4C5BC4}" type="pres">
      <dgm:prSet presAssocID="{CB6F6581-3F44-4773-9C49-E22377DE4C65}" presName="nodeTx" presStyleLbl="node1" presStyleIdx="0" presStyleCnt="3">
        <dgm:presLayoutVars>
          <dgm:bulletEnabled val="1"/>
        </dgm:presLayoutVars>
      </dgm:prSet>
      <dgm:spPr/>
      <dgm:t>
        <a:bodyPr/>
        <a:lstStyle/>
        <a:p>
          <a:endParaRPr lang="en-US"/>
        </a:p>
      </dgm:t>
    </dgm:pt>
    <dgm:pt modelId="{7F106C4F-C017-4C83-B486-55C7C5C8B976}" type="pres">
      <dgm:prSet presAssocID="{CB6F6581-3F44-4773-9C49-E22377DE4C65}" presName="invisiNode" presStyleLbl="node1" presStyleIdx="0" presStyleCnt="3"/>
      <dgm:spPr/>
    </dgm:pt>
    <dgm:pt modelId="{7C7DD9BD-C56E-4187-B520-3CD9074760C8}" type="pres">
      <dgm:prSet presAssocID="{CB6F6581-3F44-4773-9C49-E22377DE4C65}" presName="imagNode" presStyleLbl="fgImgPlace1" presStyleIdx="0" presStyleCnt="3"/>
      <dgm:spPr>
        <a:blipFill rotWithShape="0">
          <a:blip xmlns:r="http://schemas.openxmlformats.org/officeDocument/2006/relationships" r:embed="rId1"/>
          <a:stretch>
            <a:fillRect/>
          </a:stretch>
        </a:blipFill>
      </dgm:spPr>
    </dgm:pt>
    <dgm:pt modelId="{31B939D4-0768-4FB8-BE9A-CBE8C13EFA28}" type="pres">
      <dgm:prSet presAssocID="{C7558F11-D1F7-4E0F-BDA0-AE479994F270}" presName="sibTrans" presStyleLbl="sibTrans2D1" presStyleIdx="0" presStyleCnt="0"/>
      <dgm:spPr/>
      <dgm:t>
        <a:bodyPr/>
        <a:lstStyle/>
        <a:p>
          <a:endParaRPr lang="en-US"/>
        </a:p>
      </dgm:t>
    </dgm:pt>
    <dgm:pt modelId="{62B7C524-3DC4-484F-A364-0788FD625DFC}" type="pres">
      <dgm:prSet presAssocID="{107DFADD-AE15-45B4-8888-61DBC9085F53}" presName="compNode" presStyleCnt="0"/>
      <dgm:spPr/>
    </dgm:pt>
    <dgm:pt modelId="{9ACDC70E-9242-4402-A829-4589046FF0DC}" type="pres">
      <dgm:prSet presAssocID="{107DFADD-AE15-45B4-8888-61DBC9085F53}" presName="bkgdShape" presStyleLbl="node1" presStyleIdx="1" presStyleCnt="3"/>
      <dgm:spPr/>
      <dgm:t>
        <a:bodyPr/>
        <a:lstStyle/>
        <a:p>
          <a:endParaRPr lang="en-US"/>
        </a:p>
      </dgm:t>
    </dgm:pt>
    <dgm:pt modelId="{D488E300-38EC-4E1F-9119-BAB2890EC9FE}" type="pres">
      <dgm:prSet presAssocID="{107DFADD-AE15-45B4-8888-61DBC9085F53}" presName="nodeTx" presStyleLbl="node1" presStyleIdx="1" presStyleCnt="3">
        <dgm:presLayoutVars>
          <dgm:bulletEnabled val="1"/>
        </dgm:presLayoutVars>
      </dgm:prSet>
      <dgm:spPr/>
      <dgm:t>
        <a:bodyPr/>
        <a:lstStyle/>
        <a:p>
          <a:endParaRPr lang="en-US"/>
        </a:p>
      </dgm:t>
    </dgm:pt>
    <dgm:pt modelId="{0B34E801-D348-42DA-8DD3-1997562213EA}" type="pres">
      <dgm:prSet presAssocID="{107DFADD-AE15-45B4-8888-61DBC9085F53}" presName="invisiNode" presStyleLbl="node1" presStyleIdx="1" presStyleCnt="3"/>
      <dgm:spPr/>
    </dgm:pt>
    <dgm:pt modelId="{B3A22D7F-695D-428C-A288-D15A9E898838}" type="pres">
      <dgm:prSet presAssocID="{107DFADD-AE15-45B4-8888-61DBC9085F53}" presName="imagNode" presStyleLbl="fgImgPlace1" presStyleIdx="1" presStyleCnt="3"/>
      <dgm:spPr>
        <a:blipFill rotWithShape="0">
          <a:blip xmlns:r="http://schemas.openxmlformats.org/officeDocument/2006/relationships" r:embed="rId2"/>
          <a:stretch>
            <a:fillRect/>
          </a:stretch>
        </a:blipFill>
      </dgm:spPr>
    </dgm:pt>
    <dgm:pt modelId="{CC284FA8-2CEF-4AA3-88D2-9D8CEE7ED5F7}" type="pres">
      <dgm:prSet presAssocID="{B9B2AE1E-EC4A-4738-B6CC-1D8371EF6D0F}" presName="sibTrans" presStyleLbl="sibTrans2D1" presStyleIdx="0" presStyleCnt="0"/>
      <dgm:spPr/>
      <dgm:t>
        <a:bodyPr/>
        <a:lstStyle/>
        <a:p>
          <a:endParaRPr lang="en-US"/>
        </a:p>
      </dgm:t>
    </dgm:pt>
    <dgm:pt modelId="{64A525AD-459B-4739-8A1F-5D009671F4DF}" type="pres">
      <dgm:prSet presAssocID="{D8F7CB9A-BCDB-41AF-8954-21094D52690F}" presName="compNode" presStyleCnt="0"/>
      <dgm:spPr/>
    </dgm:pt>
    <dgm:pt modelId="{E2D644BD-1B8E-4E39-BB0B-D3984000951F}" type="pres">
      <dgm:prSet presAssocID="{D8F7CB9A-BCDB-41AF-8954-21094D52690F}" presName="bkgdShape" presStyleLbl="node1" presStyleIdx="2" presStyleCnt="3"/>
      <dgm:spPr/>
      <dgm:t>
        <a:bodyPr/>
        <a:lstStyle/>
        <a:p>
          <a:endParaRPr lang="en-US"/>
        </a:p>
      </dgm:t>
    </dgm:pt>
    <dgm:pt modelId="{E8C3FF8D-C2DB-41BC-9785-38E93B158264}" type="pres">
      <dgm:prSet presAssocID="{D8F7CB9A-BCDB-41AF-8954-21094D52690F}" presName="nodeTx" presStyleLbl="node1" presStyleIdx="2" presStyleCnt="3">
        <dgm:presLayoutVars>
          <dgm:bulletEnabled val="1"/>
        </dgm:presLayoutVars>
      </dgm:prSet>
      <dgm:spPr/>
      <dgm:t>
        <a:bodyPr/>
        <a:lstStyle/>
        <a:p>
          <a:endParaRPr lang="en-US"/>
        </a:p>
      </dgm:t>
    </dgm:pt>
    <dgm:pt modelId="{534C070C-7F9B-44EB-9E6F-1D99055230C3}" type="pres">
      <dgm:prSet presAssocID="{D8F7CB9A-BCDB-41AF-8954-21094D52690F}" presName="invisiNode" presStyleLbl="node1" presStyleIdx="2" presStyleCnt="3"/>
      <dgm:spPr/>
    </dgm:pt>
    <dgm:pt modelId="{C1AF1AE4-AD62-4C66-81DA-6FFC02B2FC84}" type="pres">
      <dgm:prSet presAssocID="{D8F7CB9A-BCDB-41AF-8954-21094D52690F}" presName="imagNode" presStyleLbl="fgImgPlace1" presStyleIdx="2" presStyleCnt="3"/>
      <dgm:spPr>
        <a:blipFill rotWithShape="0">
          <a:blip xmlns:r="http://schemas.openxmlformats.org/officeDocument/2006/relationships" r:embed="rId3"/>
          <a:stretch>
            <a:fillRect/>
          </a:stretch>
        </a:blipFill>
      </dgm:spPr>
    </dgm:pt>
  </dgm:ptLst>
  <dgm:cxnLst>
    <dgm:cxn modelId="{A244051D-290B-4297-96C4-90BB9ED472ED}" srcId="{44F69644-F7EF-4791-B76B-FD202EB8EDE7}" destId="{CB6F6581-3F44-4773-9C49-E22377DE4C65}" srcOrd="0" destOrd="0" parTransId="{BFD22607-FE9E-4164-B5C4-90AEA286CB27}" sibTransId="{C7558F11-D1F7-4E0F-BDA0-AE479994F270}"/>
    <dgm:cxn modelId="{81B2EEE1-BC1E-41F8-91D1-6170FBCC92EE}" type="presOf" srcId="{B9B2AE1E-EC4A-4738-B6CC-1D8371EF6D0F}" destId="{CC284FA8-2CEF-4AA3-88D2-9D8CEE7ED5F7}" srcOrd="0" destOrd="0" presId="urn:microsoft.com/office/officeart/2005/8/layout/hList7"/>
    <dgm:cxn modelId="{20503DBD-C726-4A4E-BB52-CBB0E2DD6504}" type="presOf" srcId="{44F69644-F7EF-4791-B76B-FD202EB8EDE7}" destId="{0DC1EF9D-3C85-4FE8-B63B-01DC4F622C2E}" srcOrd="0" destOrd="0" presId="urn:microsoft.com/office/officeart/2005/8/layout/hList7"/>
    <dgm:cxn modelId="{EA9A1410-FB72-4A66-8ECA-95905C6EB711}" type="presOf" srcId="{107DFADD-AE15-45B4-8888-61DBC9085F53}" destId="{9ACDC70E-9242-4402-A829-4589046FF0DC}" srcOrd="0" destOrd="0" presId="urn:microsoft.com/office/officeart/2005/8/layout/hList7"/>
    <dgm:cxn modelId="{633EB9D7-0156-4014-BA2E-525EA5F46409}" type="presOf" srcId="{CB6F6581-3F44-4773-9C49-E22377DE4C65}" destId="{260A9A62-B105-43BE-8716-992CCE4C5BC4}" srcOrd="1" destOrd="0" presId="urn:microsoft.com/office/officeart/2005/8/layout/hList7"/>
    <dgm:cxn modelId="{4E2080E5-0554-4DEF-8733-52B34FD94A70}" type="presOf" srcId="{D8F7CB9A-BCDB-41AF-8954-21094D52690F}" destId="{E2D644BD-1B8E-4E39-BB0B-D3984000951F}" srcOrd="0" destOrd="0" presId="urn:microsoft.com/office/officeart/2005/8/layout/hList7"/>
    <dgm:cxn modelId="{C5C76F2A-5AE1-464D-A5AC-D2E63C0A4CDA}" srcId="{44F69644-F7EF-4791-B76B-FD202EB8EDE7}" destId="{107DFADD-AE15-45B4-8888-61DBC9085F53}" srcOrd="1" destOrd="0" parTransId="{2CED0313-7CFB-4BBB-A682-7494187C605D}" sibTransId="{B9B2AE1E-EC4A-4738-B6CC-1D8371EF6D0F}"/>
    <dgm:cxn modelId="{CA5C2933-FF05-4294-AECB-9710A9147CA8}" type="presOf" srcId="{C7558F11-D1F7-4E0F-BDA0-AE479994F270}" destId="{31B939D4-0768-4FB8-BE9A-CBE8C13EFA28}" srcOrd="0" destOrd="0" presId="urn:microsoft.com/office/officeart/2005/8/layout/hList7"/>
    <dgm:cxn modelId="{6C191255-A0D0-45D6-BE20-A9DC76EBA1A6}" type="presOf" srcId="{107DFADD-AE15-45B4-8888-61DBC9085F53}" destId="{D488E300-38EC-4E1F-9119-BAB2890EC9FE}" srcOrd="1" destOrd="0" presId="urn:microsoft.com/office/officeart/2005/8/layout/hList7"/>
    <dgm:cxn modelId="{3A3899FB-59AE-44AE-B32D-172E35B0A275}" type="presOf" srcId="{D8F7CB9A-BCDB-41AF-8954-21094D52690F}" destId="{E8C3FF8D-C2DB-41BC-9785-38E93B158264}" srcOrd="1" destOrd="0" presId="urn:microsoft.com/office/officeart/2005/8/layout/hList7"/>
    <dgm:cxn modelId="{7D75D972-8778-417C-8FFE-E54E0DC21352}" type="presOf" srcId="{CB6F6581-3F44-4773-9C49-E22377DE4C65}" destId="{8294E7C1-2197-4454-8838-EBE065556CCD}" srcOrd="0" destOrd="0" presId="urn:microsoft.com/office/officeart/2005/8/layout/hList7"/>
    <dgm:cxn modelId="{CC01EAC5-DD01-4A26-B70C-EA7D708B238F}" srcId="{44F69644-F7EF-4791-B76B-FD202EB8EDE7}" destId="{D8F7CB9A-BCDB-41AF-8954-21094D52690F}" srcOrd="2" destOrd="0" parTransId="{42AE0B83-0427-42D2-917F-2749F9B5AFB6}" sibTransId="{FEEB3FE9-C22E-40A9-9857-35D7E01E15D8}"/>
    <dgm:cxn modelId="{D524AA23-4E48-4B4B-8370-8983319F655B}" type="presParOf" srcId="{0DC1EF9D-3C85-4FE8-B63B-01DC4F622C2E}" destId="{743FF033-FA72-4E04-9F91-CFCC612BC7BD}" srcOrd="0" destOrd="0" presId="urn:microsoft.com/office/officeart/2005/8/layout/hList7"/>
    <dgm:cxn modelId="{D567467B-77D8-4C93-B50F-175BF9DA41EB}" type="presParOf" srcId="{0DC1EF9D-3C85-4FE8-B63B-01DC4F622C2E}" destId="{15A5211F-89CC-409F-93D7-C2D5BDF627F3}" srcOrd="1" destOrd="0" presId="urn:microsoft.com/office/officeart/2005/8/layout/hList7"/>
    <dgm:cxn modelId="{AF30D1A6-4B61-4A9E-AF92-59F0E2E137A7}" type="presParOf" srcId="{15A5211F-89CC-409F-93D7-C2D5BDF627F3}" destId="{591C065D-BC95-4D2C-B759-270609108FF3}" srcOrd="0" destOrd="0" presId="urn:microsoft.com/office/officeart/2005/8/layout/hList7"/>
    <dgm:cxn modelId="{77C370BA-47A3-467E-B2EC-5CCEDA50796E}" type="presParOf" srcId="{591C065D-BC95-4D2C-B759-270609108FF3}" destId="{8294E7C1-2197-4454-8838-EBE065556CCD}" srcOrd="0" destOrd="0" presId="urn:microsoft.com/office/officeart/2005/8/layout/hList7"/>
    <dgm:cxn modelId="{287D888C-CDAC-4A65-AC90-1223D3EFDF12}" type="presParOf" srcId="{591C065D-BC95-4D2C-B759-270609108FF3}" destId="{260A9A62-B105-43BE-8716-992CCE4C5BC4}" srcOrd="1" destOrd="0" presId="urn:microsoft.com/office/officeart/2005/8/layout/hList7"/>
    <dgm:cxn modelId="{1E1554E8-5A70-4749-A9A2-878E970E3B8C}" type="presParOf" srcId="{591C065D-BC95-4D2C-B759-270609108FF3}" destId="{7F106C4F-C017-4C83-B486-55C7C5C8B976}" srcOrd="2" destOrd="0" presId="urn:microsoft.com/office/officeart/2005/8/layout/hList7"/>
    <dgm:cxn modelId="{CF339C48-B411-4326-A328-ADA0C236E49E}" type="presParOf" srcId="{591C065D-BC95-4D2C-B759-270609108FF3}" destId="{7C7DD9BD-C56E-4187-B520-3CD9074760C8}" srcOrd="3" destOrd="0" presId="urn:microsoft.com/office/officeart/2005/8/layout/hList7"/>
    <dgm:cxn modelId="{C653A3D4-3368-48A6-B8A2-F9C918DBFD20}" type="presParOf" srcId="{15A5211F-89CC-409F-93D7-C2D5BDF627F3}" destId="{31B939D4-0768-4FB8-BE9A-CBE8C13EFA28}" srcOrd="1" destOrd="0" presId="urn:microsoft.com/office/officeart/2005/8/layout/hList7"/>
    <dgm:cxn modelId="{AC3ED5AA-5603-4B5E-B934-0FAE146273E1}" type="presParOf" srcId="{15A5211F-89CC-409F-93D7-C2D5BDF627F3}" destId="{62B7C524-3DC4-484F-A364-0788FD625DFC}" srcOrd="2" destOrd="0" presId="urn:microsoft.com/office/officeart/2005/8/layout/hList7"/>
    <dgm:cxn modelId="{00CC782E-AA48-4ACA-ADE6-A68E0998C740}" type="presParOf" srcId="{62B7C524-3DC4-484F-A364-0788FD625DFC}" destId="{9ACDC70E-9242-4402-A829-4589046FF0DC}" srcOrd="0" destOrd="0" presId="urn:microsoft.com/office/officeart/2005/8/layout/hList7"/>
    <dgm:cxn modelId="{DDC767F7-3FCD-4133-AC04-2760226A80C4}" type="presParOf" srcId="{62B7C524-3DC4-484F-A364-0788FD625DFC}" destId="{D488E300-38EC-4E1F-9119-BAB2890EC9FE}" srcOrd="1" destOrd="0" presId="urn:microsoft.com/office/officeart/2005/8/layout/hList7"/>
    <dgm:cxn modelId="{2E69BE60-2608-4B66-9ED1-9455B9466093}" type="presParOf" srcId="{62B7C524-3DC4-484F-A364-0788FD625DFC}" destId="{0B34E801-D348-42DA-8DD3-1997562213EA}" srcOrd="2" destOrd="0" presId="urn:microsoft.com/office/officeart/2005/8/layout/hList7"/>
    <dgm:cxn modelId="{A59900C5-4B6E-4594-99F3-1D4897C1E51C}" type="presParOf" srcId="{62B7C524-3DC4-484F-A364-0788FD625DFC}" destId="{B3A22D7F-695D-428C-A288-D15A9E898838}" srcOrd="3" destOrd="0" presId="urn:microsoft.com/office/officeart/2005/8/layout/hList7"/>
    <dgm:cxn modelId="{8CE5A462-8E8A-483E-9FE5-AE369DA5BF46}" type="presParOf" srcId="{15A5211F-89CC-409F-93D7-C2D5BDF627F3}" destId="{CC284FA8-2CEF-4AA3-88D2-9D8CEE7ED5F7}" srcOrd="3" destOrd="0" presId="urn:microsoft.com/office/officeart/2005/8/layout/hList7"/>
    <dgm:cxn modelId="{BF0A308C-89BA-45AA-8C1C-50CC16F5D480}" type="presParOf" srcId="{15A5211F-89CC-409F-93D7-C2D5BDF627F3}" destId="{64A525AD-459B-4739-8A1F-5D009671F4DF}" srcOrd="4" destOrd="0" presId="urn:microsoft.com/office/officeart/2005/8/layout/hList7"/>
    <dgm:cxn modelId="{1C8C6FC7-6A3F-41ED-B652-A7AF3F2AC396}" type="presParOf" srcId="{64A525AD-459B-4739-8A1F-5D009671F4DF}" destId="{E2D644BD-1B8E-4E39-BB0B-D3984000951F}" srcOrd="0" destOrd="0" presId="urn:microsoft.com/office/officeart/2005/8/layout/hList7"/>
    <dgm:cxn modelId="{10EBC9CB-573F-4557-9BDE-E28B66079561}" type="presParOf" srcId="{64A525AD-459B-4739-8A1F-5D009671F4DF}" destId="{E8C3FF8D-C2DB-41BC-9785-38E93B158264}" srcOrd="1" destOrd="0" presId="urn:microsoft.com/office/officeart/2005/8/layout/hList7"/>
    <dgm:cxn modelId="{0271C1F8-3847-4BBF-96A3-1F550B010F74}" type="presParOf" srcId="{64A525AD-459B-4739-8A1F-5D009671F4DF}" destId="{534C070C-7F9B-44EB-9E6F-1D99055230C3}" srcOrd="2" destOrd="0" presId="urn:microsoft.com/office/officeart/2005/8/layout/hList7"/>
    <dgm:cxn modelId="{B3364861-DA28-4D44-B1B9-6717CA9F0BF1}" type="presParOf" srcId="{64A525AD-459B-4739-8A1F-5D009671F4DF}" destId="{C1AF1AE4-AD62-4C66-81DA-6FFC02B2FC84}" srcOrd="3" destOrd="0" presId="urn:microsoft.com/office/officeart/2005/8/layout/hList7"/>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EC38B373-6D1F-45E3-980A-9E2899990C13}" type="datetimeFigureOut">
              <a:rPr lang="en-US"/>
              <a:pPr>
                <a:defRPr/>
              </a:pPr>
              <a:t>9/7/2011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07726F1F-AB06-43EA-B213-A63696890C64}"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Introduce the session to the participants. </a:t>
            </a:r>
          </a:p>
        </p:txBody>
      </p:sp>
      <p:sp>
        <p:nvSpPr>
          <p:cNvPr id="389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E49CE92-C89E-4289-BE5D-27D6F9AF099F}" type="slidenum">
              <a:rPr lang="en-US" smtClean="0"/>
              <a:pPr fontAlgn="base">
                <a:spcBef>
                  <a:spcPct val="0"/>
                </a:spcBef>
                <a:spcAft>
                  <a:spcPct val="0"/>
                </a:spcAft>
                <a:defRPr/>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smtClean="0"/>
              <a:t>What to teach the client:</a:t>
            </a:r>
            <a:endParaRPr lang="en-US" smtClean="0"/>
          </a:p>
          <a:p>
            <a:pPr eaLnBrk="1" hangingPunct="1">
              <a:spcBef>
                <a:spcPct val="0"/>
              </a:spcBef>
              <a:buFontTx/>
              <a:buChar char="•"/>
            </a:pPr>
            <a:r>
              <a:rPr lang="en-US" smtClean="0"/>
              <a:t>Manage mouth sores at home by scrubbing the tongue and the gums gently with a soft toothbrush or cloth at least three or four times a day, and then rinsing the mouth with a mild salt solution, a dilute mouthwash or lemon water. </a:t>
            </a:r>
          </a:p>
          <a:p>
            <a:pPr eaLnBrk="1" hangingPunct="1">
              <a:spcBef>
                <a:spcPct val="0"/>
              </a:spcBef>
              <a:buFontTx/>
              <a:buChar char="•"/>
            </a:pPr>
            <a:r>
              <a:rPr lang="en-US" smtClean="0"/>
              <a:t>Suck a lemon, if not too painful, to slow down the growth of the fungus. </a:t>
            </a:r>
          </a:p>
          <a:p>
            <a:pPr eaLnBrk="1" hangingPunct="1">
              <a:spcBef>
                <a:spcPct val="0"/>
              </a:spcBef>
              <a:buFontTx/>
              <a:buChar char="•"/>
            </a:pPr>
            <a:r>
              <a:rPr lang="en-US" smtClean="0"/>
              <a:t>Apply Gentian violet  solution three or four times a day. The solution is prepared by dissolving one teaspoonful of gentian violet crystals in half a litre of clean water. </a:t>
            </a:r>
          </a:p>
          <a:p>
            <a:pPr eaLnBrk="1" hangingPunct="1">
              <a:spcBef>
                <a:spcPct val="0"/>
              </a:spcBef>
              <a:buFontTx/>
              <a:buChar char="•"/>
            </a:pPr>
            <a:r>
              <a:rPr lang="en-US" smtClean="0"/>
              <a:t>Chew garlic or eat yoghurt as this can also give some relief.</a:t>
            </a:r>
          </a:p>
          <a:p>
            <a:pPr eaLnBrk="1" hangingPunct="1">
              <a:spcBef>
                <a:spcPct val="0"/>
              </a:spcBef>
              <a:buFontTx/>
              <a:buChar char="•"/>
            </a:pPr>
            <a:r>
              <a:rPr lang="en-US" smtClean="0"/>
              <a:t>Maintain oral hygiene by rinsing the mouth with warm salt water or a mouthwash solution after eating and in between meals</a:t>
            </a:r>
          </a:p>
          <a:p>
            <a:pPr eaLnBrk="1" hangingPunct="1">
              <a:spcBef>
                <a:spcPct val="0"/>
              </a:spcBef>
              <a:buFontTx/>
              <a:buChar char="•"/>
            </a:pPr>
            <a:r>
              <a:rPr lang="en-US" smtClean="0"/>
              <a:t>Wash the mouth with tea made from </a:t>
            </a:r>
            <a:r>
              <a:rPr lang="en-US" i="1" smtClean="0"/>
              <a:t>neem </a:t>
            </a:r>
            <a:r>
              <a:rPr lang="en-US" smtClean="0"/>
              <a:t>or</a:t>
            </a:r>
            <a:r>
              <a:rPr lang="en-US" i="1" smtClean="0"/>
              <a:t> tulsi </a:t>
            </a:r>
            <a:r>
              <a:rPr lang="en-US" smtClean="0"/>
              <a:t>leaves. </a:t>
            </a:r>
          </a:p>
          <a:p>
            <a:pPr eaLnBrk="1" hangingPunct="1">
              <a:spcBef>
                <a:spcPct val="0"/>
              </a:spcBef>
              <a:buFontTx/>
              <a:buChar char="•"/>
            </a:pPr>
            <a:r>
              <a:rPr lang="en-US" smtClean="0"/>
              <a:t>Chop </a:t>
            </a:r>
            <a:r>
              <a:rPr lang="en-US" i="1" smtClean="0"/>
              <a:t>tulsi</a:t>
            </a:r>
            <a:r>
              <a:rPr lang="en-US" smtClean="0"/>
              <a:t> leaves, mix them with water and gargle </a:t>
            </a:r>
          </a:p>
          <a:p>
            <a:pPr eaLnBrk="1" hangingPunct="1">
              <a:spcBef>
                <a:spcPct val="0"/>
              </a:spcBef>
              <a:buFontTx/>
              <a:buChar char="•"/>
            </a:pPr>
            <a:r>
              <a:rPr lang="en-US" smtClean="0"/>
              <a:t>Maintain proper nutrition by eating healthy food. Protective foods rich in vitamins, especially oranges, lemons and tomatoes can prevent oral problems to a great extent.</a:t>
            </a:r>
          </a:p>
          <a:p>
            <a:pPr eaLnBrk="1" hangingPunct="1">
              <a:spcBef>
                <a:spcPct val="0"/>
              </a:spcBef>
              <a:buFontTx/>
              <a:buChar char="•"/>
            </a:pPr>
            <a:r>
              <a:rPr lang="en-US" smtClean="0"/>
              <a:t>Avoid eating sweets and spicy foods.</a:t>
            </a:r>
          </a:p>
          <a:p>
            <a:pPr eaLnBrk="1" hangingPunct="1">
              <a:spcBef>
                <a:spcPct val="0"/>
              </a:spcBef>
              <a:buFontTx/>
              <a:buChar char="•"/>
            </a:pPr>
            <a:r>
              <a:rPr lang="en-US" smtClean="0"/>
              <a:t>Avoid alcohol and smoking (and items containing alcohol and tobacco) as they increase risk of oral problems.  </a:t>
            </a:r>
          </a:p>
          <a:p>
            <a:pPr eaLnBrk="1" hangingPunct="1">
              <a:spcBef>
                <a:spcPct val="0"/>
              </a:spcBef>
              <a:buFontTx/>
              <a:buChar char="•"/>
            </a:pPr>
            <a:endParaRPr lang="en-US" smtClean="0"/>
          </a:p>
          <a:p>
            <a:pPr eaLnBrk="1" hangingPunct="1">
              <a:spcBef>
                <a:spcPct val="0"/>
              </a:spcBef>
            </a:pPr>
            <a:r>
              <a:rPr lang="en-US" smtClean="0"/>
              <a:t>Picture shows how to apply gentian violet</a:t>
            </a:r>
          </a:p>
          <a:p>
            <a:pPr eaLnBrk="1" hangingPunct="1">
              <a:spcBef>
                <a:spcPct val="0"/>
              </a:spcBef>
            </a:pPr>
            <a:endParaRPr lang="en-US" smtClean="0"/>
          </a:p>
        </p:txBody>
      </p:sp>
      <p:sp>
        <p:nvSpPr>
          <p:cNvPr id="4813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D71C843-A355-4842-85D7-197D0CB1F339}" type="slidenum">
              <a:rPr lang="en-US" smtClean="0"/>
              <a:pPr fontAlgn="base">
                <a:spcBef>
                  <a:spcPct val="0"/>
                </a:spcBef>
                <a:spcAft>
                  <a:spcPct val="0"/>
                </a:spcAft>
                <a:defRPr/>
              </a:pPr>
              <a:t>10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wrap="square" numCol="1" anchor="t" anchorCtr="0" compatLnSpc="1">
            <a:prstTxWarp prst="textNoShape">
              <a:avLst/>
            </a:prstTxWarp>
          </a:bodyPr>
          <a:lstStyle/>
          <a:p>
            <a:pPr algn="ctr" eaLnBrk="1" hangingPunct="1">
              <a:spcBef>
                <a:spcPct val="0"/>
              </a:spcBef>
            </a:pPr>
            <a:r>
              <a:rPr lang="en-US" b="1" smtClean="0"/>
              <a:t>This is an IMPORTANT slide</a:t>
            </a:r>
          </a:p>
          <a:p>
            <a:pPr eaLnBrk="1" hangingPunct="1">
              <a:spcBef>
                <a:spcPct val="0"/>
              </a:spcBef>
            </a:pPr>
            <a:endParaRPr lang="en-US" b="1" smtClean="0"/>
          </a:p>
          <a:p>
            <a:pPr eaLnBrk="1" hangingPunct="1">
              <a:spcBef>
                <a:spcPct val="0"/>
              </a:spcBef>
            </a:pPr>
            <a:r>
              <a:rPr lang="en-US" b="1" smtClean="0"/>
              <a:t>When to seek medical attention:</a:t>
            </a:r>
          </a:p>
          <a:p>
            <a:pPr eaLnBrk="1" hangingPunct="1">
              <a:spcBef>
                <a:spcPct val="0"/>
              </a:spcBef>
            </a:pPr>
            <a:r>
              <a:rPr lang="en-US" smtClean="0"/>
              <a:t>As fever is a sign of some underlying cause, it is important to seek medical help anyway</a:t>
            </a:r>
          </a:p>
        </p:txBody>
      </p:sp>
      <p:sp>
        <p:nvSpPr>
          <p:cNvPr id="4915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44E7AAC-3A67-4C3C-A686-B74FE6E3EC73}" type="slidenum">
              <a:rPr lang="en-US" smtClean="0"/>
              <a:pPr fontAlgn="base">
                <a:spcBef>
                  <a:spcPct val="0"/>
                </a:spcBef>
                <a:spcAft>
                  <a:spcPct val="0"/>
                </a:spcAft>
                <a:defRPr/>
              </a:pPr>
              <a:t>11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smtClean="0"/>
              <a:t>What to teach the client:</a:t>
            </a:r>
          </a:p>
          <a:p>
            <a:pPr eaLnBrk="1" hangingPunct="1">
              <a:spcBef>
                <a:spcPct val="0"/>
              </a:spcBef>
              <a:buFontTx/>
              <a:buChar char="•"/>
            </a:pPr>
            <a:r>
              <a:rPr lang="en-US" smtClean="0"/>
              <a:t>Wipe the skin with a cool, wet cloth and place another cool, wet cloth (or sponge) on the forehead.</a:t>
            </a:r>
          </a:p>
          <a:p>
            <a:pPr eaLnBrk="1" hangingPunct="1">
              <a:spcBef>
                <a:spcPct val="0"/>
              </a:spcBef>
              <a:buFontTx/>
              <a:buChar char="•"/>
            </a:pPr>
            <a:r>
              <a:rPr lang="en-US" smtClean="0"/>
              <a:t>If cold sponging does not help, then take a paracetamol tablet (For adults: 500 mg once in 6 hours). </a:t>
            </a:r>
            <a:r>
              <a:rPr lang="en-US" u="sng" smtClean="0"/>
              <a:t>Do not take more than four tablets per day</a:t>
            </a:r>
            <a:r>
              <a:rPr lang="en-US" smtClean="0"/>
              <a:t>. </a:t>
            </a:r>
          </a:p>
          <a:p>
            <a:pPr eaLnBrk="1" hangingPunct="1">
              <a:spcBef>
                <a:spcPct val="0"/>
              </a:spcBef>
              <a:buFontTx/>
              <a:buChar char="•"/>
            </a:pPr>
            <a:r>
              <a:rPr lang="en-US" smtClean="0"/>
              <a:t>Dress in light, cool clothing.</a:t>
            </a:r>
          </a:p>
          <a:p>
            <a:pPr eaLnBrk="1" hangingPunct="1">
              <a:spcBef>
                <a:spcPct val="0"/>
              </a:spcBef>
              <a:buFontTx/>
              <a:buChar char="•"/>
            </a:pPr>
            <a:r>
              <a:rPr lang="en-US" smtClean="0"/>
              <a:t>Watch for any temperature rise and pattern of temperature rise - often in tuberculosis there is a low-grade fever with a rise in the evening. </a:t>
            </a:r>
          </a:p>
          <a:p>
            <a:pPr eaLnBrk="1" hangingPunct="1">
              <a:spcBef>
                <a:spcPct val="0"/>
              </a:spcBef>
              <a:buFontTx/>
              <a:buChar char="•"/>
            </a:pPr>
            <a:r>
              <a:rPr lang="en-US" smtClean="0"/>
              <a:t>Drink more fluids - water, tea, broth and juice.</a:t>
            </a:r>
          </a:p>
          <a:p>
            <a:pPr eaLnBrk="1" hangingPunct="1">
              <a:spcBef>
                <a:spcPct val="0"/>
              </a:spcBef>
              <a:buFontTx/>
              <a:buChar char="•"/>
            </a:pPr>
            <a:r>
              <a:rPr lang="en-US" smtClean="0"/>
              <a:t>Take infusions of good herbs like ginger (</a:t>
            </a:r>
            <a:r>
              <a:rPr lang="en-US" i="1" smtClean="0"/>
              <a:t>adrak</a:t>
            </a:r>
            <a:r>
              <a:rPr lang="en-US" smtClean="0"/>
              <a:t>), cinnamon (</a:t>
            </a:r>
            <a:r>
              <a:rPr lang="en-US" i="1" smtClean="0"/>
              <a:t>dal chini</a:t>
            </a:r>
            <a:r>
              <a:rPr lang="en-US" smtClean="0"/>
              <a:t>) and cloves (</a:t>
            </a:r>
            <a:r>
              <a:rPr lang="en-US" i="1" smtClean="0"/>
              <a:t>lavang</a:t>
            </a:r>
            <a:r>
              <a:rPr lang="en-US" smtClean="0"/>
              <a:t>). These herbs induce perspiration that helps in lowering the body temperature. </a:t>
            </a:r>
          </a:p>
          <a:p>
            <a:pPr eaLnBrk="1" hangingPunct="1">
              <a:spcBef>
                <a:spcPct val="0"/>
              </a:spcBef>
              <a:buFontTx/>
              <a:buChar char="•"/>
            </a:pPr>
            <a:r>
              <a:rPr lang="en-US" smtClean="0"/>
              <a:t>One glass of water with 5-7 </a:t>
            </a:r>
            <a:r>
              <a:rPr lang="en-US" i="1" smtClean="0"/>
              <a:t>tulsi</a:t>
            </a:r>
            <a:r>
              <a:rPr lang="en-US" smtClean="0"/>
              <a:t> leaves and 2-4 peppercorns is useful in lowering fever.</a:t>
            </a:r>
          </a:p>
          <a:p>
            <a:pPr eaLnBrk="1" hangingPunct="1">
              <a:spcBef>
                <a:spcPct val="0"/>
              </a:spcBef>
              <a:buFontTx/>
              <a:buChar char="•"/>
            </a:pPr>
            <a:r>
              <a:rPr lang="en-US" smtClean="0"/>
              <a:t>Eat small meals frequently (5-6 meals/day) so that body’s increased nutrition needs are met regularly. </a:t>
            </a:r>
          </a:p>
          <a:p>
            <a:pPr eaLnBrk="1" hangingPunct="1">
              <a:spcBef>
                <a:spcPct val="0"/>
              </a:spcBef>
              <a:buFontTx/>
              <a:buChar char="•"/>
            </a:pPr>
            <a:r>
              <a:rPr lang="en-US" smtClean="0"/>
              <a:t>Rest till the fever subsides. </a:t>
            </a:r>
          </a:p>
          <a:p>
            <a:pPr eaLnBrk="1" hangingPunct="1">
              <a:spcBef>
                <a:spcPct val="0"/>
              </a:spcBef>
              <a:buFontTx/>
              <a:buChar char="•"/>
            </a:pPr>
            <a:endParaRPr lang="en-US" smtClean="0"/>
          </a:p>
          <a:p>
            <a:pPr eaLnBrk="1" hangingPunct="1">
              <a:spcBef>
                <a:spcPct val="0"/>
              </a:spcBef>
              <a:buFontTx/>
              <a:buChar char="•"/>
            </a:pPr>
            <a:endParaRPr lang="en-US" smtClean="0"/>
          </a:p>
        </p:txBody>
      </p:sp>
      <p:sp>
        <p:nvSpPr>
          <p:cNvPr id="501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111CDD8-CE66-4689-A056-679AF621B571}" type="slidenum">
              <a:rPr lang="en-US" smtClean="0"/>
              <a:pPr fontAlgn="base">
                <a:spcBef>
                  <a:spcPct val="0"/>
                </a:spcBef>
                <a:spcAft>
                  <a:spcPct val="0"/>
                </a:spcAft>
                <a:defRPr/>
              </a:pPr>
              <a:t>12</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algn="ctr" eaLnBrk="1" hangingPunct="1">
              <a:spcBef>
                <a:spcPct val="0"/>
              </a:spcBef>
            </a:pPr>
            <a:r>
              <a:rPr lang="en-US" b="1" smtClean="0"/>
              <a:t>This is an IMPORTANT slide</a:t>
            </a:r>
          </a:p>
          <a:p>
            <a:pPr eaLnBrk="1" hangingPunct="1">
              <a:spcBef>
                <a:spcPct val="0"/>
              </a:spcBef>
            </a:pPr>
            <a:endParaRPr lang="en-US" b="1" smtClean="0"/>
          </a:p>
          <a:p>
            <a:pPr eaLnBrk="1" hangingPunct="1">
              <a:spcBef>
                <a:spcPct val="0"/>
              </a:spcBef>
            </a:pPr>
            <a:endParaRPr lang="en-US" b="1" smtClean="0"/>
          </a:p>
          <a:p>
            <a:pPr eaLnBrk="1" hangingPunct="1">
              <a:spcBef>
                <a:spcPct val="0"/>
              </a:spcBef>
            </a:pPr>
            <a:r>
              <a:rPr lang="en-US" b="1" smtClean="0"/>
              <a:t>When to seek medical attention:</a:t>
            </a:r>
          </a:p>
          <a:p>
            <a:pPr eaLnBrk="1" hangingPunct="1">
              <a:spcBef>
                <a:spcPct val="0"/>
              </a:spcBef>
              <a:buFontTx/>
              <a:buChar char="•"/>
            </a:pPr>
            <a:r>
              <a:rPr lang="en-US" smtClean="0"/>
              <a:t>Seek medical help if vomitting is frequent or continues for more than 24 hours with fever and dehydration or if the vomit has blood in it.</a:t>
            </a:r>
          </a:p>
          <a:p>
            <a:pPr eaLnBrk="1" hangingPunct="1">
              <a:spcBef>
                <a:spcPct val="0"/>
              </a:spcBef>
              <a:buFontTx/>
              <a:buChar char="•"/>
            </a:pPr>
            <a:r>
              <a:rPr lang="en-US" smtClean="0"/>
              <a:t>Seek medical help in case of danger signs of dehydration such as sunken eyes, dry lips and loose skin.</a:t>
            </a:r>
          </a:p>
        </p:txBody>
      </p:sp>
      <p:sp>
        <p:nvSpPr>
          <p:cNvPr id="5120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DD05AB7-AAB6-4852-A49B-430E277140B9}" type="slidenum">
              <a:rPr lang="en-US" smtClean="0"/>
              <a:pPr fontAlgn="base">
                <a:spcBef>
                  <a:spcPct val="0"/>
                </a:spcBef>
                <a:spcAft>
                  <a:spcPct val="0"/>
                </a:spcAft>
                <a:defRPr/>
              </a:pPr>
              <a:t>13</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smtClean="0"/>
              <a:t>What to teach the client:</a:t>
            </a:r>
          </a:p>
          <a:p>
            <a:pPr eaLnBrk="1" hangingPunct="1">
              <a:spcBef>
                <a:spcPct val="0"/>
              </a:spcBef>
              <a:buFontTx/>
              <a:buChar char="•"/>
            </a:pPr>
            <a:r>
              <a:rPr lang="en-US" smtClean="0"/>
              <a:t>Take small and frequent sips of fluid, weak tea, or ORS.</a:t>
            </a:r>
          </a:p>
          <a:p>
            <a:pPr eaLnBrk="1" hangingPunct="1">
              <a:spcBef>
                <a:spcPct val="0"/>
              </a:spcBef>
              <a:buFontTx/>
              <a:buChar char="•"/>
            </a:pPr>
            <a:r>
              <a:rPr lang="en-US" smtClean="0"/>
              <a:t>Avoid an empty stomach as this makes nausea worse.</a:t>
            </a:r>
          </a:p>
          <a:p>
            <a:pPr eaLnBrk="1" hangingPunct="1">
              <a:spcBef>
                <a:spcPct val="0"/>
              </a:spcBef>
              <a:buFontTx/>
              <a:buChar char="•"/>
            </a:pPr>
            <a:r>
              <a:rPr lang="en-US" smtClean="0"/>
              <a:t>Eat small, frequent meals (5-6 meals/day)</a:t>
            </a:r>
          </a:p>
          <a:p>
            <a:pPr eaLnBrk="1" hangingPunct="1">
              <a:spcBef>
                <a:spcPct val="0"/>
              </a:spcBef>
              <a:buFontTx/>
              <a:buChar char="•"/>
            </a:pPr>
            <a:r>
              <a:rPr lang="en-US" smtClean="0"/>
              <a:t>Eat bland food.</a:t>
            </a:r>
          </a:p>
          <a:p>
            <a:pPr eaLnBrk="1" hangingPunct="1">
              <a:spcBef>
                <a:spcPct val="0"/>
              </a:spcBef>
              <a:buFontTx/>
              <a:buChar char="•"/>
            </a:pPr>
            <a:r>
              <a:rPr lang="en-US" smtClean="0"/>
              <a:t>Take soups or stews which contain helpful herbs like cloves and ginger</a:t>
            </a:r>
          </a:p>
          <a:p>
            <a:pPr eaLnBrk="1" hangingPunct="1">
              <a:spcBef>
                <a:spcPct val="0"/>
              </a:spcBef>
              <a:buFontTx/>
              <a:buChar char="•"/>
            </a:pPr>
            <a:r>
              <a:rPr lang="en-US" smtClean="0"/>
              <a:t>Avoid food with strong or unpleasant odours</a:t>
            </a:r>
          </a:p>
          <a:p>
            <a:pPr eaLnBrk="1" hangingPunct="1">
              <a:spcBef>
                <a:spcPct val="0"/>
              </a:spcBef>
              <a:buFontTx/>
              <a:buChar char="•"/>
            </a:pPr>
            <a:r>
              <a:rPr lang="en-US" smtClean="0"/>
              <a:t>Avoid lying down immediately after eating.</a:t>
            </a:r>
          </a:p>
          <a:p>
            <a:pPr eaLnBrk="1" hangingPunct="1">
              <a:spcBef>
                <a:spcPct val="0"/>
              </a:spcBef>
              <a:buFontTx/>
              <a:buChar char="•"/>
            </a:pPr>
            <a:r>
              <a:rPr lang="en-US" smtClean="0"/>
              <a:t>Do not take any medicines on an empty stomach.</a:t>
            </a:r>
          </a:p>
          <a:p>
            <a:pPr eaLnBrk="1" hangingPunct="1">
              <a:spcBef>
                <a:spcPct val="0"/>
              </a:spcBef>
              <a:buFontTx/>
              <a:buChar char="•"/>
            </a:pPr>
            <a:endParaRPr lang="en-US" smtClean="0"/>
          </a:p>
        </p:txBody>
      </p:sp>
      <p:sp>
        <p:nvSpPr>
          <p:cNvPr id="5222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11205E0-163A-44BA-BA00-8927FA51695E}" type="slidenum">
              <a:rPr lang="en-US" smtClean="0"/>
              <a:pPr fontAlgn="base">
                <a:spcBef>
                  <a:spcPct val="0"/>
                </a:spcBef>
                <a:spcAft>
                  <a:spcPct val="0"/>
                </a:spcAft>
                <a:defRPr/>
              </a:pPr>
              <a:t>14</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pPr algn="ctr" eaLnBrk="1" hangingPunct="1">
              <a:spcBef>
                <a:spcPct val="0"/>
              </a:spcBef>
            </a:pPr>
            <a:r>
              <a:rPr lang="en-US" b="1" smtClean="0"/>
              <a:t>This is an IMPORTANT slide</a:t>
            </a:r>
          </a:p>
          <a:p>
            <a:pPr eaLnBrk="1" hangingPunct="1">
              <a:spcBef>
                <a:spcPct val="0"/>
              </a:spcBef>
            </a:pPr>
            <a:endParaRPr lang="en-US" b="1" smtClean="0"/>
          </a:p>
          <a:p>
            <a:pPr eaLnBrk="1" hangingPunct="1">
              <a:spcBef>
                <a:spcPct val="0"/>
              </a:spcBef>
            </a:pPr>
            <a:r>
              <a:rPr lang="en-US" b="1" smtClean="0"/>
              <a:t>When to seek medical attention:</a:t>
            </a:r>
          </a:p>
          <a:p>
            <a:pPr eaLnBrk="1" hangingPunct="1">
              <a:spcBef>
                <a:spcPct val="0"/>
              </a:spcBef>
              <a:buFontTx/>
              <a:buChar char="•"/>
            </a:pPr>
            <a:r>
              <a:rPr lang="en-US" smtClean="0"/>
              <a:t>Seek medical help in case the following occurs with cough:</a:t>
            </a:r>
            <a:endParaRPr lang="en-US" sz="1100" smtClean="0"/>
          </a:p>
          <a:p>
            <a:pPr lvl="1" eaLnBrk="1" hangingPunct="1">
              <a:spcBef>
                <a:spcPct val="0"/>
              </a:spcBef>
              <a:buFontTx/>
              <a:buChar char="•"/>
            </a:pPr>
            <a:r>
              <a:rPr lang="en-US" smtClean="0"/>
              <a:t>Sudden high fever with chills </a:t>
            </a:r>
            <a:endParaRPr lang="en-US" sz="1100" smtClean="0"/>
          </a:p>
          <a:p>
            <a:pPr lvl="1" eaLnBrk="1" hangingPunct="1">
              <a:spcBef>
                <a:spcPct val="0"/>
              </a:spcBef>
              <a:buFontTx/>
              <a:buChar char="•"/>
            </a:pPr>
            <a:r>
              <a:rPr lang="en-US" smtClean="0"/>
              <a:t>Severe chest pain or discomfort</a:t>
            </a:r>
            <a:endParaRPr lang="en-US" sz="1100" smtClean="0"/>
          </a:p>
          <a:p>
            <a:pPr lvl="1" eaLnBrk="1" hangingPunct="1">
              <a:spcBef>
                <a:spcPct val="0"/>
              </a:spcBef>
              <a:buFontTx/>
              <a:buChar char="•"/>
            </a:pPr>
            <a:r>
              <a:rPr lang="en-US" smtClean="0"/>
              <a:t>The color of sputum changes to grey, yellow or green</a:t>
            </a:r>
            <a:endParaRPr lang="en-US" sz="1100" smtClean="0"/>
          </a:p>
          <a:p>
            <a:pPr lvl="1" eaLnBrk="1" hangingPunct="1">
              <a:spcBef>
                <a:spcPct val="0"/>
              </a:spcBef>
              <a:buFontTx/>
              <a:buChar char="•"/>
            </a:pPr>
            <a:r>
              <a:rPr lang="en-US" smtClean="0"/>
              <a:t>The sputum has blood in it</a:t>
            </a:r>
            <a:endParaRPr lang="en-US" sz="1100" smtClean="0"/>
          </a:p>
          <a:p>
            <a:pPr lvl="1" eaLnBrk="1" hangingPunct="1">
              <a:spcBef>
                <a:spcPct val="0"/>
              </a:spcBef>
              <a:buFontTx/>
              <a:buChar char="•"/>
            </a:pPr>
            <a:r>
              <a:rPr lang="en-US" smtClean="0"/>
              <a:t>The person has severe difficulty in breathing</a:t>
            </a:r>
            <a:endParaRPr lang="en-US" sz="1100" smtClean="0"/>
          </a:p>
          <a:p>
            <a:pPr eaLnBrk="1" hangingPunct="1">
              <a:spcBef>
                <a:spcPct val="0"/>
              </a:spcBef>
              <a:buFontTx/>
              <a:buChar char="•"/>
            </a:pPr>
            <a:endParaRPr lang="en-US" smtClean="0"/>
          </a:p>
        </p:txBody>
      </p:sp>
      <p:sp>
        <p:nvSpPr>
          <p:cNvPr id="5325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DCE3977-73BC-4EDB-A980-15B2D65F6D8B}" type="slidenum">
              <a:rPr lang="en-US" smtClean="0"/>
              <a:pPr fontAlgn="base">
                <a:spcBef>
                  <a:spcPct val="0"/>
                </a:spcBef>
                <a:spcAft>
                  <a:spcPct val="0"/>
                </a:spcAft>
                <a:defRPr/>
              </a:pPr>
              <a:t>15</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smtClean="0"/>
              <a:t>What to teach the client:</a:t>
            </a:r>
          </a:p>
          <a:p>
            <a:pPr eaLnBrk="1" hangingPunct="1">
              <a:spcBef>
                <a:spcPct val="0"/>
              </a:spcBef>
              <a:buFontTx/>
              <a:buChar char="•"/>
            </a:pPr>
            <a:r>
              <a:rPr lang="en-US" smtClean="0"/>
              <a:t>Take the correct and complete course of medicines as prescribed by the physician. Finish the whole course of antibiotics even if you feel better. </a:t>
            </a:r>
          </a:p>
          <a:p>
            <a:pPr eaLnBrk="1" hangingPunct="1">
              <a:spcBef>
                <a:spcPct val="0"/>
              </a:spcBef>
              <a:buFontTx/>
              <a:buChar char="•"/>
            </a:pPr>
            <a:r>
              <a:rPr lang="en-US" smtClean="0"/>
              <a:t>Keep active by walking about, turning in bed and sitting up - this encourages the lungs to drain. Someone in the home can also massage or gently pat the client on the back over the lungs to encourage drainage. </a:t>
            </a:r>
          </a:p>
          <a:p>
            <a:pPr eaLnBrk="1" hangingPunct="1">
              <a:spcBef>
                <a:spcPct val="0"/>
              </a:spcBef>
              <a:buFontTx/>
              <a:buChar char="•"/>
            </a:pPr>
            <a:r>
              <a:rPr lang="en-US" smtClean="0"/>
              <a:t>Hold a pillow to the chest or press the painful area with the hand while coughing - This can make the cough less painful.</a:t>
            </a:r>
          </a:p>
          <a:p>
            <a:pPr eaLnBrk="1" hangingPunct="1">
              <a:spcBef>
                <a:spcPct val="0"/>
              </a:spcBef>
              <a:buFontTx/>
              <a:buChar char="•"/>
            </a:pPr>
            <a:r>
              <a:rPr lang="en-US" smtClean="0"/>
              <a:t>Cough and clear the lungs at least four times a day - This is an important way to clean the lungs of accumulated mucus and disease-causing micro-organisms. </a:t>
            </a:r>
          </a:p>
          <a:p>
            <a:pPr eaLnBrk="1" hangingPunct="1">
              <a:spcBef>
                <a:spcPct val="0"/>
              </a:spcBef>
              <a:buFontTx/>
              <a:buChar char="•"/>
            </a:pPr>
            <a:r>
              <a:rPr lang="en-US" smtClean="0"/>
              <a:t>Drink lot of water along with medicines - to replace the fluid lost through the lungs and to keep the mucus from becoming too dry and sticky.</a:t>
            </a:r>
          </a:p>
          <a:p>
            <a:pPr eaLnBrk="1" hangingPunct="1">
              <a:spcBef>
                <a:spcPct val="0"/>
              </a:spcBef>
              <a:buFontTx/>
              <a:buChar char="•"/>
            </a:pPr>
            <a:r>
              <a:rPr lang="en-US" smtClean="0"/>
              <a:t>Inhale hot water vapour (steam) to loosen the mucus several times a day. </a:t>
            </a:r>
          </a:p>
          <a:p>
            <a:pPr eaLnBrk="1" hangingPunct="1">
              <a:spcBef>
                <a:spcPct val="0"/>
              </a:spcBef>
              <a:buFontTx/>
              <a:buChar char="•"/>
            </a:pPr>
            <a:r>
              <a:rPr lang="en-US" smtClean="0"/>
              <a:t>Practise a few home remedies like adding half a teaspoon of turmeric (</a:t>
            </a:r>
            <a:r>
              <a:rPr lang="en-US" i="1" smtClean="0"/>
              <a:t>haldi</a:t>
            </a:r>
            <a:r>
              <a:rPr lang="en-US" smtClean="0"/>
              <a:t>) powder in two tablespoons of ginger (</a:t>
            </a:r>
            <a:r>
              <a:rPr lang="en-US" i="1" smtClean="0"/>
              <a:t>adrak</a:t>
            </a:r>
            <a:r>
              <a:rPr lang="en-US" smtClean="0"/>
              <a:t>) juice with two tablespoons of honey and some lemon juice.</a:t>
            </a:r>
          </a:p>
          <a:p>
            <a:pPr eaLnBrk="1" hangingPunct="1">
              <a:spcBef>
                <a:spcPct val="0"/>
              </a:spcBef>
              <a:buFontTx/>
              <a:buChar char="•"/>
            </a:pPr>
            <a:r>
              <a:rPr lang="en-US" smtClean="0"/>
              <a:t>Cover the mouth with a hand or cloth while coughing since many germs can pass to other people through the air. </a:t>
            </a:r>
          </a:p>
          <a:p>
            <a:pPr eaLnBrk="1" hangingPunct="1">
              <a:spcBef>
                <a:spcPct val="0"/>
              </a:spcBef>
              <a:buFontTx/>
              <a:buChar char="•"/>
            </a:pPr>
            <a:r>
              <a:rPr lang="en-US" smtClean="0"/>
              <a:t>Spit into something that can be burned or buried into the ground so that no one else gets infected from the spit. </a:t>
            </a:r>
          </a:p>
          <a:p>
            <a:pPr eaLnBrk="1" hangingPunct="1">
              <a:spcBef>
                <a:spcPct val="0"/>
              </a:spcBef>
              <a:buFontTx/>
              <a:buChar char="•"/>
            </a:pPr>
            <a:r>
              <a:rPr lang="en-US" smtClean="0"/>
              <a:t>Try and stay in a room which is cross-ventilated – that is one which has a passage for fresh air to come in and another for air to pass out.</a:t>
            </a:r>
          </a:p>
        </p:txBody>
      </p:sp>
      <p:sp>
        <p:nvSpPr>
          <p:cNvPr id="542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CBA4351-9AC6-4777-8542-86B7C0004869}" type="slidenum">
              <a:rPr lang="en-US" smtClean="0"/>
              <a:pPr fontAlgn="base">
                <a:spcBef>
                  <a:spcPct val="0"/>
                </a:spcBef>
                <a:spcAft>
                  <a:spcPct val="0"/>
                </a:spcAft>
                <a:defRPr/>
              </a:pPr>
              <a:t>16</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pPr algn="ctr" eaLnBrk="1" hangingPunct="1">
              <a:spcBef>
                <a:spcPct val="0"/>
              </a:spcBef>
            </a:pPr>
            <a:r>
              <a:rPr lang="en-US" b="1" smtClean="0"/>
              <a:t>This is an IMPORTANT slide</a:t>
            </a:r>
          </a:p>
          <a:p>
            <a:pPr eaLnBrk="1" hangingPunct="1">
              <a:spcBef>
                <a:spcPct val="0"/>
              </a:spcBef>
            </a:pPr>
            <a:endParaRPr lang="en-US" b="1" smtClean="0"/>
          </a:p>
          <a:p>
            <a:pPr eaLnBrk="1" hangingPunct="1">
              <a:spcBef>
                <a:spcPct val="0"/>
              </a:spcBef>
            </a:pPr>
            <a:r>
              <a:rPr lang="en-US" b="1" smtClean="0"/>
              <a:t>When to seek Medical Help</a:t>
            </a:r>
            <a:endParaRPr lang="en-US" smtClean="0"/>
          </a:p>
          <a:p>
            <a:pPr eaLnBrk="1" hangingPunct="1">
              <a:spcBef>
                <a:spcPct val="0"/>
              </a:spcBef>
              <a:buFontTx/>
              <a:buChar char="•"/>
            </a:pPr>
            <a:r>
              <a:rPr lang="en-US" smtClean="0"/>
              <a:t>For an average adult, serious weight loss is indicated by a loss of 10% of body weight in one month – or 6-7 kilograms in one month. So if there is unexplained weight loss of 6-7 kilograms then the person should immediately seek medical help.</a:t>
            </a:r>
          </a:p>
          <a:p>
            <a:pPr eaLnBrk="1" hangingPunct="1">
              <a:spcBef>
                <a:spcPct val="0"/>
              </a:spcBef>
              <a:buFontTx/>
              <a:buChar char="•"/>
            </a:pPr>
            <a:r>
              <a:rPr lang="en-US" smtClean="0"/>
              <a:t> Seek immediate treatment for any underlying illness like tuberculosis</a:t>
            </a:r>
          </a:p>
        </p:txBody>
      </p:sp>
      <p:sp>
        <p:nvSpPr>
          <p:cNvPr id="553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178A606-0967-4F6C-91D3-3BCC99F4B897}" type="slidenum">
              <a:rPr lang="en-US" smtClean="0"/>
              <a:pPr fontAlgn="base">
                <a:spcBef>
                  <a:spcPct val="0"/>
                </a:spcBef>
                <a:spcAft>
                  <a:spcPct val="0"/>
                </a:spcAft>
                <a:defRPr/>
              </a:pPr>
              <a:t>17</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smtClean="0"/>
              <a:t>What to teach the client:</a:t>
            </a:r>
          </a:p>
          <a:p>
            <a:pPr eaLnBrk="1" hangingPunct="1">
              <a:spcBef>
                <a:spcPct val="0"/>
              </a:spcBef>
              <a:buFontTx/>
              <a:buChar char="•"/>
            </a:pPr>
            <a:r>
              <a:rPr lang="en-US" smtClean="0"/>
              <a:t>Regularly monitor body weight. </a:t>
            </a:r>
          </a:p>
          <a:p>
            <a:pPr lvl="1" eaLnBrk="1" hangingPunct="1">
              <a:spcBef>
                <a:spcPct val="0"/>
              </a:spcBef>
              <a:buFontTx/>
              <a:buChar char="•"/>
            </a:pPr>
            <a:r>
              <a:rPr lang="en-US" smtClean="0"/>
              <a:t>Eat 5-6 small meals daily. Eat healthy snacks between meals such as peanuts, roasted </a:t>
            </a:r>
            <a:r>
              <a:rPr lang="en-US" i="1" smtClean="0"/>
              <a:t>chana</a:t>
            </a:r>
            <a:r>
              <a:rPr lang="en-US" smtClean="0"/>
              <a:t>, biscuits and fruit.</a:t>
            </a:r>
          </a:p>
          <a:p>
            <a:pPr lvl="1" eaLnBrk="1" hangingPunct="1">
              <a:spcBef>
                <a:spcPct val="0"/>
              </a:spcBef>
              <a:buFontTx/>
              <a:buChar char="•"/>
            </a:pPr>
            <a:r>
              <a:rPr lang="en-US" smtClean="0"/>
              <a:t>Enrich meals by making meals ‘nutrient-dense’. For example, add milk powder to </a:t>
            </a:r>
            <a:r>
              <a:rPr lang="en-US" i="1" smtClean="0"/>
              <a:t>Kheer</a:t>
            </a:r>
            <a:r>
              <a:rPr lang="en-US" smtClean="0"/>
              <a:t>, add honey/jaggery (</a:t>
            </a:r>
            <a:r>
              <a:rPr lang="en-US" i="1" smtClean="0"/>
              <a:t>gud</a:t>
            </a:r>
            <a:r>
              <a:rPr lang="en-US" smtClean="0"/>
              <a:t>) to drinks or food, add vegetables to </a:t>
            </a:r>
            <a:r>
              <a:rPr lang="en-US" i="1" smtClean="0"/>
              <a:t>roti</a:t>
            </a:r>
            <a:r>
              <a:rPr lang="en-US" smtClean="0"/>
              <a:t> and rice, pulse preparations, add </a:t>
            </a:r>
            <a:r>
              <a:rPr lang="en-US" i="1" smtClean="0"/>
              <a:t>dal</a:t>
            </a:r>
            <a:r>
              <a:rPr lang="en-US" smtClean="0"/>
              <a:t> to soups and </a:t>
            </a:r>
            <a:r>
              <a:rPr lang="en-US" i="1" smtClean="0"/>
              <a:t>rasams</a:t>
            </a:r>
          </a:p>
          <a:p>
            <a:pPr lvl="1" eaLnBrk="1" hangingPunct="1">
              <a:spcBef>
                <a:spcPct val="0"/>
              </a:spcBef>
              <a:buFontTx/>
              <a:buChar char="•"/>
            </a:pPr>
            <a:r>
              <a:rPr lang="en-US" i="1" smtClean="0"/>
              <a:t>Eat  whenever hungry by not being rigid about food timings</a:t>
            </a:r>
            <a:endParaRPr lang="en-US" smtClean="0"/>
          </a:p>
          <a:p>
            <a:pPr lvl="1" eaLnBrk="1" hangingPunct="1">
              <a:spcBef>
                <a:spcPct val="0"/>
              </a:spcBef>
              <a:buFontTx/>
              <a:buChar char="•"/>
            </a:pPr>
            <a:r>
              <a:rPr lang="en-US" smtClean="0"/>
              <a:t>Eat a variety of foods. Include favourite, well-liked foods. Select combinations of different cereals, vegetables and fruits.</a:t>
            </a:r>
          </a:p>
          <a:p>
            <a:pPr lvl="1" eaLnBrk="1" hangingPunct="1">
              <a:spcBef>
                <a:spcPct val="0"/>
              </a:spcBef>
              <a:buFontTx/>
              <a:buChar char="•"/>
            </a:pPr>
            <a:r>
              <a:rPr lang="en-US" smtClean="0"/>
              <a:t>Cook foods in different methods- boiling, steaming</a:t>
            </a:r>
          </a:p>
          <a:p>
            <a:pPr lvl="1" eaLnBrk="1" hangingPunct="1">
              <a:spcBef>
                <a:spcPct val="0"/>
              </a:spcBef>
              <a:buFontTx/>
              <a:buChar char="•"/>
            </a:pPr>
            <a:r>
              <a:rPr lang="en-US" smtClean="0"/>
              <a:t>Continue to eat during periods of illness and infection. </a:t>
            </a:r>
          </a:p>
          <a:p>
            <a:pPr lvl="1" eaLnBrk="1" hangingPunct="1">
              <a:spcBef>
                <a:spcPct val="0"/>
              </a:spcBef>
              <a:buFontTx/>
              <a:buChar char="•"/>
            </a:pPr>
            <a:r>
              <a:rPr lang="en-US" smtClean="0"/>
              <a:t>Eat food in pleasant surroundings, with family or friends. </a:t>
            </a:r>
          </a:p>
          <a:p>
            <a:pPr eaLnBrk="1" hangingPunct="1">
              <a:spcBef>
                <a:spcPct val="0"/>
              </a:spcBef>
            </a:pPr>
            <a:endParaRPr lang="en-US" smtClean="0"/>
          </a:p>
          <a:p>
            <a:pPr eaLnBrk="1" hangingPunct="1">
              <a:spcBef>
                <a:spcPct val="0"/>
              </a:spcBef>
              <a:buFontTx/>
              <a:buChar char="•"/>
            </a:pPr>
            <a:endParaRPr lang="en-US" smtClean="0"/>
          </a:p>
          <a:p>
            <a:pPr eaLnBrk="1" hangingPunct="1">
              <a:spcBef>
                <a:spcPct val="0"/>
              </a:spcBef>
              <a:buFontTx/>
              <a:buChar char="•"/>
            </a:pPr>
            <a:endParaRPr lang="en-US" smtClean="0"/>
          </a:p>
          <a:p>
            <a:pPr eaLnBrk="1" hangingPunct="1">
              <a:spcBef>
                <a:spcPct val="0"/>
              </a:spcBef>
              <a:buFontTx/>
              <a:buChar char="•"/>
            </a:pPr>
            <a:endParaRPr lang="en-US" smtClean="0"/>
          </a:p>
        </p:txBody>
      </p:sp>
      <p:sp>
        <p:nvSpPr>
          <p:cNvPr id="563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FA1BB58-C213-42C0-B1E0-DDC77C8353AF}" type="slidenum">
              <a:rPr lang="en-US" smtClean="0"/>
              <a:pPr fontAlgn="base">
                <a:spcBef>
                  <a:spcPct val="0"/>
                </a:spcBef>
                <a:spcAft>
                  <a:spcPct val="0"/>
                </a:spcAft>
                <a:defRPr/>
              </a:pPr>
              <a:t>18</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smtClean="0"/>
              <a:t>What to teach the client:</a:t>
            </a:r>
          </a:p>
          <a:p>
            <a:pPr eaLnBrk="1" hangingPunct="1">
              <a:spcBef>
                <a:spcPct val="0"/>
              </a:spcBef>
              <a:buFontTx/>
              <a:buChar char="•"/>
            </a:pPr>
            <a:r>
              <a:rPr lang="en-US" smtClean="0"/>
              <a:t> Eat more following periods of appetite loss or acute diarrhoea. </a:t>
            </a:r>
          </a:p>
          <a:p>
            <a:pPr eaLnBrk="1" hangingPunct="1">
              <a:spcBef>
                <a:spcPct val="0"/>
              </a:spcBef>
              <a:buFontTx/>
              <a:buChar char="•"/>
            </a:pPr>
            <a:r>
              <a:rPr lang="en-US" smtClean="0"/>
              <a:t> Stimulate appetite by </a:t>
            </a:r>
          </a:p>
          <a:p>
            <a:pPr lvl="1" eaLnBrk="1" hangingPunct="1">
              <a:spcBef>
                <a:spcPct val="0"/>
              </a:spcBef>
              <a:buFontTx/>
              <a:buChar char="•"/>
            </a:pPr>
            <a:r>
              <a:rPr lang="en-US" smtClean="0"/>
              <a:t>Using appetizers like </a:t>
            </a:r>
            <a:r>
              <a:rPr lang="en-US" i="1" smtClean="0"/>
              <a:t>rasam</a:t>
            </a:r>
            <a:r>
              <a:rPr lang="en-US" smtClean="0"/>
              <a:t> and </a:t>
            </a:r>
            <a:r>
              <a:rPr lang="en-US" i="1" smtClean="0"/>
              <a:t>jaljeera</a:t>
            </a:r>
            <a:r>
              <a:rPr lang="en-US" smtClean="0"/>
              <a:t> which will stimulate appetite. </a:t>
            </a:r>
          </a:p>
          <a:p>
            <a:pPr lvl="1" eaLnBrk="1" hangingPunct="1">
              <a:spcBef>
                <a:spcPct val="0"/>
              </a:spcBef>
              <a:buFontTx/>
              <a:buChar char="•"/>
            </a:pPr>
            <a:r>
              <a:rPr lang="en-US" smtClean="0"/>
              <a:t>Taking light exercise before meals</a:t>
            </a:r>
          </a:p>
          <a:p>
            <a:pPr eaLnBrk="1" hangingPunct="1">
              <a:spcBef>
                <a:spcPct val="0"/>
              </a:spcBef>
            </a:pPr>
            <a:endParaRPr lang="en-US" smtClean="0"/>
          </a:p>
        </p:txBody>
      </p:sp>
      <p:sp>
        <p:nvSpPr>
          <p:cNvPr id="5734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5BF7D00-845B-4A74-B367-1FC441899121}" type="slidenum">
              <a:rPr lang="en-US" smtClean="0"/>
              <a:pPr fontAlgn="base">
                <a:spcBef>
                  <a:spcPct val="0"/>
                </a:spcBef>
                <a:spcAft>
                  <a:spcPct val="0"/>
                </a:spcAft>
                <a:defRPr/>
              </a:pPr>
              <a:t>19</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Explain the objectives of the session</a:t>
            </a:r>
          </a:p>
        </p:txBody>
      </p:sp>
      <p:sp>
        <p:nvSpPr>
          <p:cNvPr id="399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688CB47-BF91-4822-8AE2-9C71307A0F09}" type="slidenum">
              <a:rPr lang="en-US" smtClean="0"/>
              <a:pPr fontAlgn="base">
                <a:spcBef>
                  <a:spcPct val="0"/>
                </a:spcBef>
                <a:spcAft>
                  <a:spcPct val="0"/>
                </a:spcAft>
                <a:defRPr/>
              </a:pPr>
              <a:t>2</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smtClean="0"/>
              <a:t>What to teach the client:</a:t>
            </a:r>
          </a:p>
          <a:p>
            <a:pPr eaLnBrk="1" hangingPunct="1">
              <a:spcBef>
                <a:spcPct val="0"/>
              </a:spcBef>
              <a:buFontTx/>
              <a:buChar char="•"/>
            </a:pPr>
            <a:r>
              <a:rPr lang="en-US" smtClean="0"/>
              <a:t>Drink fluids after and in between meals, not before and during meals. </a:t>
            </a:r>
          </a:p>
          <a:p>
            <a:pPr eaLnBrk="1" hangingPunct="1">
              <a:spcBef>
                <a:spcPct val="0"/>
              </a:spcBef>
              <a:buFontTx/>
              <a:buChar char="•"/>
            </a:pPr>
            <a:r>
              <a:rPr lang="en-US" smtClean="0"/>
              <a:t>Exercise regularly and avoid alcohol and smoking</a:t>
            </a:r>
          </a:p>
          <a:p>
            <a:pPr eaLnBrk="1" hangingPunct="1">
              <a:spcBef>
                <a:spcPct val="0"/>
              </a:spcBef>
              <a:buFontTx/>
              <a:buChar char="•"/>
            </a:pPr>
            <a:r>
              <a:rPr lang="en-US" smtClean="0"/>
              <a:t>Rinse the mouth before eating. Maintain oral hygiene by regularly brushing teeth. Treat mouth sores as soon as possible. </a:t>
            </a:r>
          </a:p>
          <a:p>
            <a:pPr eaLnBrk="1" hangingPunct="1">
              <a:spcBef>
                <a:spcPct val="0"/>
              </a:spcBef>
            </a:pPr>
            <a:endParaRPr lang="en-US" smtClean="0"/>
          </a:p>
        </p:txBody>
      </p:sp>
      <p:sp>
        <p:nvSpPr>
          <p:cNvPr id="583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D058711-1C39-44AA-B76B-F84A77DBCAAF}" type="slidenum">
              <a:rPr lang="en-US" smtClean="0"/>
              <a:pPr fontAlgn="base">
                <a:spcBef>
                  <a:spcPct val="0"/>
                </a:spcBef>
                <a:spcAft>
                  <a:spcPct val="0"/>
                </a:spcAft>
                <a:defRPr/>
              </a:pPr>
              <a:t>20</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wrap="square" numCol="1" anchor="t" anchorCtr="0" compatLnSpc="1">
            <a:prstTxWarp prst="textNoShape">
              <a:avLst/>
            </a:prstTxWarp>
          </a:bodyPr>
          <a:lstStyle/>
          <a:p>
            <a:r>
              <a:rPr lang="en-IN" smtClean="0"/>
              <a:t>Skin problems are common in PLHIVs. The most common causes of some of these problems include:</a:t>
            </a:r>
            <a:endParaRPr lang="en-US" smtClean="0"/>
          </a:p>
          <a:p>
            <a:r>
              <a:rPr lang="en-IN" smtClean="0"/>
              <a:t>Yeast infections (thrush, candidiasis); Other fungal infection (e.g. ringworm); Bacterial infections; </a:t>
            </a:r>
            <a:endParaRPr lang="en-US" smtClean="0"/>
          </a:p>
          <a:p>
            <a:r>
              <a:rPr lang="en-IN" smtClean="0"/>
              <a:t>Shingles (herpes zoster); Scabies; Poor hygiene; </a:t>
            </a:r>
            <a:endParaRPr lang="en-US" smtClean="0"/>
          </a:p>
          <a:p>
            <a:r>
              <a:rPr lang="en-IN" smtClean="0"/>
              <a:t>Allergic reactions to medicines or skin irritants; Bed sores (caused by lying in one position in bed)</a:t>
            </a:r>
            <a:endParaRPr lang="en-US" smtClean="0"/>
          </a:p>
          <a:p>
            <a:r>
              <a:rPr lang="en-IN" smtClean="0"/>
              <a:t>Eczema; Kaposi sarcoma</a:t>
            </a:r>
            <a:endParaRPr lang="en-US" smtClean="0"/>
          </a:p>
          <a:p>
            <a:r>
              <a:rPr lang="en-IN" smtClean="0"/>
              <a:t> </a:t>
            </a:r>
            <a:endParaRPr lang="en-US" smtClean="0"/>
          </a:p>
          <a:p>
            <a:r>
              <a:rPr lang="en-IN" b="1" smtClean="0"/>
              <a:t>What to teach the client</a:t>
            </a:r>
            <a:endParaRPr lang="en-US" b="1" smtClean="0"/>
          </a:p>
          <a:p>
            <a:r>
              <a:rPr lang="en-IN" smtClean="0"/>
              <a:t>Clean the skin frequently with soap and clean water and keep it dry between washing.</a:t>
            </a:r>
            <a:endParaRPr lang="en-US" smtClean="0"/>
          </a:p>
          <a:p>
            <a:r>
              <a:rPr lang="en-IN" smtClean="0"/>
              <a:t>Almost all skin problems involve the sensation of itching.  Scratching the itching skin with fingernails can make things worse, either by breaking the skin or by introducing or spreading infection.  This can be avoided by keeping nails short.  Try to encourage people not to scratch any type of skin lesion or sore.  However, rubbing with the flat of the fingers or gentle slapping can give some relief.</a:t>
            </a:r>
            <a:endParaRPr lang="en-US" smtClean="0"/>
          </a:p>
          <a:p>
            <a:r>
              <a:rPr lang="en-IN" smtClean="0"/>
              <a:t>Itching can be reduced in a number of ways, including the following:</a:t>
            </a:r>
            <a:endParaRPr lang="en-US" smtClean="0"/>
          </a:p>
          <a:p>
            <a:r>
              <a:rPr lang="en-IN" smtClean="0"/>
              <a:t>Cooling the skin with water or fanning it.</a:t>
            </a:r>
            <a:endParaRPr lang="en-US" smtClean="0"/>
          </a:p>
          <a:p>
            <a:r>
              <a:rPr lang="en-IN" smtClean="0"/>
              <a:t>Applying lotions such as calamine that are soothing and prevent the skin from becoming too dry</a:t>
            </a:r>
            <a:endParaRPr lang="en-US" smtClean="0"/>
          </a:p>
          <a:p>
            <a:r>
              <a:rPr lang="en-IN" smtClean="0"/>
              <a:t>Not letting the skin get hot and not applying warmth to itching areas</a:t>
            </a:r>
            <a:endParaRPr lang="en-US" smtClean="0"/>
          </a:p>
          <a:p>
            <a:r>
              <a:rPr lang="en-IN" smtClean="0"/>
              <a:t>Use safe traditional remedies that are available locally.</a:t>
            </a:r>
            <a:endParaRPr lang="en-US" smtClean="0"/>
          </a:p>
        </p:txBody>
      </p:sp>
      <p:sp>
        <p:nvSpPr>
          <p:cNvPr id="6042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E62017A-BCC3-4423-824E-9D10FB3B5033}" type="slidenum">
              <a:rPr lang="en-US" smtClean="0"/>
              <a:pPr fontAlgn="base">
                <a:spcBef>
                  <a:spcPct val="0"/>
                </a:spcBef>
                <a:spcAft>
                  <a:spcPct val="0"/>
                </a:spcAft>
                <a:defRPr/>
              </a:pPr>
              <a:t>21</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wrap="square" numCol="1" anchor="t" anchorCtr="0" compatLnSpc="1">
            <a:prstTxWarp prst="textNoShape">
              <a:avLst/>
            </a:prstTxWarp>
          </a:bodyPr>
          <a:lstStyle/>
          <a:p>
            <a:pPr algn="ctr" eaLnBrk="1" hangingPunct="1">
              <a:spcBef>
                <a:spcPct val="0"/>
              </a:spcBef>
            </a:pPr>
            <a:r>
              <a:rPr lang="en-US" b="1" smtClean="0"/>
              <a:t>This is an IMPORTANT slide</a:t>
            </a:r>
          </a:p>
          <a:p>
            <a:pPr eaLnBrk="1" hangingPunct="1">
              <a:spcBef>
                <a:spcPct val="0"/>
              </a:spcBef>
            </a:pPr>
            <a:endParaRPr lang="en-US" smtClean="0"/>
          </a:p>
          <a:p>
            <a:pPr eaLnBrk="1" hangingPunct="1">
              <a:spcBef>
                <a:spcPct val="0"/>
              </a:spcBef>
            </a:pPr>
            <a:r>
              <a:rPr lang="en-US" smtClean="0"/>
              <a:t>PLHIVs with the following symptoms should seek medical attention:</a:t>
            </a:r>
          </a:p>
          <a:p>
            <a:pPr eaLnBrk="1" hangingPunct="1">
              <a:spcBef>
                <a:spcPct val="0"/>
              </a:spcBef>
              <a:buFontTx/>
              <a:buChar char="•"/>
            </a:pPr>
            <a:r>
              <a:rPr lang="en-US" smtClean="0"/>
              <a:t>Discharge (white, yellow, or greenish) from vagina or urethra or anus – the discharge may smell. </a:t>
            </a:r>
          </a:p>
          <a:p>
            <a:pPr eaLnBrk="1" hangingPunct="1">
              <a:spcBef>
                <a:spcPct val="0"/>
              </a:spcBef>
              <a:buFontTx/>
              <a:buChar char="•"/>
            </a:pPr>
            <a:r>
              <a:rPr lang="en-US" smtClean="0"/>
              <a:t>Pain or discomfort during sex or when urinating </a:t>
            </a:r>
          </a:p>
          <a:p>
            <a:pPr eaLnBrk="1" hangingPunct="1">
              <a:spcBef>
                <a:spcPct val="0"/>
              </a:spcBef>
              <a:buFontTx/>
              <a:buChar char="•"/>
            </a:pPr>
            <a:r>
              <a:rPr lang="en-US" smtClean="0"/>
              <a:t>Open sores in the genital, groin (inside the thighs), or rectal (around the anus) areas</a:t>
            </a:r>
          </a:p>
          <a:p>
            <a:pPr eaLnBrk="1" hangingPunct="1">
              <a:spcBef>
                <a:spcPct val="0"/>
              </a:spcBef>
              <a:buFontTx/>
              <a:buChar char="•"/>
            </a:pPr>
            <a:r>
              <a:rPr lang="en-US" smtClean="0"/>
              <a:t>Rashes inside or around the genital area</a:t>
            </a:r>
          </a:p>
          <a:p>
            <a:pPr eaLnBrk="1" hangingPunct="1">
              <a:spcBef>
                <a:spcPct val="0"/>
              </a:spcBef>
              <a:buFontTx/>
              <a:buChar char="•"/>
            </a:pPr>
            <a:r>
              <a:rPr lang="en-US" smtClean="0"/>
              <a:t>Warts in the genital or rectal areas</a:t>
            </a:r>
          </a:p>
          <a:p>
            <a:pPr eaLnBrk="1" hangingPunct="1">
              <a:spcBef>
                <a:spcPct val="0"/>
              </a:spcBef>
              <a:buFontTx/>
              <a:buChar char="•"/>
            </a:pPr>
            <a:r>
              <a:rPr lang="en-US" smtClean="0"/>
              <a:t>Swollen glands in the groin</a:t>
            </a:r>
          </a:p>
          <a:p>
            <a:pPr eaLnBrk="1" hangingPunct="1">
              <a:spcBef>
                <a:spcPct val="0"/>
              </a:spcBef>
              <a:buFontTx/>
              <a:buChar char="•"/>
            </a:pPr>
            <a:endParaRPr lang="en-US" smtClean="0"/>
          </a:p>
          <a:p>
            <a:pPr eaLnBrk="1" hangingPunct="1">
              <a:spcBef>
                <a:spcPct val="0"/>
              </a:spcBef>
              <a:buFontTx/>
              <a:buChar char="•"/>
            </a:pPr>
            <a:endParaRPr lang="en-US" smtClean="0"/>
          </a:p>
        </p:txBody>
      </p:sp>
      <p:sp>
        <p:nvSpPr>
          <p:cNvPr id="593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5CD3A92-EC5F-4FDC-8964-B0A7B95517CE}" type="slidenum">
              <a:rPr lang="en-US" smtClean="0"/>
              <a:pPr fontAlgn="base">
                <a:spcBef>
                  <a:spcPct val="0"/>
                </a:spcBef>
                <a:spcAft>
                  <a:spcPct val="0"/>
                </a:spcAft>
                <a:defRPr/>
              </a:pPr>
              <a:t>22</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smtClean="0"/>
              <a:t>What to teach the client:</a:t>
            </a:r>
          </a:p>
          <a:p>
            <a:pPr eaLnBrk="1" hangingPunct="1">
              <a:spcBef>
                <a:spcPct val="0"/>
              </a:spcBef>
              <a:buFontTx/>
              <a:buChar char="•"/>
            </a:pPr>
            <a:r>
              <a:rPr lang="en-US" smtClean="0"/>
              <a:t>Safe sex - that is correct and continuous use of condoms - during sexual contact can prevent the development and transmission of STIs. </a:t>
            </a:r>
          </a:p>
          <a:p>
            <a:pPr lvl="1" eaLnBrk="1" hangingPunct="1">
              <a:spcBef>
                <a:spcPct val="0"/>
              </a:spcBef>
              <a:buFontTx/>
              <a:buChar char="•"/>
            </a:pPr>
            <a:r>
              <a:rPr lang="en-US" smtClean="0"/>
              <a:t>STIs can increase the risk of transmission of HIV to the non-infected partner and can also lead to re-infection with HIV if partner is HIV-positive. </a:t>
            </a:r>
          </a:p>
          <a:p>
            <a:pPr lvl="1" eaLnBrk="1" hangingPunct="1">
              <a:spcBef>
                <a:spcPct val="0"/>
              </a:spcBef>
              <a:buFontTx/>
              <a:buChar char="•"/>
            </a:pPr>
            <a:r>
              <a:rPr lang="en-US" smtClean="0"/>
              <a:t>Testing and treatment of the partner is important for the complete cure and treatment of STI in both partners.</a:t>
            </a:r>
          </a:p>
          <a:p>
            <a:pPr eaLnBrk="1" hangingPunct="1">
              <a:spcBef>
                <a:spcPct val="0"/>
              </a:spcBef>
              <a:buFontTx/>
              <a:buChar char="•"/>
            </a:pPr>
            <a:r>
              <a:rPr lang="en-US" smtClean="0"/>
              <a:t>STIs can be fully treated with the appropriate and complete treatment. </a:t>
            </a:r>
          </a:p>
          <a:p>
            <a:pPr lvl="1" eaLnBrk="1" hangingPunct="1">
              <a:spcBef>
                <a:spcPct val="0"/>
              </a:spcBef>
              <a:buFontTx/>
              <a:buChar char="•"/>
            </a:pPr>
            <a:r>
              <a:rPr lang="en-US" smtClean="0"/>
              <a:t>Take the full course of treatment even if you feel better. Incomplete treatment can lead to drug-resistance - that is the drugs can become ineffective against the causative organisms. </a:t>
            </a:r>
          </a:p>
          <a:p>
            <a:pPr lvl="1" eaLnBrk="1" hangingPunct="1">
              <a:spcBef>
                <a:spcPct val="0"/>
              </a:spcBef>
              <a:buFontTx/>
              <a:buChar char="•"/>
            </a:pPr>
            <a:r>
              <a:rPr lang="en-US" smtClean="0"/>
              <a:t>DO NOT have sexual relations until treatment is complete.</a:t>
            </a:r>
          </a:p>
          <a:p>
            <a:pPr eaLnBrk="1" hangingPunct="1">
              <a:spcBef>
                <a:spcPct val="0"/>
              </a:spcBef>
              <a:buFontTx/>
              <a:buChar char="•"/>
            </a:pPr>
            <a:r>
              <a:rPr lang="en-US" smtClean="0"/>
              <a:t>Genital hygiene is very important. </a:t>
            </a:r>
          </a:p>
          <a:p>
            <a:pPr lvl="1" eaLnBrk="1" hangingPunct="1">
              <a:spcBef>
                <a:spcPct val="0"/>
              </a:spcBef>
              <a:buFontTx/>
              <a:buChar char="•"/>
            </a:pPr>
            <a:r>
              <a:rPr lang="en-US" smtClean="0"/>
              <a:t>Keep the genital and rectal areas clean.</a:t>
            </a:r>
          </a:p>
          <a:p>
            <a:pPr lvl="1" eaLnBrk="1" hangingPunct="1">
              <a:spcBef>
                <a:spcPct val="0"/>
              </a:spcBef>
              <a:buFontTx/>
              <a:buChar char="•"/>
            </a:pPr>
            <a:r>
              <a:rPr lang="en-US" smtClean="0"/>
              <a:t>Wash the anus in a backward direction - that is away from the vagina.</a:t>
            </a:r>
          </a:p>
          <a:p>
            <a:pPr lvl="1" eaLnBrk="1" hangingPunct="1">
              <a:spcBef>
                <a:spcPct val="0"/>
              </a:spcBef>
              <a:buFontTx/>
              <a:buChar char="•"/>
            </a:pPr>
            <a:r>
              <a:rPr lang="en-US" smtClean="0"/>
              <a:t>DO NOT flush out the vagina after sex (that is a douche) or put anything inside (e.g., leaves or herbs) unless advised by a nurse or doctor.</a:t>
            </a:r>
          </a:p>
          <a:p>
            <a:pPr lvl="1" eaLnBrk="1" hangingPunct="1">
              <a:spcBef>
                <a:spcPct val="0"/>
              </a:spcBef>
              <a:buFontTx/>
              <a:buChar char="•"/>
            </a:pPr>
            <a:endParaRPr lang="en-US" smtClean="0"/>
          </a:p>
          <a:p>
            <a:pPr eaLnBrk="1" hangingPunct="1">
              <a:spcBef>
                <a:spcPct val="0"/>
              </a:spcBef>
              <a:buFontTx/>
              <a:buChar char="•"/>
            </a:pPr>
            <a:endParaRPr lang="en-US" smtClean="0"/>
          </a:p>
        </p:txBody>
      </p:sp>
      <p:sp>
        <p:nvSpPr>
          <p:cNvPr id="6042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30204D7-8A23-452D-9567-3EBCC8506297}" type="slidenum">
              <a:rPr lang="en-US" smtClean="0"/>
              <a:pPr fontAlgn="base">
                <a:spcBef>
                  <a:spcPct val="0"/>
                </a:spcBef>
                <a:spcAft>
                  <a:spcPct val="0"/>
                </a:spcAft>
                <a:defRPr/>
              </a:pPr>
              <a:t>23</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Please refer to the Trainer’s guide for details</a:t>
            </a:r>
          </a:p>
        </p:txBody>
      </p:sp>
      <p:sp>
        <p:nvSpPr>
          <p:cNvPr id="430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4ADEBB1-E8BD-4295-A9E4-497562B2F2C2}" type="slidenum">
              <a:rPr lang="en-US" smtClean="0"/>
              <a:pPr fontAlgn="base">
                <a:spcBef>
                  <a:spcPct val="0"/>
                </a:spcBef>
                <a:spcAft>
                  <a:spcPct val="0"/>
                </a:spcAft>
                <a:defRPr/>
              </a:pPr>
              <a:t>24</a:t>
            </a:fld>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77500" lnSpcReduction="20000"/>
          </a:bodyPr>
          <a:lstStyle/>
          <a:p>
            <a:pPr marL="342900" indent="-342900" algn="just" eaLnBrk="1" fontAlgn="auto" hangingPunct="1">
              <a:lnSpc>
                <a:spcPct val="115000"/>
              </a:lnSpc>
              <a:spcBef>
                <a:spcPts val="0"/>
              </a:spcBef>
              <a:spcAft>
                <a:spcPts val="0"/>
              </a:spcAft>
              <a:buFont typeface="Symbol"/>
              <a:buChar char=""/>
              <a:defRPr/>
            </a:pPr>
            <a:r>
              <a:rPr lang="en-US" dirty="0" smtClean="0">
                <a:latin typeface="Cambria"/>
                <a:ea typeface="Times New Roman"/>
                <a:cs typeface="Times New Roman"/>
              </a:rPr>
              <a:t>It is important to encourage the sick persons to move as much as is comfortable for them.</a:t>
            </a:r>
            <a:endParaRPr lang="en-US" sz="1100" dirty="0" smtClean="0">
              <a:ea typeface="Times New Roman"/>
              <a:cs typeface="Times New Roman"/>
            </a:endParaRPr>
          </a:p>
          <a:p>
            <a:pPr marL="742950" lvl="1" indent="-285750" algn="just" eaLnBrk="1" fontAlgn="auto" hangingPunct="1">
              <a:lnSpc>
                <a:spcPct val="115000"/>
              </a:lnSpc>
              <a:spcBef>
                <a:spcPts val="0"/>
              </a:spcBef>
              <a:spcAft>
                <a:spcPts val="0"/>
              </a:spcAft>
              <a:buFont typeface="Courier New"/>
              <a:buChar char="o"/>
              <a:defRPr/>
            </a:pPr>
            <a:r>
              <a:rPr lang="en-US" dirty="0" smtClean="0">
                <a:latin typeface="Cambria"/>
                <a:ea typeface="Times New Roman"/>
                <a:cs typeface="Times New Roman"/>
              </a:rPr>
              <a:t>Encourage the sick person to move in bed or to get out of bed (if possible). </a:t>
            </a:r>
            <a:endParaRPr lang="en-US" sz="1100" dirty="0" smtClean="0">
              <a:ea typeface="Times New Roman"/>
              <a:cs typeface="Times New Roman"/>
            </a:endParaRPr>
          </a:p>
          <a:p>
            <a:pPr marL="742950" lvl="1" indent="-285750" algn="just" eaLnBrk="1" fontAlgn="auto" hangingPunct="1">
              <a:lnSpc>
                <a:spcPct val="115000"/>
              </a:lnSpc>
              <a:spcBef>
                <a:spcPts val="0"/>
              </a:spcBef>
              <a:spcAft>
                <a:spcPts val="0"/>
              </a:spcAft>
              <a:buFont typeface="Courier New"/>
              <a:buChar char="o"/>
              <a:defRPr/>
            </a:pPr>
            <a:r>
              <a:rPr lang="en-US" dirty="0" smtClean="0">
                <a:latin typeface="Cambria"/>
                <a:ea typeface="Times New Roman"/>
                <a:cs typeface="Times New Roman"/>
              </a:rPr>
              <a:t>Ensure the sick person to change his/her position every 2 hours. </a:t>
            </a:r>
            <a:endParaRPr lang="en-US" sz="1100" dirty="0" smtClean="0">
              <a:ea typeface="Times New Roman"/>
              <a:cs typeface="Times New Roman"/>
            </a:endParaRPr>
          </a:p>
          <a:p>
            <a:pPr marL="742950" lvl="1" indent="-285750" algn="just" eaLnBrk="1" fontAlgn="auto" hangingPunct="1">
              <a:lnSpc>
                <a:spcPct val="115000"/>
              </a:lnSpc>
              <a:spcBef>
                <a:spcPts val="0"/>
              </a:spcBef>
              <a:spcAft>
                <a:spcPts val="0"/>
              </a:spcAft>
              <a:buFont typeface="Courier New"/>
              <a:buChar char="o"/>
              <a:defRPr/>
            </a:pPr>
            <a:r>
              <a:rPr lang="en-US" dirty="0" smtClean="0">
                <a:latin typeface="Cambria"/>
                <a:ea typeface="Times New Roman"/>
                <a:cs typeface="Times New Roman"/>
              </a:rPr>
              <a:t>While helping him/ her to change their position in bed, lift the sick person gently but firmly. Do not drag the sick person, as this can break the skin.  </a:t>
            </a:r>
            <a:endParaRPr lang="en-US" sz="1100" dirty="0" smtClean="0">
              <a:ea typeface="Times New Roman"/>
              <a:cs typeface="Times New Roman"/>
            </a:endParaRPr>
          </a:p>
          <a:p>
            <a:pPr marL="742950" lvl="1" indent="-285750" algn="just" eaLnBrk="1" fontAlgn="auto" hangingPunct="1">
              <a:lnSpc>
                <a:spcPct val="115000"/>
              </a:lnSpc>
              <a:spcBef>
                <a:spcPts val="0"/>
              </a:spcBef>
              <a:spcAft>
                <a:spcPts val="0"/>
              </a:spcAft>
              <a:buFont typeface="Courier New"/>
              <a:buChar char="o"/>
              <a:defRPr/>
            </a:pPr>
            <a:r>
              <a:rPr lang="en-US" dirty="0" smtClean="0">
                <a:latin typeface="Cambria"/>
                <a:ea typeface="Times New Roman"/>
                <a:cs typeface="Times New Roman"/>
              </a:rPr>
              <a:t>If possible help the bed-ridden patient to sit up in a chair from time to time.</a:t>
            </a:r>
            <a:endParaRPr lang="en-US" sz="1100" dirty="0" smtClean="0">
              <a:ea typeface="Times New Roman"/>
              <a:cs typeface="Times New Roman"/>
            </a:endParaRPr>
          </a:p>
          <a:p>
            <a:pPr marL="342900" indent="-342900" algn="just" eaLnBrk="1" fontAlgn="auto" hangingPunct="1">
              <a:lnSpc>
                <a:spcPct val="115000"/>
              </a:lnSpc>
              <a:spcBef>
                <a:spcPts val="0"/>
              </a:spcBef>
              <a:spcAft>
                <a:spcPts val="0"/>
              </a:spcAft>
              <a:buFont typeface="Symbol"/>
              <a:buChar char=""/>
              <a:defRPr/>
            </a:pPr>
            <a:r>
              <a:rPr lang="en-US" dirty="0" smtClean="0">
                <a:latin typeface="Cambria"/>
                <a:ea typeface="Times New Roman"/>
                <a:cs typeface="Times New Roman"/>
              </a:rPr>
              <a:t>It is important to encourage the sick person to exercise.</a:t>
            </a:r>
            <a:endParaRPr lang="en-US" sz="1100" dirty="0" smtClean="0">
              <a:ea typeface="Times New Roman"/>
              <a:cs typeface="Times New Roman"/>
            </a:endParaRPr>
          </a:p>
          <a:p>
            <a:pPr marL="742950" lvl="1" indent="-285750" algn="just" eaLnBrk="1" fontAlgn="auto" hangingPunct="1">
              <a:lnSpc>
                <a:spcPct val="115000"/>
              </a:lnSpc>
              <a:spcBef>
                <a:spcPts val="0"/>
              </a:spcBef>
              <a:spcAft>
                <a:spcPts val="0"/>
              </a:spcAft>
              <a:buFont typeface="Courier New"/>
              <a:buChar char="o"/>
              <a:defRPr/>
            </a:pPr>
            <a:r>
              <a:rPr lang="en-US" dirty="0" smtClean="0">
                <a:latin typeface="Cambria"/>
                <a:ea typeface="Times New Roman"/>
                <a:cs typeface="Times New Roman"/>
              </a:rPr>
              <a:t>Encourage exercise twice a day and assist with movement of ankles, knees, hips, wrists, elbows, shoulders and neck.</a:t>
            </a:r>
            <a:endParaRPr lang="en-US" sz="1100" dirty="0" smtClean="0">
              <a:ea typeface="Times New Roman"/>
              <a:cs typeface="Times New Roman"/>
            </a:endParaRPr>
          </a:p>
          <a:p>
            <a:pPr marL="742950" lvl="1" indent="-285750" algn="just" eaLnBrk="1" fontAlgn="auto" hangingPunct="1">
              <a:lnSpc>
                <a:spcPct val="115000"/>
              </a:lnSpc>
              <a:spcBef>
                <a:spcPts val="0"/>
              </a:spcBef>
              <a:spcAft>
                <a:spcPts val="0"/>
              </a:spcAft>
              <a:buFont typeface="Courier New"/>
              <a:buChar char="o"/>
              <a:defRPr/>
            </a:pPr>
            <a:r>
              <a:rPr lang="en-US" dirty="0" smtClean="0">
                <a:latin typeface="Cambria"/>
                <a:ea typeface="Times New Roman"/>
                <a:cs typeface="Times New Roman"/>
              </a:rPr>
              <a:t>Hold the limb above and below the joint while moving it. Support as much of its weight as you can.</a:t>
            </a:r>
            <a:endParaRPr lang="en-US" sz="1100" dirty="0" smtClean="0">
              <a:ea typeface="Times New Roman"/>
              <a:cs typeface="Times New Roman"/>
            </a:endParaRPr>
          </a:p>
          <a:p>
            <a:pPr marL="742950" lvl="1" indent="-285750" algn="just" eaLnBrk="1" fontAlgn="auto" hangingPunct="1">
              <a:lnSpc>
                <a:spcPct val="115000"/>
              </a:lnSpc>
              <a:spcBef>
                <a:spcPts val="0"/>
              </a:spcBef>
              <a:spcAft>
                <a:spcPts val="0"/>
              </a:spcAft>
              <a:buFont typeface="Courier New"/>
              <a:buChar char="o"/>
              <a:defRPr/>
            </a:pPr>
            <a:r>
              <a:rPr lang="en-US" dirty="0" smtClean="0">
                <a:latin typeface="Cambria"/>
                <a:ea typeface="Times New Roman"/>
                <a:cs typeface="Times New Roman"/>
              </a:rPr>
              <a:t>Bend, straighten and move the joints gently and slowly as far as they normally go. </a:t>
            </a:r>
            <a:endParaRPr lang="en-US" sz="1100" dirty="0" smtClean="0">
              <a:ea typeface="Times New Roman"/>
              <a:cs typeface="Times New Roman"/>
            </a:endParaRPr>
          </a:p>
          <a:p>
            <a:pPr marL="1143000" lvl="2" indent="-228600" algn="just" eaLnBrk="1" fontAlgn="auto" hangingPunct="1">
              <a:lnSpc>
                <a:spcPct val="115000"/>
              </a:lnSpc>
              <a:spcBef>
                <a:spcPts val="0"/>
              </a:spcBef>
              <a:spcAft>
                <a:spcPts val="0"/>
              </a:spcAft>
              <a:buFont typeface="Wingdings"/>
              <a:buChar char=""/>
              <a:defRPr/>
            </a:pPr>
            <a:r>
              <a:rPr lang="en-US" b="1" dirty="0" smtClean="0">
                <a:latin typeface="Cambria"/>
                <a:ea typeface="Times New Roman"/>
                <a:cs typeface="Times New Roman"/>
              </a:rPr>
              <a:t>Exercise the wrists:</a:t>
            </a:r>
            <a:r>
              <a:rPr lang="en-US" dirty="0" smtClean="0">
                <a:latin typeface="Cambria"/>
                <a:ea typeface="Times New Roman"/>
                <a:cs typeface="Times New Roman"/>
              </a:rPr>
              <a:t> Bend the wrists gently and slowly without causing pain. Apply pressure gradually. Repeat the exercise several times.</a:t>
            </a:r>
            <a:endParaRPr lang="en-US" sz="1100" dirty="0" smtClean="0">
              <a:ea typeface="Times New Roman"/>
              <a:cs typeface="Times New Roman"/>
            </a:endParaRPr>
          </a:p>
          <a:p>
            <a:pPr marL="1143000" lvl="2" indent="-228600" algn="just" eaLnBrk="1" fontAlgn="auto" hangingPunct="1">
              <a:lnSpc>
                <a:spcPct val="115000"/>
              </a:lnSpc>
              <a:spcBef>
                <a:spcPts val="0"/>
              </a:spcBef>
              <a:spcAft>
                <a:spcPts val="0"/>
              </a:spcAft>
              <a:buFont typeface="Wingdings"/>
              <a:buChar char=""/>
              <a:defRPr/>
            </a:pPr>
            <a:r>
              <a:rPr lang="en-US" b="1" dirty="0" smtClean="0">
                <a:latin typeface="Cambria"/>
                <a:ea typeface="Times New Roman"/>
                <a:cs typeface="Times New Roman"/>
              </a:rPr>
              <a:t>Exercise the elbows:</a:t>
            </a:r>
            <a:r>
              <a:rPr lang="en-US" dirty="0" smtClean="0">
                <a:latin typeface="Cambria"/>
                <a:ea typeface="Times New Roman"/>
                <a:cs typeface="Times New Roman"/>
              </a:rPr>
              <a:t> Gently lift the forearm up and down. Repeat the exercise several times.</a:t>
            </a:r>
            <a:endParaRPr lang="en-US" sz="1100" dirty="0" smtClean="0">
              <a:ea typeface="Times New Roman"/>
              <a:cs typeface="Times New Roman"/>
            </a:endParaRPr>
          </a:p>
          <a:p>
            <a:pPr marL="1143000" lvl="2" indent="-228600" algn="just" eaLnBrk="1" fontAlgn="auto" hangingPunct="1">
              <a:lnSpc>
                <a:spcPct val="115000"/>
              </a:lnSpc>
              <a:spcBef>
                <a:spcPts val="0"/>
              </a:spcBef>
              <a:spcAft>
                <a:spcPts val="0"/>
              </a:spcAft>
              <a:buFont typeface="Wingdings"/>
              <a:buChar char=""/>
              <a:defRPr/>
            </a:pPr>
            <a:r>
              <a:rPr lang="en-US" b="1" dirty="0" smtClean="0">
                <a:latin typeface="Cambria"/>
                <a:ea typeface="Times New Roman"/>
                <a:cs typeface="Times New Roman"/>
              </a:rPr>
              <a:t>Exercise the shoulders: </a:t>
            </a:r>
            <a:r>
              <a:rPr lang="en-US" dirty="0" smtClean="0">
                <a:latin typeface="Cambria"/>
                <a:ea typeface="Times New Roman"/>
                <a:cs typeface="Times New Roman"/>
              </a:rPr>
              <a:t>Gently lift the arm up and bring the hand above and behind the head. Move the arm from side to side. Repeat the exercise several times.</a:t>
            </a:r>
            <a:endParaRPr lang="en-US" sz="1100" dirty="0" smtClean="0">
              <a:ea typeface="Times New Roman"/>
              <a:cs typeface="Times New Roman"/>
            </a:endParaRPr>
          </a:p>
          <a:p>
            <a:pPr marL="1143000" lvl="2" indent="-228600" algn="just" eaLnBrk="1" fontAlgn="auto" hangingPunct="1">
              <a:lnSpc>
                <a:spcPct val="115000"/>
              </a:lnSpc>
              <a:spcBef>
                <a:spcPts val="0"/>
              </a:spcBef>
              <a:spcAft>
                <a:spcPts val="0"/>
              </a:spcAft>
              <a:buFont typeface="Wingdings"/>
              <a:buChar char=""/>
              <a:defRPr/>
            </a:pPr>
            <a:r>
              <a:rPr lang="en-US" b="1" dirty="0" smtClean="0">
                <a:latin typeface="Cambria"/>
                <a:ea typeface="Times New Roman"/>
                <a:cs typeface="Times New Roman"/>
              </a:rPr>
              <a:t>Exercise the knees: </a:t>
            </a:r>
            <a:r>
              <a:rPr lang="en-US" dirty="0" smtClean="0">
                <a:latin typeface="Cambria"/>
                <a:ea typeface="Times New Roman"/>
                <a:cs typeface="Times New Roman"/>
              </a:rPr>
              <a:t>Gently bring the knee up and to the side. Repeat the exercise several times.</a:t>
            </a:r>
            <a:endParaRPr lang="en-US" sz="1100" dirty="0" smtClean="0">
              <a:ea typeface="Times New Roman"/>
              <a:cs typeface="Times New Roman"/>
            </a:endParaRPr>
          </a:p>
          <a:p>
            <a:pPr marL="342900" indent="-342900" algn="just" eaLnBrk="1" fontAlgn="auto" hangingPunct="1">
              <a:lnSpc>
                <a:spcPct val="115000"/>
              </a:lnSpc>
              <a:spcBef>
                <a:spcPts val="0"/>
              </a:spcBef>
              <a:spcAft>
                <a:spcPts val="0"/>
              </a:spcAft>
              <a:buFont typeface="Symbol"/>
              <a:buChar char=""/>
              <a:defRPr/>
            </a:pPr>
            <a:r>
              <a:rPr lang="en-US" dirty="0" smtClean="0">
                <a:latin typeface="Cambria"/>
                <a:ea typeface="Times New Roman"/>
                <a:cs typeface="Times New Roman"/>
              </a:rPr>
              <a:t>Take special care of the PLHIV’s skin</a:t>
            </a:r>
            <a:endParaRPr lang="en-US" sz="1100" dirty="0" smtClean="0">
              <a:ea typeface="Times New Roman"/>
              <a:cs typeface="Times New Roman"/>
            </a:endParaRPr>
          </a:p>
          <a:p>
            <a:pPr marL="742950" lvl="1" indent="-285750" algn="just" eaLnBrk="1" fontAlgn="auto" hangingPunct="1">
              <a:lnSpc>
                <a:spcPct val="115000"/>
              </a:lnSpc>
              <a:spcBef>
                <a:spcPts val="0"/>
              </a:spcBef>
              <a:spcAft>
                <a:spcPts val="0"/>
              </a:spcAft>
              <a:buFont typeface="Courier New"/>
              <a:buChar char="o"/>
              <a:defRPr/>
            </a:pPr>
            <a:r>
              <a:rPr lang="en-US" dirty="0" smtClean="0">
                <a:latin typeface="Cambria"/>
                <a:ea typeface="Times New Roman"/>
                <a:cs typeface="Times New Roman"/>
              </a:rPr>
              <a:t>Look for damaged skin on the pressure points, that is the back, shoulders and hips everyday. These may show up as a reddish area on a light-skinned individual and shades of purple or blue on a darker –skinned individual. </a:t>
            </a:r>
            <a:endParaRPr lang="en-US" sz="1100" dirty="0" smtClean="0">
              <a:ea typeface="Times New Roman"/>
              <a:cs typeface="Times New Roman"/>
            </a:endParaRPr>
          </a:p>
          <a:p>
            <a:pPr marL="742950" lvl="1" indent="-285750" algn="just" eaLnBrk="1" fontAlgn="auto" hangingPunct="1">
              <a:lnSpc>
                <a:spcPct val="115000"/>
              </a:lnSpc>
              <a:spcBef>
                <a:spcPts val="0"/>
              </a:spcBef>
              <a:spcAft>
                <a:spcPts val="0"/>
              </a:spcAft>
              <a:buFont typeface="Courier New"/>
              <a:buChar char="o"/>
              <a:defRPr/>
            </a:pPr>
            <a:r>
              <a:rPr lang="en-US" dirty="0" smtClean="0">
                <a:latin typeface="Cambria"/>
                <a:ea typeface="Times New Roman"/>
                <a:cs typeface="Times New Roman"/>
              </a:rPr>
              <a:t>Put extra soft material to support the bony areas, such as a soft cotton towel, under the sick person.</a:t>
            </a:r>
            <a:endParaRPr lang="en-US" sz="1100" dirty="0" smtClean="0">
              <a:ea typeface="Times New Roman"/>
              <a:cs typeface="Times New Roman"/>
            </a:endParaRPr>
          </a:p>
          <a:p>
            <a:pPr marL="742950" lvl="1" indent="-285750" algn="just" eaLnBrk="1" fontAlgn="auto" hangingPunct="1">
              <a:lnSpc>
                <a:spcPct val="115000"/>
              </a:lnSpc>
              <a:spcBef>
                <a:spcPts val="0"/>
              </a:spcBef>
              <a:spcAft>
                <a:spcPts val="0"/>
              </a:spcAft>
              <a:buFont typeface="Courier New"/>
              <a:buChar char="o"/>
              <a:defRPr/>
            </a:pPr>
            <a:r>
              <a:rPr lang="en-US" dirty="0" smtClean="0">
                <a:latin typeface="Cambria"/>
                <a:ea typeface="Times New Roman"/>
                <a:cs typeface="Times New Roman"/>
              </a:rPr>
              <a:t>Keep the bed clothes clean and remove all wet clothes and wet bed sheets.</a:t>
            </a:r>
            <a:endParaRPr lang="en-US" sz="1100" dirty="0" smtClean="0">
              <a:ea typeface="Times New Roman"/>
              <a:cs typeface="Times New Roman"/>
            </a:endParaRPr>
          </a:p>
          <a:p>
            <a:pPr marL="742950" lvl="1" indent="-285750" algn="just" eaLnBrk="1" fontAlgn="auto" hangingPunct="1">
              <a:lnSpc>
                <a:spcPct val="115000"/>
              </a:lnSpc>
              <a:spcBef>
                <a:spcPts val="0"/>
              </a:spcBef>
              <a:spcAft>
                <a:spcPts val="0"/>
              </a:spcAft>
              <a:buFont typeface="Courier New"/>
              <a:buChar char="o"/>
              <a:defRPr/>
            </a:pPr>
            <a:r>
              <a:rPr lang="en-US" dirty="0" smtClean="0">
                <a:latin typeface="Cambria"/>
                <a:ea typeface="Times New Roman"/>
                <a:cs typeface="Times New Roman"/>
              </a:rPr>
              <a:t>In case bedsores or ulcers develop, report these to a trained health worker and seek advice on treating the sores.</a:t>
            </a:r>
            <a:endParaRPr lang="en-US" sz="1100" dirty="0" smtClean="0">
              <a:ea typeface="Times New Roman"/>
              <a:cs typeface="Times New Roman"/>
            </a:endParaRPr>
          </a:p>
          <a:p>
            <a:pPr marL="742950" lvl="1" indent="-285750" algn="just" eaLnBrk="1" fontAlgn="auto" hangingPunct="1">
              <a:lnSpc>
                <a:spcPct val="115000"/>
              </a:lnSpc>
              <a:spcBef>
                <a:spcPts val="0"/>
              </a:spcBef>
              <a:spcAft>
                <a:spcPts val="0"/>
              </a:spcAft>
              <a:buFont typeface="Courier New"/>
              <a:buChar char="o"/>
              <a:defRPr/>
            </a:pPr>
            <a:r>
              <a:rPr lang="en-US" dirty="0" smtClean="0">
                <a:latin typeface="Cambria"/>
                <a:ea typeface="Times New Roman"/>
                <a:cs typeface="Times New Roman"/>
              </a:rPr>
              <a:t>Give a regular sponge bath to sick person. This will help to maintain the skin as well as to make the sick person feel good: To give a sponge bath, dip a soft cloth in the warm water and wring out the excess. If needed, a mild soap can be used in the water. Wipe the skin gently, starting from the more clean area to the less clean area, that is from face to feet. Pay special attention to the skin creases and bony areas. </a:t>
            </a:r>
            <a:endParaRPr lang="en-US" sz="1100" dirty="0" smtClean="0">
              <a:ea typeface="Times New Roman"/>
              <a:cs typeface="Times New Roman"/>
            </a:endParaRPr>
          </a:p>
          <a:p>
            <a:pPr marL="742950" lvl="1" indent="-285750" algn="just" eaLnBrk="1" fontAlgn="auto" hangingPunct="1">
              <a:lnSpc>
                <a:spcPct val="115000"/>
              </a:lnSpc>
              <a:spcBef>
                <a:spcPts val="0"/>
              </a:spcBef>
              <a:spcAft>
                <a:spcPts val="1000"/>
              </a:spcAft>
              <a:buFont typeface="Courier New"/>
              <a:buChar char="o"/>
              <a:defRPr/>
            </a:pPr>
            <a:r>
              <a:rPr lang="en-US" dirty="0" smtClean="0">
                <a:latin typeface="Cambria"/>
                <a:ea typeface="Times New Roman"/>
                <a:cs typeface="Times New Roman"/>
              </a:rPr>
              <a:t>Massage the sick person with petroleum jelly (Vaseline) or oil, if not contraindicated.</a:t>
            </a:r>
            <a:endParaRPr lang="en-US" sz="1100" dirty="0" smtClean="0">
              <a:ea typeface="Times New Roman"/>
              <a:cs typeface="Times New Roman"/>
            </a:endParaRPr>
          </a:p>
          <a:p>
            <a:pPr marL="342900" indent="-342900" algn="just" eaLnBrk="1" fontAlgn="auto" hangingPunct="1">
              <a:lnSpc>
                <a:spcPct val="115000"/>
              </a:lnSpc>
              <a:spcBef>
                <a:spcPts val="0"/>
              </a:spcBef>
              <a:spcAft>
                <a:spcPts val="0"/>
              </a:spcAft>
              <a:buFont typeface="Symbol"/>
              <a:buChar char=""/>
              <a:defRPr/>
            </a:pPr>
            <a:endParaRPr lang="en-US" sz="1100" dirty="0" smtClean="0">
              <a:ea typeface="Times New Roman"/>
              <a:cs typeface="Times New Roman"/>
            </a:endParaRPr>
          </a:p>
        </p:txBody>
      </p:sp>
      <p:sp>
        <p:nvSpPr>
          <p:cNvPr id="6144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6AEF3D7-BC57-472C-BFF5-B9535B89C0FB}" type="slidenum">
              <a:rPr lang="en-US" smtClean="0"/>
              <a:pPr fontAlgn="base">
                <a:spcBef>
                  <a:spcPct val="0"/>
                </a:spcBef>
                <a:spcAft>
                  <a:spcPct val="0"/>
                </a:spcAft>
                <a:defRPr/>
              </a:pPr>
              <a:t>25</a:t>
            </a:fld>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IN" smtClean="0"/>
              <a:t>Home-based care is important for PLHIVs because</a:t>
            </a:r>
            <a:endParaRPr lang="en-US" smtClean="0"/>
          </a:p>
          <a:p>
            <a:pPr eaLnBrk="1" hangingPunct="1">
              <a:spcBef>
                <a:spcPct val="0"/>
              </a:spcBef>
              <a:buFontTx/>
              <a:buChar char="•"/>
            </a:pPr>
            <a:r>
              <a:rPr lang="en-IN" smtClean="0"/>
              <a:t> HIV infection results in long-term illness and most ill persons prefer to stay within their own home even when ill. </a:t>
            </a:r>
            <a:endParaRPr lang="en-US" smtClean="0"/>
          </a:p>
          <a:p>
            <a:pPr eaLnBrk="1" hangingPunct="1">
              <a:spcBef>
                <a:spcPct val="0"/>
              </a:spcBef>
              <a:buFontTx/>
              <a:buChar char="•"/>
            </a:pPr>
            <a:r>
              <a:rPr lang="en-IN" smtClean="0"/>
              <a:t> Home-based care is less expensive and can be given with more compassion and dignity in a familiar environment as compared to a hospital. </a:t>
            </a:r>
            <a:endParaRPr lang="en-US" smtClean="0"/>
          </a:p>
          <a:p>
            <a:pPr eaLnBrk="1" hangingPunct="1">
              <a:spcBef>
                <a:spcPct val="0"/>
              </a:spcBef>
              <a:buFontTx/>
              <a:buChar char="•"/>
            </a:pPr>
            <a:r>
              <a:rPr lang="en-IN" smtClean="0"/>
              <a:t> PLHIVs do not have to travel long distances to seek care at a hospital. </a:t>
            </a:r>
            <a:endParaRPr lang="en-US" smtClean="0"/>
          </a:p>
          <a:p>
            <a:pPr eaLnBrk="1" hangingPunct="1">
              <a:spcBef>
                <a:spcPct val="0"/>
              </a:spcBef>
              <a:buFontTx/>
              <a:buChar char="•"/>
            </a:pPr>
            <a:r>
              <a:rPr lang="en-IN" smtClean="0"/>
              <a:t> Home-based care helps to reduce the stigma attached to the disease and permits PLHIVs and their families to participate freely in community activities.</a:t>
            </a:r>
            <a:endParaRPr lang="en-US" smtClean="0"/>
          </a:p>
          <a:p>
            <a:pPr eaLnBrk="1" hangingPunct="1">
              <a:spcBef>
                <a:spcPct val="0"/>
              </a:spcBef>
              <a:buFontTx/>
              <a:buChar char="•"/>
            </a:pPr>
            <a:r>
              <a:rPr lang="en-IN" smtClean="0"/>
              <a:t>The entire family has an opportunity to care for the individual and this promotes family unity.</a:t>
            </a:r>
          </a:p>
          <a:p>
            <a:pPr eaLnBrk="1" hangingPunct="1">
              <a:spcBef>
                <a:spcPct val="0"/>
              </a:spcBef>
              <a:buFontTx/>
              <a:buChar char="•"/>
            </a:pPr>
            <a:r>
              <a:rPr lang="en-IN" smtClean="0"/>
              <a:t> Some illnesses associated with HIV infection can be managed at home if PLHIVs are given basic information. </a:t>
            </a:r>
            <a:endParaRPr lang="en-US" smtClean="0"/>
          </a:p>
          <a:p>
            <a:pPr eaLnBrk="1" hangingPunct="1">
              <a:spcBef>
                <a:spcPct val="0"/>
              </a:spcBef>
              <a:buFontTx/>
              <a:buChar char="•"/>
            </a:pPr>
            <a:r>
              <a:rPr lang="en-IN" smtClean="0"/>
              <a:t> Home-based care can delay the progression of HIV infection to AIDS by reducing the effect of HIV-related symptoms and illnesses on the PLHIV’s body.  </a:t>
            </a:r>
            <a:endParaRPr lang="en-US" smtClean="0"/>
          </a:p>
          <a:p>
            <a:pPr eaLnBrk="1" hangingPunct="1">
              <a:spcBef>
                <a:spcPct val="0"/>
              </a:spcBef>
              <a:buFontTx/>
              <a:buChar char="•"/>
            </a:pPr>
            <a:endParaRPr lang="en-US" smtClean="0"/>
          </a:p>
          <a:p>
            <a:pPr eaLnBrk="1" hangingPunct="1">
              <a:spcBef>
                <a:spcPct val="0"/>
              </a:spcBef>
            </a:pPr>
            <a:endParaRPr lang="en-US" smtClean="0"/>
          </a:p>
        </p:txBody>
      </p:sp>
      <p:sp>
        <p:nvSpPr>
          <p:cNvPr id="624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697E8AC-FF91-47BB-AFF9-04ABDC616DBA}" type="slidenum">
              <a:rPr lang="en-US" smtClean="0"/>
              <a:pPr fontAlgn="base">
                <a:spcBef>
                  <a:spcPct val="0"/>
                </a:spcBef>
                <a:spcAft>
                  <a:spcPct val="0"/>
                </a:spcAft>
                <a:defRPr/>
              </a:pPr>
              <a:t>26</a:t>
            </a:fld>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wrap="square" numCol="1" anchor="t" anchorCtr="0" compatLnSpc="1">
            <a:prstTxWarp prst="textNoShape">
              <a:avLst/>
            </a:prstTxWarp>
          </a:bodyPr>
          <a:lstStyle/>
          <a:p>
            <a:pPr algn="ctr" eaLnBrk="1" hangingPunct="1">
              <a:spcBef>
                <a:spcPct val="0"/>
              </a:spcBef>
            </a:pPr>
            <a:r>
              <a:rPr lang="en-US" b="1" smtClean="0"/>
              <a:t>This is an IMPORTANT Slide</a:t>
            </a:r>
          </a:p>
          <a:p>
            <a:pPr eaLnBrk="1" hangingPunct="1">
              <a:spcBef>
                <a:spcPct val="0"/>
              </a:spcBef>
            </a:pPr>
            <a:endParaRPr lang="en-US" smtClean="0"/>
          </a:p>
          <a:p>
            <a:pPr eaLnBrk="1" hangingPunct="1">
              <a:spcBef>
                <a:spcPct val="0"/>
              </a:spcBef>
            </a:pPr>
            <a:r>
              <a:rPr lang="en-US" smtClean="0"/>
              <a:t>During the post-test counselling session the client may be too busy absorbing the emotional shock of diagnosis and may not be ready to listen to information about home-based care. So you may wonder when to discuss all this information on home-based care with clients or care givers. </a:t>
            </a:r>
          </a:p>
          <a:p>
            <a:pPr eaLnBrk="1" hangingPunct="1">
              <a:spcBef>
                <a:spcPct val="0"/>
              </a:spcBef>
            </a:pPr>
            <a:r>
              <a:rPr lang="en-US" b="1" smtClean="0"/>
              <a:t>At the Post-test Session</a:t>
            </a:r>
          </a:p>
          <a:p>
            <a:pPr eaLnBrk="1" hangingPunct="1">
              <a:spcBef>
                <a:spcPct val="0"/>
              </a:spcBef>
              <a:buFontTx/>
              <a:buChar char="•"/>
            </a:pPr>
            <a:r>
              <a:rPr lang="en-US" smtClean="0"/>
              <a:t>During post-test counselling you, as the ICTC counsellor, should first help the client to accept the diagnosis. </a:t>
            </a:r>
          </a:p>
          <a:p>
            <a:pPr eaLnBrk="1" hangingPunct="1">
              <a:spcBef>
                <a:spcPct val="0"/>
              </a:spcBef>
              <a:buFontTx/>
              <a:buChar char="•"/>
            </a:pPr>
            <a:r>
              <a:rPr lang="en-US" smtClean="0"/>
              <a:t>You may also try to motivate him/her to live positively with HIV based on his/her willingness to hear your message. Try to convey a strong impression of hope. Explain that positive living can enable the client to live a long and healthy life. Further, encourage them to register for pre-ART care. Explain that when required (that is when the person is eligible for ART), they will be enrolled into anti-retroviral treatment which will help to control the progression of HIV in the body. </a:t>
            </a:r>
          </a:p>
          <a:p>
            <a:pPr eaLnBrk="1" hangingPunct="1">
              <a:spcBef>
                <a:spcPct val="0"/>
              </a:spcBef>
              <a:buFontTx/>
              <a:buChar char="•"/>
            </a:pPr>
            <a:r>
              <a:rPr lang="en-US" smtClean="0"/>
              <a:t>But also encourage them to undertake small measures at home that can keep them healthy. </a:t>
            </a:r>
          </a:p>
          <a:p>
            <a:pPr eaLnBrk="1" hangingPunct="1">
              <a:spcBef>
                <a:spcPct val="0"/>
              </a:spcBef>
              <a:buFontTx/>
              <a:buChar char="•"/>
            </a:pPr>
            <a:endParaRPr lang="en-US" smtClean="0"/>
          </a:p>
        </p:txBody>
      </p:sp>
      <p:sp>
        <p:nvSpPr>
          <p:cNvPr id="634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16E334B-45F8-4F42-8098-6913598AD8B5}" type="slidenum">
              <a:rPr lang="en-US" smtClean="0"/>
              <a:pPr fontAlgn="base">
                <a:spcBef>
                  <a:spcPct val="0"/>
                </a:spcBef>
                <a:spcAft>
                  <a:spcPct val="0"/>
                </a:spcAft>
                <a:defRPr/>
              </a:pPr>
              <a:t>27</a:t>
            </a:fld>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wrap="square" numCol="1" anchor="t" anchorCtr="0" compatLnSpc="1">
            <a:prstTxWarp prst="textNoShape">
              <a:avLst/>
            </a:prstTxWarp>
          </a:bodyPr>
          <a:lstStyle/>
          <a:p>
            <a:pPr algn="ctr" eaLnBrk="1" hangingPunct="1">
              <a:spcBef>
                <a:spcPct val="0"/>
              </a:spcBef>
            </a:pPr>
            <a:r>
              <a:rPr lang="en-US" b="1" smtClean="0"/>
              <a:t>This is an IMPORTANT slide</a:t>
            </a:r>
          </a:p>
          <a:p>
            <a:pPr eaLnBrk="1" hangingPunct="1">
              <a:spcBef>
                <a:spcPct val="0"/>
              </a:spcBef>
            </a:pPr>
            <a:endParaRPr lang="en-US" smtClean="0"/>
          </a:p>
          <a:p>
            <a:pPr eaLnBrk="1" hangingPunct="1">
              <a:spcBef>
                <a:spcPct val="0"/>
              </a:spcBef>
            </a:pPr>
            <a:r>
              <a:rPr lang="en-US" smtClean="0"/>
              <a:t>Repeat the message of hope and invite the client to come back to you for follow-up counselling. In the language of counselling, this is called “keeping the door open.” Make sure that your client knows when you are available to talk and listen. </a:t>
            </a:r>
          </a:p>
          <a:p>
            <a:pPr eaLnBrk="1" hangingPunct="1">
              <a:spcBef>
                <a:spcPct val="0"/>
              </a:spcBef>
            </a:pPr>
            <a:endParaRPr lang="en-US" smtClean="0"/>
          </a:p>
        </p:txBody>
      </p:sp>
      <p:sp>
        <p:nvSpPr>
          <p:cNvPr id="645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8C0BA67-50B3-4816-9B9C-EBB287A28E5A}" type="slidenum">
              <a:rPr lang="en-US" smtClean="0"/>
              <a:pPr fontAlgn="base">
                <a:spcBef>
                  <a:spcPct val="0"/>
                </a:spcBef>
                <a:spcAft>
                  <a:spcPct val="0"/>
                </a:spcAft>
                <a:defRPr/>
              </a:pPr>
              <a:t>28</a:t>
            </a:fld>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69635" name="Notes Placeholder 2"/>
          <p:cNvSpPr>
            <a:spLocks noGrp="1"/>
          </p:cNvSpPr>
          <p:nvPr>
            <p:ph type="body" idx="1"/>
          </p:nvPr>
        </p:nvSpPr>
        <p:spPr bwMode="auto">
          <a:noFill/>
        </p:spPr>
        <p:txBody>
          <a:bodyPr wrap="square" numCol="1" anchor="t" anchorCtr="0" compatLnSpc="1">
            <a:prstTxWarp prst="textNoShape">
              <a:avLst/>
            </a:prstTxWarp>
          </a:bodyPr>
          <a:lstStyle/>
          <a:p>
            <a:pPr algn="ctr" eaLnBrk="1" hangingPunct="1">
              <a:spcBef>
                <a:spcPct val="0"/>
              </a:spcBef>
            </a:pPr>
            <a:r>
              <a:rPr lang="en-US" b="1" smtClean="0"/>
              <a:t>This is an IMPORTANT slide</a:t>
            </a:r>
          </a:p>
          <a:p>
            <a:pPr eaLnBrk="1" hangingPunct="1">
              <a:spcBef>
                <a:spcPct val="0"/>
              </a:spcBef>
            </a:pPr>
            <a:r>
              <a:rPr lang="en-US" b="1" smtClean="0"/>
              <a:t>At the Follow-up Session</a:t>
            </a:r>
          </a:p>
          <a:p>
            <a:pPr eaLnBrk="1" hangingPunct="1">
              <a:spcBef>
                <a:spcPct val="0"/>
              </a:spcBef>
            </a:pPr>
            <a:r>
              <a:rPr lang="en-US" smtClean="0"/>
              <a:t>As the disease progresses, the PLHIV has time to understand and absorb the situation. He/she may visit you for follow-up. Further, you may have the opportunity to make home visits on Saturday afternoons. During these occasions you can discuss with the client and the family members the information presented in this write-up. </a:t>
            </a:r>
          </a:p>
          <a:p>
            <a:pPr eaLnBrk="1" hangingPunct="1">
              <a:spcBef>
                <a:spcPct val="0"/>
              </a:spcBef>
            </a:pPr>
            <a:endParaRPr lang="en-US" smtClean="0"/>
          </a:p>
          <a:p>
            <a:pPr eaLnBrk="1" hangingPunct="1">
              <a:spcBef>
                <a:spcPct val="0"/>
              </a:spcBef>
              <a:buFontTx/>
              <a:buChar char="•"/>
            </a:pPr>
            <a:r>
              <a:rPr lang="en-US" smtClean="0"/>
              <a:t>One thing you will have to reassure clients and family members is about the fact that HIV does not spread through casual contact. </a:t>
            </a:r>
          </a:p>
          <a:p>
            <a:pPr eaLnBrk="1" hangingPunct="1">
              <a:spcBef>
                <a:spcPct val="0"/>
              </a:spcBef>
              <a:buFontTx/>
              <a:buChar char="•"/>
            </a:pPr>
            <a:r>
              <a:rPr lang="en-US" smtClean="0"/>
              <a:t>At this stage the client may become interested in learning more about specific physical and emotional symptoms that may be troubling them at that time. Assess the informational needs of the client and provide information accordingly. Do not attempt to give all the information in one big fat capsule. Just as the write-up emphasizes 5-6 small meals a day, in a similar manner, it is better to give smaller amounts of information as per the ability of the client to absorb the information but encourage them to come back when they need help.</a:t>
            </a:r>
          </a:p>
          <a:p>
            <a:pPr eaLnBrk="1" hangingPunct="1">
              <a:spcBef>
                <a:spcPct val="0"/>
              </a:spcBef>
              <a:buFontTx/>
              <a:buChar char="•"/>
            </a:pPr>
            <a:r>
              <a:rPr lang="en-US" smtClean="0"/>
              <a:t>Further, be prepared to repeat the information when required. Also, when clients do come back remind them of their past successes in managing their symptoms. Using their own experiences will be helpful in conveying the message of hope.</a:t>
            </a:r>
          </a:p>
          <a:p>
            <a:pPr eaLnBrk="1" hangingPunct="1">
              <a:spcBef>
                <a:spcPct val="0"/>
              </a:spcBef>
              <a:buFontTx/>
              <a:buChar char="•"/>
            </a:pPr>
            <a:r>
              <a:rPr lang="en-US" smtClean="0"/>
              <a:t>Also, encourage and empower family members to participate in providing necessary care and support to the PLHIV. </a:t>
            </a:r>
          </a:p>
        </p:txBody>
      </p:sp>
      <p:sp>
        <p:nvSpPr>
          <p:cNvPr id="655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0DA298B-B1D7-4F35-A0DB-5B4DB65EC012}" type="slidenum">
              <a:rPr lang="en-US" smtClean="0"/>
              <a:pPr fontAlgn="base">
                <a:spcBef>
                  <a:spcPct val="0"/>
                </a:spcBef>
                <a:spcAft>
                  <a:spcPct val="0"/>
                </a:spcAft>
                <a:defRPr/>
              </a:pPr>
              <a:t>29</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Home-based care </a:t>
            </a:r>
          </a:p>
          <a:p>
            <a:pPr eaLnBrk="1" hangingPunct="1">
              <a:spcBef>
                <a:spcPct val="0"/>
              </a:spcBef>
              <a:buFontTx/>
              <a:buChar char="•"/>
            </a:pPr>
            <a:r>
              <a:rPr lang="en-US" smtClean="0"/>
              <a:t>  Includes things that PLHIVs do to take care of themselves </a:t>
            </a:r>
          </a:p>
          <a:p>
            <a:pPr eaLnBrk="1" hangingPunct="1">
              <a:spcBef>
                <a:spcPct val="0"/>
              </a:spcBef>
              <a:buFontTx/>
              <a:buChar char="•"/>
            </a:pPr>
            <a:r>
              <a:rPr lang="en-US" smtClean="0"/>
              <a:t>  The care they receive from their family members in their own home.   </a:t>
            </a:r>
          </a:p>
          <a:p>
            <a:pPr eaLnBrk="1" hangingPunct="1">
              <a:spcBef>
                <a:spcPct val="0"/>
              </a:spcBef>
              <a:buFontTx/>
              <a:buChar char="•"/>
            </a:pPr>
            <a:endParaRPr lang="en-US" smtClean="0"/>
          </a:p>
          <a:p>
            <a:pPr eaLnBrk="1" hangingPunct="1">
              <a:spcBef>
                <a:spcPct val="0"/>
              </a:spcBef>
            </a:pPr>
            <a:r>
              <a:rPr lang="en-US" smtClean="0"/>
              <a:t>Home-based care can enhance the quality of life of PLHIVs and help to extend their productive lives for many years. </a:t>
            </a:r>
          </a:p>
        </p:txBody>
      </p:sp>
      <p:sp>
        <p:nvSpPr>
          <p:cNvPr id="409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BCE65DD-7FFE-4431-8E2A-89373BE9FD71}" type="slidenum">
              <a:rPr lang="en-US" smtClean="0"/>
              <a:pPr fontAlgn="base">
                <a:spcBef>
                  <a:spcPct val="0"/>
                </a:spcBef>
                <a:spcAft>
                  <a:spcPct val="0"/>
                </a:spcAft>
                <a:defRPr/>
              </a:pPr>
              <a:t>3</a:t>
            </a:fld>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Use this as a concluding slide and remind the participants about the uniqueness of the clients, their families and their needs. The counsellor should be able to address them effectively. </a:t>
            </a:r>
          </a:p>
        </p:txBody>
      </p:sp>
      <p:sp>
        <p:nvSpPr>
          <p:cNvPr id="665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CCC4F27-C6C9-4BEF-93C8-1356917205F4}" type="slidenum">
              <a:rPr lang="en-US" smtClean="0"/>
              <a:pPr fontAlgn="base">
                <a:spcBef>
                  <a:spcPct val="0"/>
                </a:spcBef>
                <a:spcAft>
                  <a:spcPct val="0"/>
                </a:spcAft>
                <a:defRPr/>
              </a:pPr>
              <a:t>30</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Please refer to the Trainer’s guide for details</a:t>
            </a:r>
          </a:p>
        </p:txBody>
      </p:sp>
      <p:sp>
        <p:nvSpPr>
          <p:cNvPr id="430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61EC5C8-DD14-49F4-A6B7-3511FCFA5499}" type="slidenum">
              <a:rPr lang="en-US" smtClean="0"/>
              <a:pPr fontAlgn="base">
                <a:spcBef>
                  <a:spcPct val="0"/>
                </a:spcBef>
                <a:spcAft>
                  <a:spcPct val="0"/>
                </a:spcAft>
                <a:defRPr/>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dirty="0" smtClean="0"/>
              <a:t>This session will deal with management of the common HIV-related problems at home </a:t>
            </a:r>
          </a:p>
          <a:p>
            <a:pPr eaLnBrk="1" fontAlgn="auto" hangingPunct="1">
              <a:spcBef>
                <a:spcPts val="0"/>
              </a:spcBef>
              <a:spcAft>
                <a:spcPts val="0"/>
              </a:spcAft>
              <a:defRPr/>
            </a:pPr>
            <a:endParaRPr lang="en-US" dirty="0" smtClean="0"/>
          </a:p>
          <a:p>
            <a:pPr marL="344488" indent="-344488" algn="just" eaLnBrk="1" fontAlgn="auto" hangingPunct="1">
              <a:spcBef>
                <a:spcPts val="0"/>
              </a:spcBef>
              <a:spcAft>
                <a:spcPts val="0"/>
              </a:spcAft>
              <a:buFont typeface="Arial" pitchFamily="34" charset="0"/>
              <a:buChar char="•"/>
              <a:defRPr/>
            </a:pPr>
            <a:r>
              <a:rPr lang="en-US" dirty="0" err="1" smtClean="0"/>
              <a:t>Diarrhoea</a:t>
            </a:r>
            <a:endParaRPr lang="en-US" dirty="0" smtClean="0"/>
          </a:p>
          <a:p>
            <a:pPr marL="344488" indent="-344488" algn="just" eaLnBrk="1" fontAlgn="auto" hangingPunct="1">
              <a:spcBef>
                <a:spcPts val="0"/>
              </a:spcBef>
              <a:spcAft>
                <a:spcPts val="0"/>
              </a:spcAft>
              <a:buFont typeface="Arial" pitchFamily="34" charset="0"/>
              <a:buChar char="•"/>
              <a:defRPr/>
            </a:pPr>
            <a:r>
              <a:rPr lang="en-US" dirty="0" smtClean="0"/>
              <a:t>Mouth Sores (Candidiasis)</a:t>
            </a:r>
          </a:p>
          <a:p>
            <a:pPr marL="344488" indent="-344488" algn="just" eaLnBrk="1" fontAlgn="auto" hangingPunct="1">
              <a:spcBef>
                <a:spcPts val="0"/>
              </a:spcBef>
              <a:spcAft>
                <a:spcPts val="0"/>
              </a:spcAft>
              <a:buFont typeface="Arial" pitchFamily="34" charset="0"/>
              <a:buChar char="•"/>
              <a:defRPr/>
            </a:pPr>
            <a:r>
              <a:rPr lang="en-US" dirty="0" smtClean="0"/>
              <a:t>Fever</a:t>
            </a:r>
          </a:p>
          <a:p>
            <a:pPr marL="344488" indent="-344488" algn="just" eaLnBrk="1" fontAlgn="auto" hangingPunct="1">
              <a:spcBef>
                <a:spcPts val="0"/>
              </a:spcBef>
              <a:spcAft>
                <a:spcPts val="0"/>
              </a:spcAft>
              <a:buFont typeface="Arial" pitchFamily="34" charset="0"/>
              <a:buChar char="•"/>
              <a:defRPr/>
            </a:pPr>
            <a:r>
              <a:rPr lang="en-US" dirty="0" smtClean="0"/>
              <a:t>Nausea &amp; Vomitting</a:t>
            </a:r>
          </a:p>
          <a:p>
            <a:pPr marL="344488" indent="-344488" algn="just" eaLnBrk="1" fontAlgn="auto" hangingPunct="1">
              <a:spcBef>
                <a:spcPts val="0"/>
              </a:spcBef>
              <a:spcAft>
                <a:spcPts val="0"/>
              </a:spcAft>
              <a:buFont typeface="Arial" pitchFamily="34" charset="0"/>
              <a:buChar char="•"/>
              <a:defRPr/>
            </a:pPr>
            <a:r>
              <a:rPr lang="en-US" dirty="0" smtClean="0"/>
              <a:t>Cough &amp; Difficulty in Breathing</a:t>
            </a:r>
          </a:p>
          <a:p>
            <a:pPr marL="344488" indent="-344488" algn="just" eaLnBrk="1" fontAlgn="auto" hangingPunct="1">
              <a:spcBef>
                <a:spcPts val="0"/>
              </a:spcBef>
              <a:spcAft>
                <a:spcPts val="0"/>
              </a:spcAft>
              <a:buFont typeface="Arial" pitchFamily="34" charset="0"/>
              <a:buChar char="•"/>
              <a:defRPr/>
            </a:pPr>
            <a:r>
              <a:rPr lang="en-US" dirty="0" smtClean="0"/>
              <a:t>Weight loss</a:t>
            </a:r>
          </a:p>
          <a:p>
            <a:pPr marL="344488" indent="-344488" algn="just" eaLnBrk="1" fontAlgn="auto" hangingPunct="1">
              <a:spcBef>
                <a:spcPts val="0"/>
              </a:spcBef>
              <a:spcAft>
                <a:spcPts val="0"/>
              </a:spcAft>
              <a:buFont typeface="Arial" pitchFamily="34" charset="0"/>
              <a:buChar char="•"/>
              <a:defRPr/>
            </a:pPr>
            <a:r>
              <a:rPr lang="en-US" dirty="0" smtClean="0"/>
              <a:t>Genital Problems</a:t>
            </a:r>
          </a:p>
          <a:p>
            <a:pPr marL="344488" indent="-344488" algn="just" eaLnBrk="1" fontAlgn="auto" hangingPunct="1">
              <a:spcBef>
                <a:spcPts val="0"/>
              </a:spcBef>
              <a:spcAft>
                <a:spcPts val="0"/>
              </a:spcAft>
              <a:buFont typeface="Arial" pitchFamily="34" charset="0"/>
              <a:buChar char="•"/>
              <a:defRPr/>
            </a:pPr>
            <a:r>
              <a:rPr lang="en-US" dirty="0" smtClean="0"/>
              <a:t>Skin Problems</a:t>
            </a:r>
            <a:endParaRPr lang="en-US" dirty="0"/>
          </a:p>
        </p:txBody>
      </p:sp>
      <p:sp>
        <p:nvSpPr>
          <p:cNvPr id="419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8FF42C1-F81E-4BEB-97D4-D70F1BBFC945}" type="slidenum">
              <a:rPr lang="en-US" smtClean="0"/>
              <a:pPr fontAlgn="base">
                <a:spcBef>
                  <a:spcPct val="0"/>
                </a:spcBef>
                <a:spcAft>
                  <a:spcPct val="0"/>
                </a:spcAft>
                <a:defRPr/>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pPr algn="ctr" eaLnBrk="1" hangingPunct="1">
              <a:spcBef>
                <a:spcPct val="0"/>
              </a:spcBef>
            </a:pPr>
            <a:r>
              <a:rPr lang="en-US" b="1" smtClean="0"/>
              <a:t>This is an IMPORTANT slide</a:t>
            </a:r>
          </a:p>
          <a:p>
            <a:pPr eaLnBrk="1" hangingPunct="1">
              <a:spcBef>
                <a:spcPct val="0"/>
              </a:spcBef>
            </a:pPr>
            <a:endParaRPr lang="en-US" b="1" smtClean="0"/>
          </a:p>
          <a:p>
            <a:pPr eaLnBrk="1" hangingPunct="1">
              <a:spcBef>
                <a:spcPct val="0"/>
              </a:spcBef>
            </a:pPr>
            <a:r>
              <a:rPr lang="en-US" b="1" smtClean="0"/>
              <a:t>When to seek medical attention:</a:t>
            </a:r>
          </a:p>
          <a:p>
            <a:pPr eaLnBrk="1" hangingPunct="1">
              <a:spcBef>
                <a:spcPct val="0"/>
              </a:spcBef>
              <a:buFontTx/>
              <a:buChar char="•"/>
            </a:pPr>
            <a:r>
              <a:rPr lang="en-US" smtClean="0"/>
              <a:t> In case of the following danger signs of dehydration, the client should seek medical care at once: Sunken eyes, dry lips, dry tongue, thirsty feeling, increased irritability, restlessness and lethargy, limited or no urine output, loose skin (Skin become so dry that it goes back slowly when pinched).</a:t>
            </a:r>
          </a:p>
          <a:p>
            <a:pPr eaLnBrk="1" hangingPunct="1">
              <a:spcBef>
                <a:spcPct val="0"/>
              </a:spcBef>
              <a:buFontTx/>
              <a:buChar char="•"/>
            </a:pPr>
            <a:r>
              <a:rPr lang="en-US" smtClean="0"/>
              <a:t> In case the diarrhoea does not resolve. </a:t>
            </a:r>
          </a:p>
          <a:p>
            <a:pPr eaLnBrk="1" hangingPunct="1">
              <a:spcBef>
                <a:spcPct val="0"/>
              </a:spcBef>
            </a:pPr>
            <a:endParaRPr lang="en-US" smtClean="0"/>
          </a:p>
          <a:p>
            <a:pPr eaLnBrk="1" hangingPunct="1">
              <a:spcBef>
                <a:spcPct val="0"/>
              </a:spcBef>
            </a:pPr>
            <a:endParaRPr lang="en-US" smtClean="0"/>
          </a:p>
        </p:txBody>
      </p:sp>
      <p:sp>
        <p:nvSpPr>
          <p:cNvPr id="4403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2727B00-76E7-40E5-8747-58F1EBE3D6CD}" type="slidenum">
              <a:rPr lang="en-US" smtClean="0"/>
              <a:pPr fontAlgn="base">
                <a:spcBef>
                  <a:spcPct val="0"/>
                </a:spcBef>
                <a:spcAft>
                  <a:spcPct val="0"/>
                </a:spcAft>
                <a:defRPr/>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buFontTx/>
              <a:buChar char="•"/>
            </a:pPr>
            <a:r>
              <a:rPr lang="en-US" smtClean="0"/>
              <a:t>No drugs are needed for diarrhoea if it does not last for long. Avoid taking self-medication.</a:t>
            </a:r>
          </a:p>
          <a:p>
            <a:pPr eaLnBrk="1" hangingPunct="1">
              <a:spcBef>
                <a:spcPct val="0"/>
              </a:spcBef>
              <a:buFontTx/>
              <a:buChar char="•"/>
            </a:pPr>
            <a:r>
              <a:rPr lang="en-US" smtClean="0"/>
              <a:t>Replace fluids by drinking boiled water. If this is not possible, the client should use Zeoline solution. If not possible he/ she should filter the water or, at least, drink water from a safe source. Drink lots of liquids in the form of boiled water, tea, thin soup and juices. </a:t>
            </a:r>
          </a:p>
          <a:p>
            <a:pPr eaLnBrk="1" hangingPunct="1">
              <a:spcBef>
                <a:spcPct val="0"/>
              </a:spcBef>
              <a:buFontTx/>
              <a:buChar char="•"/>
            </a:pPr>
            <a:r>
              <a:rPr lang="en-US" smtClean="0"/>
              <a:t>Take ORS. If possible, add half a cup (120ml) of fruit juice, coconut water or mashed ripe banana to the ORS solution. </a:t>
            </a:r>
          </a:p>
          <a:p>
            <a:pPr eaLnBrk="1" hangingPunct="1">
              <a:spcBef>
                <a:spcPct val="0"/>
              </a:spcBef>
              <a:buFontTx/>
              <a:buChar char="•"/>
            </a:pPr>
            <a:r>
              <a:rPr lang="en-US" smtClean="0"/>
              <a:t>Do not stop eating. Consume soft or mashed foods like rice and porridge. Eat as much fruit and vegetables as possible, especially bananas, papaya and pumpkin. Eat smaller portions more frequently and make sure that food is fresh and not spoiled.</a:t>
            </a:r>
          </a:p>
          <a:p>
            <a:pPr eaLnBrk="1" hangingPunct="1">
              <a:spcBef>
                <a:spcPct val="0"/>
              </a:spcBef>
              <a:buFontTx/>
              <a:buChar char="•"/>
            </a:pPr>
            <a:r>
              <a:rPr lang="en-US" smtClean="0"/>
              <a:t> Add good herbs such as cloves and ginger to food</a:t>
            </a:r>
          </a:p>
          <a:p>
            <a:pPr eaLnBrk="1" hangingPunct="1">
              <a:spcBef>
                <a:spcPct val="0"/>
              </a:spcBef>
              <a:buFontTx/>
              <a:buChar char="•"/>
            </a:pPr>
            <a:r>
              <a:rPr lang="en-US" smtClean="0"/>
              <a:t>Avoid spicy foods, acidic fruit (like oranges) and deep fried/very oily foods. </a:t>
            </a:r>
          </a:p>
          <a:p>
            <a:pPr eaLnBrk="1" hangingPunct="1">
              <a:spcBef>
                <a:spcPct val="0"/>
              </a:spcBef>
              <a:buFontTx/>
              <a:buChar char="•"/>
            </a:pPr>
            <a:r>
              <a:rPr lang="en-US" smtClean="0"/>
              <a:t>Wash and dry the skin around the anus and buttocks after every bowel movement. Apply petroleum jelly (Vaseline) to dry skin .</a:t>
            </a:r>
          </a:p>
          <a:p>
            <a:pPr eaLnBrk="1" hangingPunct="1">
              <a:spcBef>
                <a:spcPct val="0"/>
              </a:spcBef>
            </a:pPr>
            <a:r>
              <a:rPr lang="en-US" smtClean="0"/>
              <a:t>Seek medical attention when danger signs appear or diarrhoea does not resolve. These are explained earlier</a:t>
            </a:r>
          </a:p>
          <a:p>
            <a:pPr eaLnBrk="1" hangingPunct="1">
              <a:spcBef>
                <a:spcPct val="0"/>
              </a:spcBef>
            </a:pPr>
            <a:endParaRPr lang="en-US" smtClean="0"/>
          </a:p>
        </p:txBody>
      </p:sp>
      <p:sp>
        <p:nvSpPr>
          <p:cNvPr id="450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99DF012-00AB-4CA5-A3A9-BC1C736A0773}" type="slidenum">
              <a:rPr lang="en-US" smtClean="0"/>
              <a:pPr fontAlgn="base">
                <a:spcBef>
                  <a:spcPct val="0"/>
                </a:spcBef>
                <a:spcAft>
                  <a:spcPct val="0"/>
                </a:spcAft>
                <a:defRPr/>
              </a:pPr>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pPr algn="ctr" eaLnBrk="1" hangingPunct="1">
              <a:spcBef>
                <a:spcPct val="0"/>
              </a:spcBef>
            </a:pPr>
            <a:r>
              <a:rPr lang="en-US" b="1" smtClean="0"/>
              <a:t>This is an IMPORTANT slide</a:t>
            </a:r>
          </a:p>
          <a:p>
            <a:pPr eaLnBrk="1" hangingPunct="1">
              <a:spcBef>
                <a:spcPct val="0"/>
              </a:spcBef>
            </a:pPr>
            <a:endParaRPr lang="en-US" smtClean="0"/>
          </a:p>
          <a:p>
            <a:pPr eaLnBrk="1" hangingPunct="1">
              <a:spcBef>
                <a:spcPct val="0"/>
              </a:spcBef>
            </a:pPr>
            <a:r>
              <a:rPr lang="en-US" b="1" smtClean="0"/>
              <a:t>Demonstrate how to prepare ORS at Home. </a:t>
            </a:r>
          </a:p>
          <a:p>
            <a:pPr eaLnBrk="1" hangingPunct="1">
              <a:spcBef>
                <a:spcPct val="0"/>
              </a:spcBef>
            </a:pPr>
            <a:r>
              <a:rPr lang="en-US" smtClean="0"/>
              <a:t>The trainer should make arrangements for the material ahead of the session.</a:t>
            </a:r>
          </a:p>
          <a:p>
            <a:pPr eaLnBrk="1" hangingPunct="1">
              <a:spcBef>
                <a:spcPct val="0"/>
              </a:spcBef>
            </a:pPr>
            <a:r>
              <a:rPr lang="en-US" smtClean="0"/>
              <a:t>The proportions are given above: </a:t>
            </a:r>
          </a:p>
          <a:p>
            <a:pPr eaLnBrk="1" hangingPunct="1">
              <a:spcBef>
                <a:spcPct val="0"/>
              </a:spcBef>
            </a:pPr>
            <a:r>
              <a:rPr lang="en-US" smtClean="0"/>
              <a:t>1 glass of boiled water Plus 1 teaspoon of sugar Plus 1 pinch of salt</a:t>
            </a:r>
          </a:p>
          <a:p>
            <a:pPr eaLnBrk="1" hangingPunct="1">
              <a:spcBef>
                <a:spcPct val="0"/>
              </a:spcBef>
            </a:pPr>
            <a:endParaRPr lang="en-US" smtClean="0"/>
          </a:p>
          <a:p>
            <a:pPr eaLnBrk="1" hangingPunct="1">
              <a:spcBef>
                <a:spcPct val="0"/>
              </a:spcBef>
            </a:pPr>
            <a:r>
              <a:rPr lang="en-US" smtClean="0"/>
              <a:t>If preparing a one-litre solution, it is </a:t>
            </a:r>
          </a:p>
          <a:p>
            <a:pPr eaLnBrk="1" hangingPunct="1">
              <a:spcBef>
                <a:spcPct val="0"/>
              </a:spcBef>
            </a:pPr>
            <a:r>
              <a:rPr lang="en-US" smtClean="0"/>
              <a:t>1 litre of boiled water Plus 6-8 teaspoons of sugar Plus a teaspoon of salt</a:t>
            </a:r>
          </a:p>
        </p:txBody>
      </p:sp>
      <p:sp>
        <p:nvSpPr>
          <p:cNvPr id="460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D62AD92-E301-4021-BC26-FE20747D34FC}" type="slidenum">
              <a:rPr lang="en-US" smtClean="0"/>
              <a:pPr fontAlgn="base">
                <a:spcBef>
                  <a:spcPct val="0"/>
                </a:spcBef>
                <a:spcAft>
                  <a:spcPct val="0"/>
                </a:spcAft>
                <a:defRPr/>
              </a:pPr>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pPr algn="ctr" eaLnBrk="1" hangingPunct="1">
              <a:spcBef>
                <a:spcPct val="0"/>
              </a:spcBef>
            </a:pPr>
            <a:r>
              <a:rPr lang="en-US" b="1" smtClean="0"/>
              <a:t>This is an IMPORTANT slide</a:t>
            </a:r>
          </a:p>
          <a:p>
            <a:pPr eaLnBrk="1" hangingPunct="1">
              <a:spcBef>
                <a:spcPct val="0"/>
              </a:spcBef>
            </a:pPr>
            <a:endParaRPr lang="en-US" smtClean="0"/>
          </a:p>
          <a:p>
            <a:pPr eaLnBrk="1" hangingPunct="1">
              <a:spcBef>
                <a:spcPct val="0"/>
              </a:spcBef>
            </a:pPr>
            <a:r>
              <a:rPr lang="en-US" smtClean="0"/>
              <a:t>Seek medical help if the problem does not respond to simple home-based care or if there is difficulty in eating and swallowing. </a:t>
            </a:r>
          </a:p>
        </p:txBody>
      </p:sp>
      <p:sp>
        <p:nvSpPr>
          <p:cNvPr id="471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14738D7-F669-4742-93ED-64AD2F89055C}" type="slidenum">
              <a:rPr lang="en-US" smtClean="0"/>
              <a:pPr fontAlgn="base">
                <a:spcBef>
                  <a:spcPct val="0"/>
                </a:spcBef>
                <a:spcAft>
                  <a:spcPct val="0"/>
                </a:spcAft>
                <a:defRPr/>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5" name="Rounded Rectangle 4"/>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1" name="Picture 16" descr="NACO logo"/>
          <p:cNvPicPr>
            <a:picLocks noChangeAspect="1" noChangeArrowheads="1"/>
          </p:cNvPicPr>
          <p:nvPr userDrawn="1"/>
        </p:nvPicPr>
        <p:blipFill>
          <a:blip r:embed="rId2" cstate="print"/>
          <a:srcRect/>
          <a:stretch>
            <a:fillRect/>
          </a:stretch>
        </p:blipFill>
        <p:spPr bwMode="auto">
          <a:xfrm>
            <a:off x="8229600" y="6357938"/>
            <a:ext cx="715963" cy="500062"/>
          </a:xfrm>
          <a:prstGeom prst="rect">
            <a:avLst/>
          </a:prstGeom>
          <a:noFill/>
          <a:ln w="9525">
            <a:noFill/>
            <a:miter lim="800000"/>
            <a:headEnd/>
            <a:tailEnd/>
          </a:ln>
        </p:spPr>
      </p:pic>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en-US" smtClean="0"/>
              <a:t>Click to edit Master title style</a:t>
            </a:r>
            <a:endParaRPr lang="en-US"/>
          </a:p>
        </p:txBody>
      </p:sp>
      <p:sp>
        <p:nvSpPr>
          <p:cNvPr id="12" name="Date Placeholder 27"/>
          <p:cNvSpPr>
            <a:spLocks noGrp="1"/>
          </p:cNvSpPr>
          <p:nvPr>
            <p:ph type="dt" sz="half" idx="10"/>
          </p:nvPr>
        </p:nvSpPr>
        <p:spPr/>
        <p:txBody>
          <a:bodyPr/>
          <a:lstStyle>
            <a:lvl1pPr>
              <a:defRPr/>
            </a:lvl1pPr>
          </a:lstStyle>
          <a:p>
            <a:pPr>
              <a:defRPr/>
            </a:pPr>
            <a:fld id="{D4ABFAC6-9444-4DBF-BD8D-80CC978E0F9B}" type="datetimeFigureOut">
              <a:rPr lang="en-US"/>
              <a:pPr>
                <a:defRPr/>
              </a:pPr>
              <a:t>9/7/2011</a:t>
            </a:fld>
            <a:endParaRPr lang="en-US" dirty="0"/>
          </a:p>
        </p:txBody>
      </p:sp>
      <p:sp>
        <p:nvSpPr>
          <p:cNvPr id="13" name="Footer Placeholder 16"/>
          <p:cNvSpPr>
            <a:spLocks noGrp="1"/>
          </p:cNvSpPr>
          <p:nvPr>
            <p:ph type="ftr" sz="quarter" idx="11"/>
          </p:nvPr>
        </p:nvSpPr>
        <p:spPr/>
        <p:txBody>
          <a:bodyPr/>
          <a:lstStyle>
            <a:lvl1pPr>
              <a:defRPr/>
            </a:lvl1pPr>
          </a:lstStyle>
          <a:p>
            <a:pPr>
              <a:defRPr/>
            </a:pPr>
            <a:endParaRPr lang="en-US"/>
          </a:p>
        </p:txBody>
      </p:sp>
      <p:sp>
        <p:nvSpPr>
          <p:cNvPr id="14" name="Slide Number Placeholder 28"/>
          <p:cNvSpPr>
            <a:spLocks noGrp="1"/>
          </p:cNvSpPr>
          <p:nvPr>
            <p:ph type="sldNum" sz="quarter" idx="12"/>
          </p:nvPr>
        </p:nvSpPr>
        <p:spPr/>
        <p:txBody>
          <a:bodyPr/>
          <a:lstStyle>
            <a:lvl1pPr>
              <a:defRPr sz="1400">
                <a:solidFill>
                  <a:srgbClr val="FFFFFF"/>
                </a:solidFill>
              </a:defRPr>
            </a:lvl1pPr>
          </a:lstStyle>
          <a:p>
            <a:pPr>
              <a:defRPr/>
            </a:pPr>
            <a:fld id="{746705D6-A6BE-46D8-9F0D-720B038D729E}"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961BEB38-3CDB-4120-AA7B-54B615CA4E2D}" type="datetimeFigureOut">
              <a:rPr lang="en-US"/>
              <a:pPr>
                <a:defRPr/>
              </a:pPr>
              <a:t>9/7/2011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7784BC70-2E3A-4064-AD0A-CB95002B216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DFE062EC-F19A-40FA-8C12-58EFA1AAC036}" type="datetimeFigureOut">
              <a:rPr lang="en-US"/>
              <a:pPr>
                <a:defRPr/>
              </a:pPr>
              <a:t>9/7/2011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8E753412-369D-47FB-AE06-6A9099B6444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9" descr="NACO logo"/>
          <p:cNvPicPr>
            <a:picLocks noChangeAspect="1" noChangeArrowheads="1"/>
          </p:cNvPicPr>
          <p:nvPr userDrawn="1"/>
        </p:nvPicPr>
        <p:blipFill>
          <a:blip r:embed="rId2" cstate="print"/>
          <a:srcRect/>
          <a:stretch>
            <a:fillRect/>
          </a:stretch>
        </p:blipFill>
        <p:spPr bwMode="auto">
          <a:xfrm>
            <a:off x="8305800" y="6357938"/>
            <a:ext cx="715963" cy="500062"/>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914400" y="1447800"/>
            <a:ext cx="77724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5DC550FB-ED54-4EBE-B681-E9F3F646BA87}" type="datetimeFigureOut">
              <a:rPr lang="en-US"/>
              <a:pPr>
                <a:defRPr/>
              </a:pPr>
              <a:t>9/7/2011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D7D60AD-6526-447F-A799-78E81C649EAC}"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5" name="Rounded Rectangle 4"/>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9" name="Picture 16" descr="NACO logo"/>
          <p:cNvPicPr>
            <a:picLocks noChangeAspect="1" noChangeArrowheads="1"/>
          </p:cNvPicPr>
          <p:nvPr userDrawn="1"/>
        </p:nvPicPr>
        <p:blipFill>
          <a:blip r:embed="rId2" cstate="print"/>
          <a:srcRect/>
          <a:stretch>
            <a:fillRect/>
          </a:stretch>
        </p:blipFill>
        <p:spPr bwMode="auto">
          <a:xfrm>
            <a:off x="8229600" y="6357938"/>
            <a:ext cx="715963" cy="500062"/>
          </a:xfrm>
          <a:prstGeom prst="rect">
            <a:avLst/>
          </a:prstGeom>
          <a:noFill/>
          <a:ln w="9525">
            <a:noFill/>
            <a:miter lim="800000"/>
            <a:headEnd/>
            <a:tailEnd/>
          </a:ln>
        </p:spPr>
      </p:pic>
      <p:sp>
        <p:nvSpPr>
          <p:cNvPr id="2" name="Title 1"/>
          <p:cNvSpPr>
            <a:spLocks noGrp="1"/>
          </p:cNvSpPr>
          <p:nvPr>
            <p:ph type="title"/>
          </p:nvPr>
        </p:nvSpPr>
        <p:spPr>
          <a:xfrm>
            <a:off x="722313" y="952500"/>
            <a:ext cx="7772400" cy="1362075"/>
          </a:xfrm>
        </p:spPr>
        <p:txBody>
          <a:bodyPr/>
          <a:lstStyle>
            <a:lvl1pPr algn="l">
              <a:buNone/>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10" name="Date Placeholder 3"/>
          <p:cNvSpPr>
            <a:spLocks noGrp="1"/>
          </p:cNvSpPr>
          <p:nvPr>
            <p:ph type="dt" sz="half" idx="10"/>
          </p:nvPr>
        </p:nvSpPr>
        <p:spPr/>
        <p:txBody>
          <a:bodyPr/>
          <a:lstStyle>
            <a:lvl1pPr>
              <a:defRPr/>
            </a:lvl1pPr>
          </a:lstStyle>
          <a:p>
            <a:pPr>
              <a:defRPr/>
            </a:pPr>
            <a:fld id="{BF1853F4-01E5-4D90-B15B-6F57A241827A}" type="datetimeFigureOut">
              <a:rPr lang="en-US"/>
              <a:pPr>
                <a:defRPr/>
              </a:pPr>
              <a:t>9/7/2011</a:t>
            </a:fld>
            <a:endParaRPr lang="en-US" dirty="0"/>
          </a:p>
        </p:txBody>
      </p:sp>
      <p:sp>
        <p:nvSpPr>
          <p:cNvPr id="11" name="Footer Placeholder 4"/>
          <p:cNvSpPr>
            <a:spLocks noGrp="1"/>
          </p:cNvSpPr>
          <p:nvPr>
            <p:ph type="ftr" sz="quarter" idx="11"/>
          </p:nvPr>
        </p:nvSpPr>
        <p:spPr>
          <a:xfrm>
            <a:off x="800100" y="6172200"/>
            <a:ext cx="4000500" cy="457200"/>
          </a:xfrm>
        </p:spPr>
        <p:txBody>
          <a:bodyPr/>
          <a:lstStyle>
            <a:lvl1pPr>
              <a:defRPr/>
            </a:lvl1pPr>
          </a:lstStyle>
          <a:p>
            <a:pPr>
              <a:defRPr/>
            </a:pPr>
            <a:endParaRPr lang="en-US"/>
          </a:p>
        </p:txBody>
      </p:sp>
      <p:sp>
        <p:nvSpPr>
          <p:cNvPr id="12" name="Slide Number Placeholder 5"/>
          <p:cNvSpPr>
            <a:spLocks noGrp="1"/>
          </p:cNvSpPr>
          <p:nvPr>
            <p:ph type="sldNum" sz="quarter" idx="12"/>
          </p:nvPr>
        </p:nvSpPr>
        <p:spPr>
          <a:xfrm>
            <a:off x="146050" y="6208713"/>
            <a:ext cx="457200" cy="457200"/>
          </a:xfrm>
        </p:spPr>
        <p:txBody>
          <a:bodyPr/>
          <a:lstStyle>
            <a:lvl1pPr>
              <a:defRPr/>
            </a:lvl1pPr>
          </a:lstStyle>
          <a:p>
            <a:pPr>
              <a:defRPr/>
            </a:pPr>
            <a:fld id="{E77733BE-7E82-42B9-865F-C266168D6CB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9" descr="NACO logo"/>
          <p:cNvPicPr>
            <a:picLocks noChangeAspect="1" noChangeArrowheads="1"/>
          </p:cNvPicPr>
          <p:nvPr userDrawn="1"/>
        </p:nvPicPr>
        <p:blipFill>
          <a:blip r:embed="rId2" cstate="print"/>
          <a:srcRect/>
          <a:stretch>
            <a:fillRect/>
          </a:stretch>
        </p:blipFill>
        <p:spPr bwMode="auto">
          <a:xfrm>
            <a:off x="8229600" y="6357938"/>
            <a:ext cx="715963" cy="500062"/>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91440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93395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4"/>
          <p:cNvSpPr>
            <a:spLocks noGrp="1"/>
          </p:cNvSpPr>
          <p:nvPr>
            <p:ph type="dt" sz="half" idx="10"/>
          </p:nvPr>
        </p:nvSpPr>
        <p:spPr/>
        <p:txBody>
          <a:bodyPr/>
          <a:lstStyle>
            <a:lvl1pPr>
              <a:defRPr/>
            </a:lvl1pPr>
          </a:lstStyle>
          <a:p>
            <a:pPr>
              <a:defRPr/>
            </a:pPr>
            <a:fld id="{DBD46916-EAE3-4DA6-A910-38A9D2086656}" type="datetimeFigureOut">
              <a:rPr lang="en-US"/>
              <a:pPr>
                <a:defRPr/>
              </a:pPr>
              <a:t>9/7/2011</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0CDAD2CA-0B8F-44E5-A36B-FD403553C7D4}"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half" idx="2"/>
          </p:nvPr>
        </p:nvSpPr>
        <p:spPr>
          <a:xfrm>
            <a:off x="9144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4"/>
          </p:nvPr>
        </p:nvSpPr>
        <p:spPr>
          <a:xfrm>
            <a:off x="49530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5CC0EF03-1EB4-47E7-9FBF-1EF1285245B2}" type="datetimeFigureOut">
              <a:rPr lang="en-US"/>
              <a:pPr>
                <a:defRPr/>
              </a:pPr>
              <a:t>9/7/2011</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4F484EC9-F17B-48B6-9271-1567560CE8D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9" descr="NACO logo"/>
          <p:cNvPicPr>
            <a:picLocks noChangeAspect="1" noChangeArrowheads="1"/>
          </p:cNvPicPr>
          <p:nvPr userDrawn="1"/>
        </p:nvPicPr>
        <p:blipFill>
          <a:blip r:embed="rId2" cstate="print"/>
          <a:srcRect/>
          <a:stretch>
            <a:fillRect/>
          </a:stretch>
        </p:blipFill>
        <p:spPr bwMode="auto">
          <a:xfrm>
            <a:off x="8229600" y="6357938"/>
            <a:ext cx="715963" cy="500062"/>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4" name="Date Placeholder 2"/>
          <p:cNvSpPr>
            <a:spLocks noGrp="1"/>
          </p:cNvSpPr>
          <p:nvPr>
            <p:ph type="dt" sz="half" idx="10"/>
          </p:nvPr>
        </p:nvSpPr>
        <p:spPr/>
        <p:txBody>
          <a:bodyPr/>
          <a:lstStyle>
            <a:lvl1pPr>
              <a:defRPr/>
            </a:lvl1pPr>
          </a:lstStyle>
          <a:p>
            <a:pPr>
              <a:defRPr/>
            </a:pPr>
            <a:fld id="{42364243-D74D-47F4-9282-1ABE7F997D1C}" type="datetimeFigureOut">
              <a:rPr lang="en-US"/>
              <a:pPr>
                <a:defRPr/>
              </a:pPr>
              <a:t>9/7/2011</a:t>
            </a:fld>
            <a:endParaRPr lang="en-US" dirty="0"/>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CCE3BF26-667B-4037-A9F2-E268BFC82D0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7851DBA2-750D-4787-95A2-F9845A70ADC9}" type="datetimeFigureOut">
              <a:rPr lang="en-US"/>
              <a:pPr>
                <a:defRPr/>
              </a:pPr>
              <a:t>9/7/2011</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8D5D6F11-890B-4167-8A9A-6E15B76C840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914400" y="273050"/>
            <a:ext cx="7772400" cy="1143000"/>
          </a:xfrm>
        </p:spPr>
        <p:txBody>
          <a:bodyPr/>
          <a:lstStyle>
            <a:lvl1pPr algn="l">
              <a:buNone/>
              <a:defRPr sz="4000" b="0"/>
            </a:lvl1pPr>
          </a:lstStyle>
          <a:p>
            <a:r>
              <a:rPr lang="en-US" smtClean="0"/>
              <a:t>Click to edit Master title style</a:t>
            </a:r>
            <a:endParaRPr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1" name="Content Placeholder 10"/>
          <p:cNvSpPr>
            <a:spLocks noGrp="1"/>
          </p:cNvSpPr>
          <p:nvPr>
            <p:ph sz="quarter" idx="1"/>
          </p:nvPr>
        </p:nvSpPr>
        <p:spPr>
          <a:xfrm>
            <a:off x="2971800" y="1600200"/>
            <a:ext cx="5715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4"/>
          <p:cNvSpPr>
            <a:spLocks noGrp="1"/>
          </p:cNvSpPr>
          <p:nvPr>
            <p:ph type="dt" sz="half" idx="10"/>
          </p:nvPr>
        </p:nvSpPr>
        <p:spPr/>
        <p:txBody>
          <a:bodyPr/>
          <a:lstStyle>
            <a:lvl1pPr>
              <a:defRPr/>
            </a:lvl1pPr>
          </a:lstStyle>
          <a:p>
            <a:pPr>
              <a:defRPr/>
            </a:pPr>
            <a:fld id="{4D6ECB30-78D1-45C6-92E0-BDD2DA792FF4}" type="datetimeFigureOut">
              <a:rPr lang="en-US"/>
              <a:pPr>
                <a:defRPr/>
              </a:pPr>
              <a:t>9/7/2011</a:t>
            </a:fld>
            <a:endParaRPr lang="en-US"/>
          </a:p>
        </p:txBody>
      </p:sp>
      <p:sp>
        <p:nvSpPr>
          <p:cNvPr id="8" name="Footer Placeholder 5"/>
          <p:cNvSpPr>
            <a:spLocks noGrp="1"/>
          </p:cNvSpPr>
          <p:nvPr>
            <p:ph type="ftr" sz="quarter" idx="11"/>
          </p:nvPr>
        </p:nvSpPr>
        <p:spPr/>
        <p:txBody>
          <a:bodyPr/>
          <a:lstStyle>
            <a:lvl1pPr>
              <a:defRPr/>
            </a:lvl1pPr>
          </a:lstStyle>
          <a:p>
            <a:pPr>
              <a:defRPr/>
            </a:pPr>
            <a:endParaRPr lang="en-US"/>
          </a:p>
        </p:txBody>
      </p:sp>
      <p:sp>
        <p:nvSpPr>
          <p:cNvPr id="9" name="Slide Number Placeholder 6"/>
          <p:cNvSpPr>
            <a:spLocks noGrp="1"/>
          </p:cNvSpPr>
          <p:nvPr>
            <p:ph type="sldNum" sz="quarter" idx="12"/>
          </p:nvPr>
        </p:nvSpPr>
        <p:spPr/>
        <p:txBody>
          <a:bodyPr/>
          <a:lstStyle>
            <a:lvl1pPr>
              <a:defRPr/>
            </a:lvl1pPr>
          </a:lstStyle>
          <a:p>
            <a:pPr>
              <a:defRPr/>
            </a:pPr>
            <a:fld id="{D94072E2-3E14-423A-B98F-65795D62404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8" name="Date Placeholder 4"/>
          <p:cNvSpPr>
            <a:spLocks noGrp="1"/>
          </p:cNvSpPr>
          <p:nvPr>
            <p:ph type="dt" sz="half" idx="10"/>
          </p:nvPr>
        </p:nvSpPr>
        <p:spPr/>
        <p:txBody>
          <a:bodyPr/>
          <a:lstStyle>
            <a:lvl1pPr>
              <a:defRPr/>
            </a:lvl1pPr>
          </a:lstStyle>
          <a:p>
            <a:pPr>
              <a:defRPr/>
            </a:pPr>
            <a:fld id="{EE686476-DE80-4677-95FA-E099A54E0D2C}" type="datetimeFigureOut">
              <a:rPr lang="en-US"/>
              <a:pPr>
                <a:defRPr/>
              </a:pPr>
              <a:t>9/7/2011</a:t>
            </a:fld>
            <a:endParaRPr lang="en-US"/>
          </a:p>
        </p:txBody>
      </p:sp>
      <p:sp>
        <p:nvSpPr>
          <p:cNvPr id="9" name="Footer Placeholder 5"/>
          <p:cNvSpPr>
            <a:spLocks noGrp="1"/>
          </p:cNvSpPr>
          <p:nvPr>
            <p:ph type="ftr" sz="quarter" idx="11"/>
          </p:nvPr>
        </p:nvSpPr>
        <p:spPr>
          <a:xfrm>
            <a:off x="914400" y="6172200"/>
            <a:ext cx="3886200" cy="457200"/>
          </a:xfrm>
        </p:spPr>
        <p:txBody>
          <a:bodyPr/>
          <a:lstStyle>
            <a:lvl1pPr>
              <a:defRPr/>
            </a:lvl1pPr>
          </a:lstStyle>
          <a:p>
            <a:pPr>
              <a:defRPr/>
            </a:pPr>
            <a:endParaRPr lang="en-US"/>
          </a:p>
        </p:txBody>
      </p:sp>
      <p:sp>
        <p:nvSpPr>
          <p:cNvPr id="10" name="Slide Number Placeholder 6"/>
          <p:cNvSpPr>
            <a:spLocks noGrp="1"/>
          </p:cNvSpPr>
          <p:nvPr>
            <p:ph type="sldNum" sz="quarter" idx="12"/>
          </p:nvPr>
        </p:nvSpPr>
        <p:spPr>
          <a:xfrm>
            <a:off x="146050" y="6208713"/>
            <a:ext cx="457200" cy="457200"/>
          </a:xfrm>
        </p:spPr>
        <p:txBody>
          <a:bodyPr/>
          <a:lstStyle>
            <a:lvl1pPr>
              <a:defRPr/>
            </a:lvl1pPr>
          </a:lstStyle>
          <a:p>
            <a:pPr>
              <a:defRPr/>
            </a:pPr>
            <a:fld id="{777EECAB-D3DD-48F7-BDBA-64985F23DBE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8" name="Rounded Rectangle 7"/>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8" name="Title Placeholder 21"/>
          <p:cNvSpPr>
            <a:spLocks noGrp="1"/>
          </p:cNvSpPr>
          <p:nvPr>
            <p:ph type="title"/>
          </p:nvPr>
        </p:nvSpPr>
        <p:spPr bwMode="auto">
          <a:xfrm>
            <a:off x="914400" y="274638"/>
            <a:ext cx="7772400" cy="1143000"/>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lvl="0"/>
            <a:r>
              <a:rPr lang="en-US" smtClean="0"/>
              <a:t>Click to edit Master title style</a:t>
            </a:r>
          </a:p>
        </p:txBody>
      </p:sp>
      <p:sp>
        <p:nvSpPr>
          <p:cNvPr id="1029" name="Text Placeholder 12"/>
          <p:cNvSpPr>
            <a:spLocks noGrp="1"/>
          </p:cNvSpPr>
          <p:nvPr>
            <p:ph type="body" idx="1"/>
          </p:nvPr>
        </p:nvSpPr>
        <p:spPr bwMode="auto">
          <a:xfrm>
            <a:off x="914400" y="144780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fontAlgn="auto" latinLnBrk="0" hangingPunct="1">
              <a:spcBef>
                <a:spcPts val="0"/>
              </a:spcBef>
              <a:spcAft>
                <a:spcPts val="0"/>
              </a:spcAft>
              <a:defRPr kumimoji="0" sz="1400">
                <a:solidFill>
                  <a:schemeClr val="tx2"/>
                </a:solidFill>
                <a:latin typeface="+mn-lt"/>
              </a:defRPr>
            </a:lvl1pPr>
          </a:lstStyle>
          <a:p>
            <a:pPr>
              <a:defRPr/>
            </a:pPr>
            <a:fld id="{BE506F3C-D661-44A6-83E6-967E5D798710}" type="datetimeFigureOut">
              <a:rPr lang="en-US"/>
              <a:pPr>
                <a:defRPr/>
              </a:pPr>
              <a:t>9/7/2011</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fontAlgn="auto" latinLnBrk="0" hangingPunct="1">
              <a:spcBef>
                <a:spcPts val="0"/>
              </a:spcBef>
              <a:spcAft>
                <a:spcPts val="0"/>
              </a:spcAft>
              <a:defRPr kumimoji="0" sz="1400">
                <a:solidFill>
                  <a:schemeClr val="tx2"/>
                </a:solidFill>
                <a:latin typeface="+mn-lt"/>
              </a:defRPr>
            </a:lvl1pPr>
          </a:lstStyle>
          <a:p>
            <a:pPr>
              <a:defRPr/>
            </a:pPr>
            <a:endParaRPr lang="en-US"/>
          </a:p>
        </p:txBody>
      </p:sp>
      <p:sp>
        <p:nvSpPr>
          <p:cNvPr id="23" name="Slide Number Placeholder 22"/>
          <p:cNvSpPr>
            <a:spLocks noGrp="1"/>
          </p:cNvSpPr>
          <p:nvPr>
            <p:ph type="sldNum" sz="quarter" idx="4"/>
          </p:nvPr>
        </p:nvSpPr>
        <p:spPr>
          <a:xfrm>
            <a:off x="146050" y="6210300"/>
            <a:ext cx="457200" cy="457200"/>
          </a:xfrm>
          <a:prstGeom prst="ellipse">
            <a:avLst/>
          </a:prstGeom>
          <a:solidFill>
            <a:schemeClr val="accent1"/>
          </a:solidFill>
        </p:spPr>
        <p:txBody>
          <a:bodyPr wrap="none" lIns="0" tIns="0" rIns="0" bIns="0" anchor="ctr" anchorCtr="1">
            <a:noAutofit/>
          </a:bodyPr>
          <a:lstStyle>
            <a:lvl1pPr algn="ctr" eaLnBrk="1" fontAlgn="auto" latinLnBrk="0" hangingPunct="1">
              <a:spcBef>
                <a:spcPts val="0"/>
              </a:spcBef>
              <a:spcAft>
                <a:spcPts val="0"/>
              </a:spcAft>
              <a:defRPr kumimoji="0" sz="1400">
                <a:solidFill>
                  <a:srgbClr val="FFFFFF"/>
                </a:solidFill>
                <a:latin typeface="+mj-lt"/>
                <a:ea typeface="+mj-ea"/>
                <a:cs typeface="+mj-cs"/>
              </a:defRPr>
            </a:lvl1pPr>
          </a:lstStyle>
          <a:p>
            <a:pPr>
              <a:defRPr/>
            </a:pPr>
            <a:fld id="{948DFE3A-3451-4F40-8A19-968D031481A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87" r:id="rId5"/>
    <p:sldLayoutId id="2147483795" r:id="rId6"/>
    <p:sldLayoutId id="2147483788" r:id="rId7"/>
    <p:sldLayoutId id="2147483796" r:id="rId8"/>
    <p:sldLayoutId id="2147483797" r:id="rId9"/>
    <p:sldLayoutId id="2147483789" r:id="rId10"/>
    <p:sldLayoutId id="2147483790" r:id="rId11"/>
  </p:sldLayoutIdLst>
  <p:txStyles>
    <p:titleStyle>
      <a:lvl1pPr algn="l" rtl="0" eaLnBrk="0" fontAlgn="base" hangingPunct="0">
        <a:spcBef>
          <a:spcPct val="0"/>
        </a:spcBef>
        <a:spcAft>
          <a:spcPct val="0"/>
        </a:spcAft>
        <a:defRPr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Franklin Gothic Book" pitchFamily="34" charset="0"/>
        </a:defRPr>
      </a:lvl2pPr>
      <a:lvl3pPr algn="l" rtl="0" eaLnBrk="0" fontAlgn="base" hangingPunct="0">
        <a:spcBef>
          <a:spcPct val="0"/>
        </a:spcBef>
        <a:spcAft>
          <a:spcPct val="0"/>
        </a:spcAft>
        <a:defRPr sz="4000">
          <a:solidFill>
            <a:schemeClr val="tx2"/>
          </a:solidFill>
          <a:latin typeface="Franklin Gothic Book" pitchFamily="34" charset="0"/>
        </a:defRPr>
      </a:lvl3pPr>
      <a:lvl4pPr algn="l" rtl="0" eaLnBrk="0" fontAlgn="base" hangingPunct="0">
        <a:spcBef>
          <a:spcPct val="0"/>
        </a:spcBef>
        <a:spcAft>
          <a:spcPct val="0"/>
        </a:spcAft>
        <a:defRPr sz="4000">
          <a:solidFill>
            <a:schemeClr val="tx2"/>
          </a:solidFill>
          <a:latin typeface="Franklin Gothic Book" pitchFamily="34" charset="0"/>
        </a:defRPr>
      </a:lvl4pPr>
      <a:lvl5pPr algn="l" rtl="0" eaLnBrk="0" fontAlgn="base" hangingPunct="0">
        <a:spcBef>
          <a:spcPct val="0"/>
        </a:spcBef>
        <a:spcAft>
          <a:spcPct val="0"/>
        </a:spcAft>
        <a:defRPr sz="4000">
          <a:solidFill>
            <a:schemeClr val="tx2"/>
          </a:solidFill>
          <a:latin typeface="Franklin Gothic Book" pitchFamily="34" charset="0"/>
        </a:defRPr>
      </a:lvl5pPr>
      <a:lvl6pPr marL="457200" algn="l" rtl="0" fontAlgn="base">
        <a:spcBef>
          <a:spcPct val="0"/>
        </a:spcBef>
        <a:spcAft>
          <a:spcPct val="0"/>
        </a:spcAft>
        <a:defRPr sz="4000">
          <a:solidFill>
            <a:schemeClr val="tx2"/>
          </a:solidFill>
          <a:latin typeface="Franklin Gothic Book" pitchFamily="34" charset="0"/>
        </a:defRPr>
      </a:lvl6pPr>
      <a:lvl7pPr marL="914400" algn="l" rtl="0" fontAlgn="base">
        <a:spcBef>
          <a:spcPct val="0"/>
        </a:spcBef>
        <a:spcAft>
          <a:spcPct val="0"/>
        </a:spcAft>
        <a:defRPr sz="4000">
          <a:solidFill>
            <a:schemeClr val="tx2"/>
          </a:solidFill>
          <a:latin typeface="Franklin Gothic Book" pitchFamily="34" charset="0"/>
        </a:defRPr>
      </a:lvl7pPr>
      <a:lvl8pPr marL="1371600" algn="l" rtl="0" fontAlgn="base">
        <a:spcBef>
          <a:spcPct val="0"/>
        </a:spcBef>
        <a:spcAft>
          <a:spcPct val="0"/>
        </a:spcAft>
        <a:defRPr sz="4000">
          <a:solidFill>
            <a:schemeClr val="tx2"/>
          </a:solidFill>
          <a:latin typeface="Franklin Gothic Book" pitchFamily="34" charset="0"/>
        </a:defRPr>
      </a:lvl8pPr>
      <a:lvl9pPr marL="1828800" algn="l" rtl="0" fontAlgn="base">
        <a:spcBef>
          <a:spcPct val="0"/>
        </a:spcBef>
        <a:spcAft>
          <a:spcPct val="0"/>
        </a:spcAft>
        <a:defRPr sz="4000">
          <a:solidFill>
            <a:schemeClr val="tx2"/>
          </a:solidFill>
          <a:latin typeface="Franklin Gothic Book" pitchFamily="34" charset="0"/>
        </a:defRPr>
      </a:lvl9pPr>
    </p:titleStyle>
    <p:bodyStyle>
      <a:lvl1pPr marL="273050" indent="-273050" algn="l" rtl="0" eaLnBrk="0" fontAlgn="base" hangingPunct="0">
        <a:spcBef>
          <a:spcPts val="575"/>
        </a:spcBef>
        <a:spcAft>
          <a:spcPct val="0"/>
        </a:spcAft>
        <a:buClr>
          <a:schemeClr val="accent1"/>
        </a:buClr>
        <a:buSzPct val="85000"/>
        <a:buFont typeface="Wingdings 2" pitchFamily="18" charset="2"/>
        <a:buChar char=""/>
        <a:defRPr sz="26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822325" indent="-228600" algn="l" rtl="0" eaLnBrk="0" fontAlgn="base" hangingPunct="0">
        <a:spcBef>
          <a:spcPts val="375"/>
        </a:spcBef>
        <a:spcAft>
          <a:spcPct val="0"/>
        </a:spcAft>
        <a:buClr>
          <a:srgbClr val="AABBDF"/>
        </a:buClr>
        <a:buSzPct val="8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ts val="375"/>
        </a:spcBef>
        <a:spcAft>
          <a:spcPct val="0"/>
        </a:spcAft>
        <a:buClr>
          <a:srgbClr val="0BD0D9"/>
        </a:buClr>
        <a:buSzPct val="80000"/>
        <a:buFont typeface="Wingdings 2" pitchFamily="18" charset="2"/>
        <a:buChar char=""/>
        <a:defRPr sz="2000" kern="1200">
          <a:solidFill>
            <a:schemeClr val="tx1"/>
          </a:solidFill>
          <a:latin typeface="+mn-lt"/>
          <a:ea typeface="+mn-ea"/>
          <a:cs typeface="+mn-cs"/>
        </a:defRPr>
      </a:lvl4pPr>
      <a:lvl5pPr marL="1371600" indent="-228600" algn="l" rtl="0" eaLnBrk="0" fontAlgn="base" hangingPunct="0">
        <a:spcBef>
          <a:spcPts val="375"/>
        </a:spcBef>
        <a:spcAft>
          <a:spcPct val="0"/>
        </a:spcAft>
        <a:buClr>
          <a:srgbClr val="0BD0D9"/>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20.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ubtitle 3"/>
          <p:cNvSpPr>
            <a:spLocks noGrp="1"/>
          </p:cNvSpPr>
          <p:nvPr>
            <p:ph type="subTitle" idx="1"/>
          </p:nvPr>
        </p:nvSpPr>
        <p:spPr/>
        <p:txBody>
          <a:bodyPr/>
          <a:lstStyle/>
          <a:p>
            <a:pPr eaLnBrk="1" hangingPunct="1"/>
            <a:r>
              <a:rPr lang="en-US" smtClean="0"/>
              <a:t>National AIDS Control Organisation</a:t>
            </a:r>
          </a:p>
        </p:txBody>
      </p:sp>
      <p:sp>
        <p:nvSpPr>
          <p:cNvPr id="2" name="Title 1"/>
          <p:cNvSpPr>
            <a:spLocks noGrp="1"/>
          </p:cNvSpPr>
          <p:nvPr>
            <p:ph type="ctrTitle"/>
          </p:nvPr>
        </p:nvSpPr>
        <p:spPr>
          <a:xfrm>
            <a:off x="457200" y="1506538"/>
            <a:ext cx="8229600" cy="1470025"/>
          </a:xfrm>
        </p:spPr>
        <p:txBody>
          <a:bodyPr>
            <a:normAutofit/>
          </a:bodyPr>
          <a:lstStyle/>
          <a:p>
            <a:pPr eaLnBrk="1" fontAlgn="auto" hangingPunct="1">
              <a:spcAft>
                <a:spcPts val="0"/>
              </a:spcAft>
              <a:defRPr/>
            </a:pPr>
            <a:r>
              <a:rPr b="1" smtClean="0">
                <a:effectLst>
                  <a:outerShdw blurRad="38100" dist="38100" dir="2700000" algn="tl">
                    <a:srgbClr val="000000">
                      <a:alpha val="43137"/>
                    </a:srgbClr>
                  </a:outerShdw>
                </a:effectLst>
              </a:rPr>
              <a:t>Home-Based Care</a:t>
            </a:r>
            <a:endParaRPr b="1">
              <a:effectLst>
                <a:outerShdw blurRad="38100" dist="38100" dir="2700000" algn="tl">
                  <a:srgbClr val="000000">
                    <a:alpha val="43137"/>
                  </a:srgbClr>
                </a:outerShdw>
              </a:effectLst>
            </a:endParaRPr>
          </a:p>
        </p:txBody>
      </p:sp>
      <p:pic>
        <p:nvPicPr>
          <p:cNvPr id="9220" name="Picture 4" descr="NACO logo"/>
          <p:cNvPicPr>
            <a:picLocks noChangeAspect="1" noChangeArrowheads="1"/>
          </p:cNvPicPr>
          <p:nvPr/>
        </p:nvPicPr>
        <p:blipFill>
          <a:blip r:embed="rId3" cstate="print"/>
          <a:srcRect/>
          <a:stretch>
            <a:fillRect/>
          </a:stretch>
        </p:blipFill>
        <p:spPr bwMode="auto">
          <a:xfrm>
            <a:off x="8077200" y="6096000"/>
            <a:ext cx="715963" cy="500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533400" y="274638"/>
            <a:ext cx="8153400" cy="1143000"/>
          </a:xfrm>
        </p:spPr>
        <p:txBody>
          <a:bodyPr/>
          <a:lstStyle/>
          <a:p>
            <a:pPr eaLnBrk="1" hangingPunct="1"/>
            <a:r>
              <a:rPr lang="en-US" b="1" smtClean="0">
                <a:solidFill>
                  <a:schemeClr val="tx1"/>
                </a:solidFill>
              </a:rPr>
              <a:t>Managing Mouth Sores at Home</a:t>
            </a:r>
            <a:endParaRPr lang="en-US" smtClean="0">
              <a:solidFill>
                <a:schemeClr val="tx1"/>
              </a:solidFill>
            </a:endParaRPr>
          </a:p>
        </p:txBody>
      </p:sp>
      <p:sp>
        <p:nvSpPr>
          <p:cNvPr id="3" name="Content Placeholder 2"/>
          <p:cNvSpPr>
            <a:spLocks noGrp="1"/>
          </p:cNvSpPr>
          <p:nvPr>
            <p:ph sz="quarter" idx="1"/>
          </p:nvPr>
        </p:nvSpPr>
        <p:spPr>
          <a:xfrm>
            <a:off x="457200" y="1600200"/>
            <a:ext cx="8229600" cy="4876800"/>
          </a:xfrm>
        </p:spPr>
        <p:txBody>
          <a:bodyPr>
            <a:normAutofit fontScale="25000" lnSpcReduction="20000"/>
          </a:bodyPr>
          <a:lstStyle/>
          <a:p>
            <a:pPr marL="344488" indent="-344488" algn="ctr" eaLnBrk="1" fontAlgn="auto" hangingPunct="1">
              <a:spcBef>
                <a:spcPts val="580"/>
              </a:spcBef>
              <a:spcAft>
                <a:spcPts val="0"/>
              </a:spcAft>
              <a:buFont typeface="Wingdings 2"/>
              <a:buNone/>
              <a:defRPr/>
            </a:pPr>
            <a:r>
              <a:rPr lang="en-US" sz="11200" b="1" dirty="0" smtClean="0"/>
              <a:t>What to teach the client</a:t>
            </a:r>
          </a:p>
          <a:p>
            <a:pPr marL="344488" indent="-344488" eaLnBrk="1" fontAlgn="auto" hangingPunct="1">
              <a:spcBef>
                <a:spcPts val="580"/>
              </a:spcBef>
              <a:spcAft>
                <a:spcPts val="0"/>
              </a:spcAft>
              <a:buFont typeface="Wingdings 2"/>
              <a:buChar char=""/>
              <a:defRPr/>
            </a:pPr>
            <a:r>
              <a:rPr lang="en-US" sz="11200" dirty="0" smtClean="0"/>
              <a:t>Scrub the tongue &amp; gums gently with a soft toothbrush/cloth &amp; rinse mouth with mild salt solution</a:t>
            </a:r>
          </a:p>
          <a:p>
            <a:pPr marL="344488" indent="-344488" eaLnBrk="1" fontAlgn="auto" hangingPunct="1">
              <a:spcBef>
                <a:spcPts val="580"/>
              </a:spcBef>
              <a:spcAft>
                <a:spcPts val="0"/>
              </a:spcAft>
              <a:buFont typeface="Wingdings 2"/>
              <a:buChar char=""/>
              <a:defRPr/>
            </a:pPr>
            <a:r>
              <a:rPr lang="en-US" sz="11200" dirty="0" smtClean="0"/>
              <a:t>Suck a lemon, if not too painful </a:t>
            </a:r>
          </a:p>
          <a:p>
            <a:pPr marL="344488" indent="-344488" eaLnBrk="1" fontAlgn="auto" hangingPunct="1">
              <a:spcBef>
                <a:spcPts val="580"/>
              </a:spcBef>
              <a:spcAft>
                <a:spcPts val="0"/>
              </a:spcAft>
              <a:buFont typeface="Wingdings 2"/>
              <a:buChar char=""/>
              <a:defRPr/>
            </a:pPr>
            <a:r>
              <a:rPr lang="en-US" sz="11200" dirty="0" smtClean="0"/>
              <a:t>Apply Gentian violet  solution 3-4 times a day. </a:t>
            </a:r>
          </a:p>
          <a:p>
            <a:pPr marL="344488" indent="-344488" eaLnBrk="1" fontAlgn="auto" hangingPunct="1">
              <a:spcBef>
                <a:spcPts val="580"/>
              </a:spcBef>
              <a:spcAft>
                <a:spcPts val="0"/>
              </a:spcAft>
              <a:buFont typeface="Wingdings 2"/>
              <a:buChar char=""/>
              <a:defRPr/>
            </a:pPr>
            <a:r>
              <a:rPr lang="en-US" sz="11200" dirty="0" smtClean="0"/>
              <a:t>Chew garlic/eat yoghurt/gargle with </a:t>
            </a:r>
            <a:r>
              <a:rPr lang="en-US" sz="11200" i="1" dirty="0" err="1" smtClean="0"/>
              <a:t>tulsi</a:t>
            </a:r>
            <a:r>
              <a:rPr lang="en-US" sz="11200" dirty="0" smtClean="0"/>
              <a:t> leaves water.</a:t>
            </a:r>
          </a:p>
          <a:p>
            <a:pPr marL="344488" indent="-344488" eaLnBrk="1" fontAlgn="auto" hangingPunct="1">
              <a:spcBef>
                <a:spcPts val="580"/>
              </a:spcBef>
              <a:spcAft>
                <a:spcPts val="0"/>
              </a:spcAft>
              <a:buFont typeface="Wingdings 2"/>
              <a:buChar char=""/>
              <a:defRPr/>
            </a:pPr>
            <a:r>
              <a:rPr lang="en-US" sz="11200" dirty="0" smtClean="0"/>
              <a:t>Maintain oral hygiene</a:t>
            </a:r>
          </a:p>
          <a:p>
            <a:pPr marL="344488" indent="-344488" eaLnBrk="1" fontAlgn="auto" hangingPunct="1">
              <a:spcBef>
                <a:spcPts val="580"/>
              </a:spcBef>
              <a:spcAft>
                <a:spcPts val="0"/>
              </a:spcAft>
              <a:buFont typeface="Wingdings 2"/>
              <a:buChar char=""/>
              <a:defRPr/>
            </a:pPr>
            <a:r>
              <a:rPr lang="en-US" sz="11200" dirty="0" smtClean="0"/>
              <a:t>Eat healthy protective food. </a:t>
            </a:r>
          </a:p>
          <a:p>
            <a:pPr marL="344488" indent="-344488" eaLnBrk="1" fontAlgn="auto" hangingPunct="1">
              <a:spcBef>
                <a:spcPts val="580"/>
              </a:spcBef>
              <a:spcAft>
                <a:spcPts val="0"/>
              </a:spcAft>
              <a:buFont typeface="Wingdings 2"/>
              <a:buChar char=""/>
              <a:defRPr/>
            </a:pPr>
            <a:r>
              <a:rPr lang="en-US" sz="11200" dirty="0" smtClean="0"/>
              <a:t>Avoid </a:t>
            </a:r>
          </a:p>
          <a:p>
            <a:pPr marL="548640" lvl="1" eaLnBrk="1" fontAlgn="auto" hangingPunct="1">
              <a:spcBef>
                <a:spcPts val="370"/>
              </a:spcBef>
              <a:spcAft>
                <a:spcPts val="0"/>
              </a:spcAft>
              <a:buFont typeface="Wingdings 2"/>
              <a:buChar char=""/>
              <a:defRPr/>
            </a:pPr>
            <a:r>
              <a:rPr lang="en-US" sz="11200" dirty="0" smtClean="0"/>
              <a:t>Sweets &amp; spicy foods.</a:t>
            </a:r>
          </a:p>
          <a:p>
            <a:pPr marL="548640" lvl="1" eaLnBrk="1" fontAlgn="auto" hangingPunct="1">
              <a:spcBef>
                <a:spcPts val="370"/>
              </a:spcBef>
              <a:spcAft>
                <a:spcPts val="0"/>
              </a:spcAft>
              <a:buFont typeface="Wingdings 2"/>
              <a:buChar char=""/>
              <a:defRPr/>
            </a:pPr>
            <a:r>
              <a:rPr lang="en-US" sz="11200" dirty="0" smtClean="0"/>
              <a:t>Alcohol &amp; smoking</a:t>
            </a:r>
            <a:endParaRPr lang="en-US" sz="5600" dirty="0" smtClean="0"/>
          </a:p>
          <a:p>
            <a:pPr marL="274320" indent="-274320" eaLnBrk="1" fontAlgn="auto" hangingPunct="1">
              <a:spcBef>
                <a:spcPts val="580"/>
              </a:spcBef>
              <a:spcAft>
                <a:spcPts val="0"/>
              </a:spcAft>
              <a:buFont typeface="Wingdings 2"/>
              <a:buChar char=""/>
              <a:defRPr/>
            </a:pPr>
            <a:endParaRPr lang="en-US" dirty="0"/>
          </a:p>
        </p:txBody>
      </p:sp>
      <p:pic>
        <p:nvPicPr>
          <p:cNvPr id="18437" name="Picture 5" descr="C:\Documents and Settings\ROHINI\My Documents\ICTC Refresher 2\Final PPT\Pics\2011-04-20 16.41.38.jpg"/>
          <p:cNvPicPr>
            <a:picLocks noChangeAspect="1" noChangeArrowheads="1"/>
          </p:cNvPicPr>
          <p:nvPr/>
        </p:nvPicPr>
        <p:blipFill>
          <a:blip r:embed="rId3" cstate="print"/>
          <a:srcRect l="8889" r="11111"/>
          <a:stretch>
            <a:fillRect/>
          </a:stretch>
        </p:blipFill>
        <p:spPr bwMode="auto">
          <a:xfrm>
            <a:off x="5715000" y="4038600"/>
            <a:ext cx="2743200" cy="2571750"/>
          </a:xfrm>
          <a:prstGeom prst="roundRect">
            <a:avLst/>
          </a:prstGeom>
          <a:noFill/>
          <a:ln w="38100">
            <a:solidFill>
              <a:schemeClr val="tx1"/>
            </a:solidFill>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274638"/>
            <a:ext cx="8229600" cy="1143000"/>
          </a:xfrm>
        </p:spPr>
        <p:txBody>
          <a:bodyPr/>
          <a:lstStyle/>
          <a:p>
            <a:pPr eaLnBrk="1" hangingPunct="1"/>
            <a:r>
              <a:rPr lang="en-US" b="1" smtClean="0">
                <a:solidFill>
                  <a:schemeClr val="tx1"/>
                </a:solidFill>
              </a:rPr>
              <a:t>Managing Fever at Home</a:t>
            </a:r>
            <a:endParaRPr lang="en-US" smtClean="0">
              <a:solidFill>
                <a:schemeClr val="tx1"/>
              </a:solidFill>
            </a:endParaRPr>
          </a:p>
        </p:txBody>
      </p:sp>
      <p:sp>
        <p:nvSpPr>
          <p:cNvPr id="19459" name="Content Placeholder 2"/>
          <p:cNvSpPr>
            <a:spLocks noGrp="1"/>
          </p:cNvSpPr>
          <p:nvPr>
            <p:ph sz="quarter" idx="1"/>
          </p:nvPr>
        </p:nvSpPr>
        <p:spPr>
          <a:xfrm>
            <a:off x="2057400" y="2057400"/>
            <a:ext cx="6781800" cy="3154363"/>
          </a:xfrm>
        </p:spPr>
        <p:txBody>
          <a:bodyPr/>
          <a:lstStyle/>
          <a:p>
            <a:pPr eaLnBrk="1" hangingPunct="1">
              <a:buFont typeface="Wingdings 2" pitchFamily="18" charset="2"/>
              <a:buNone/>
            </a:pPr>
            <a:r>
              <a:rPr lang="en-US" b="1" smtClean="0"/>
              <a:t> When to seek medical attention</a:t>
            </a:r>
          </a:p>
          <a:p>
            <a:pPr eaLnBrk="1" hangingPunct="1"/>
            <a:r>
              <a:rPr lang="en-US" smtClean="0"/>
              <a:t>Fever - sign of some underlying cause </a:t>
            </a:r>
          </a:p>
          <a:p>
            <a:pPr eaLnBrk="1" hangingPunct="1"/>
            <a:r>
              <a:rPr lang="en-US" smtClean="0"/>
              <a:t>Seek medical help whenever fever develops. </a:t>
            </a:r>
          </a:p>
          <a:p>
            <a:pPr eaLnBrk="1" hangingPunct="1">
              <a:buFont typeface="Wingdings 2" pitchFamily="18" charset="2"/>
              <a:buNone/>
            </a:pPr>
            <a:endParaRPr lang="en-US" smtClean="0"/>
          </a:p>
        </p:txBody>
      </p:sp>
      <p:sp>
        <p:nvSpPr>
          <p:cNvPr id="4" name="Plus 3"/>
          <p:cNvSpPr/>
          <p:nvPr/>
        </p:nvSpPr>
        <p:spPr>
          <a:xfrm>
            <a:off x="457200" y="2514600"/>
            <a:ext cx="1143000" cy="1295400"/>
          </a:xfrm>
          <a:prstGeom prst="mathPlu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ln>
                <a:solidFill>
                  <a:srgbClr val="FF0000"/>
                </a:solidFill>
              </a:ln>
              <a:solidFill>
                <a:srgbClr val="EF4639"/>
              </a:solidFill>
            </a:endParaRPr>
          </a:p>
        </p:txBody>
      </p:sp>
      <p:pic>
        <p:nvPicPr>
          <p:cNvPr id="19461" name="Picture 3"/>
          <p:cNvPicPr>
            <a:picLocks noChangeAspect="1" noChangeArrowheads="1"/>
          </p:cNvPicPr>
          <p:nvPr/>
        </p:nvPicPr>
        <p:blipFill>
          <a:blip r:embed="rId3" cstate="print"/>
          <a:srcRect/>
          <a:stretch>
            <a:fillRect/>
          </a:stretch>
        </p:blipFill>
        <p:spPr bwMode="auto">
          <a:xfrm>
            <a:off x="7239000" y="4495800"/>
            <a:ext cx="1277938" cy="1524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457200" y="228600"/>
            <a:ext cx="8153400" cy="1143000"/>
          </a:xfrm>
        </p:spPr>
        <p:txBody>
          <a:bodyPr/>
          <a:lstStyle/>
          <a:p>
            <a:pPr eaLnBrk="1" hangingPunct="1"/>
            <a:r>
              <a:rPr lang="en-US" b="1" smtClean="0">
                <a:solidFill>
                  <a:schemeClr val="tx1"/>
                </a:solidFill>
              </a:rPr>
              <a:t>Managing Fever at Home</a:t>
            </a:r>
            <a:endParaRPr lang="en-US" smtClean="0">
              <a:solidFill>
                <a:schemeClr val="tx1"/>
              </a:solidFill>
            </a:endParaRPr>
          </a:p>
        </p:txBody>
      </p:sp>
      <p:sp>
        <p:nvSpPr>
          <p:cNvPr id="3" name="Content Placeholder 2"/>
          <p:cNvSpPr>
            <a:spLocks noGrp="1"/>
          </p:cNvSpPr>
          <p:nvPr>
            <p:ph sz="quarter" idx="1"/>
          </p:nvPr>
        </p:nvSpPr>
        <p:spPr>
          <a:xfrm>
            <a:off x="762000" y="1447800"/>
            <a:ext cx="7924800" cy="4953000"/>
          </a:xfrm>
        </p:spPr>
        <p:txBody>
          <a:bodyPr>
            <a:normAutofit fontScale="92500" lnSpcReduction="20000"/>
          </a:bodyPr>
          <a:lstStyle/>
          <a:p>
            <a:pPr marL="274320" indent="-274320" algn="ctr" eaLnBrk="1" fontAlgn="auto" hangingPunct="1">
              <a:spcBef>
                <a:spcPts val="580"/>
              </a:spcBef>
              <a:spcAft>
                <a:spcPts val="0"/>
              </a:spcAft>
              <a:buFont typeface="Wingdings 2"/>
              <a:buNone/>
              <a:defRPr/>
            </a:pPr>
            <a:r>
              <a:rPr lang="en-US" sz="3500" b="1" dirty="0" smtClean="0"/>
              <a:t>What to teach the client</a:t>
            </a:r>
            <a:endParaRPr lang="en-US" sz="3500" dirty="0" smtClean="0"/>
          </a:p>
          <a:p>
            <a:pPr marL="274320" indent="-274320" eaLnBrk="1" fontAlgn="auto" hangingPunct="1">
              <a:spcBef>
                <a:spcPts val="580"/>
              </a:spcBef>
              <a:spcAft>
                <a:spcPts val="0"/>
              </a:spcAft>
              <a:buFont typeface="Wingdings 2"/>
              <a:buChar char=""/>
              <a:defRPr/>
            </a:pPr>
            <a:r>
              <a:rPr lang="en-US" sz="3500" dirty="0" smtClean="0"/>
              <a:t>Cold sponging</a:t>
            </a:r>
          </a:p>
          <a:p>
            <a:pPr marL="274320" indent="-274320" eaLnBrk="1" fontAlgn="auto" hangingPunct="1">
              <a:spcBef>
                <a:spcPts val="580"/>
              </a:spcBef>
              <a:spcAft>
                <a:spcPts val="0"/>
              </a:spcAft>
              <a:buFont typeface="Wingdings 2"/>
              <a:buChar char=""/>
              <a:defRPr/>
            </a:pPr>
            <a:r>
              <a:rPr lang="en-US" sz="3500" dirty="0" smtClean="0"/>
              <a:t>If cold sponging don’t help, take a </a:t>
            </a:r>
            <a:r>
              <a:rPr lang="en-US" sz="3500" dirty="0" err="1" smtClean="0"/>
              <a:t>Paracetamol</a:t>
            </a:r>
            <a:r>
              <a:rPr lang="en-US" sz="3500" dirty="0" smtClean="0"/>
              <a:t> tablet. </a:t>
            </a:r>
            <a:r>
              <a:rPr lang="en-US" sz="3500" u="sng" dirty="0" smtClean="0"/>
              <a:t>Do not take more than 4 tablets/day</a:t>
            </a:r>
            <a:r>
              <a:rPr lang="en-US" sz="3500" dirty="0" smtClean="0"/>
              <a:t>. </a:t>
            </a:r>
          </a:p>
          <a:p>
            <a:pPr marL="274320" indent="-274320" eaLnBrk="1" fontAlgn="auto" hangingPunct="1">
              <a:spcBef>
                <a:spcPts val="580"/>
              </a:spcBef>
              <a:spcAft>
                <a:spcPts val="0"/>
              </a:spcAft>
              <a:buFont typeface="Wingdings 2"/>
              <a:buChar char=""/>
              <a:defRPr/>
            </a:pPr>
            <a:r>
              <a:rPr lang="en-US" sz="3500" dirty="0" smtClean="0"/>
              <a:t>Light, cool clothing.</a:t>
            </a:r>
          </a:p>
          <a:p>
            <a:pPr marL="274320" indent="-274320" eaLnBrk="1" fontAlgn="auto" hangingPunct="1">
              <a:spcBef>
                <a:spcPts val="580"/>
              </a:spcBef>
              <a:spcAft>
                <a:spcPts val="0"/>
              </a:spcAft>
              <a:buFont typeface="Wingdings 2"/>
              <a:buChar char=""/>
              <a:defRPr/>
            </a:pPr>
            <a:r>
              <a:rPr lang="en-US" sz="3500" dirty="0" smtClean="0"/>
              <a:t>Watch for any temperature rise &amp; its pattern.</a:t>
            </a:r>
          </a:p>
          <a:p>
            <a:pPr marL="274320" indent="-274320" eaLnBrk="1" fontAlgn="auto" hangingPunct="1">
              <a:spcBef>
                <a:spcPts val="580"/>
              </a:spcBef>
              <a:spcAft>
                <a:spcPts val="0"/>
              </a:spcAft>
              <a:buFont typeface="Wingdings 2"/>
              <a:buChar char=""/>
              <a:defRPr/>
            </a:pPr>
            <a:r>
              <a:rPr lang="en-US" sz="3500" dirty="0" smtClean="0"/>
              <a:t>Drink more fluids.</a:t>
            </a:r>
          </a:p>
          <a:p>
            <a:pPr marL="274320" indent="-274320" eaLnBrk="1" fontAlgn="auto" hangingPunct="1">
              <a:spcBef>
                <a:spcPts val="580"/>
              </a:spcBef>
              <a:spcAft>
                <a:spcPts val="0"/>
              </a:spcAft>
              <a:buFont typeface="Wingdings 2"/>
              <a:buChar char=""/>
              <a:defRPr/>
            </a:pPr>
            <a:r>
              <a:rPr lang="en-US" sz="3500" dirty="0" smtClean="0"/>
              <a:t>Take mix of herbs</a:t>
            </a:r>
          </a:p>
          <a:p>
            <a:pPr marL="274320" indent="-274320" eaLnBrk="1" fontAlgn="auto" hangingPunct="1">
              <a:spcBef>
                <a:spcPts val="580"/>
              </a:spcBef>
              <a:spcAft>
                <a:spcPts val="0"/>
              </a:spcAft>
              <a:buFont typeface="Wingdings 2"/>
              <a:buChar char=""/>
              <a:defRPr/>
            </a:pPr>
            <a:r>
              <a:rPr lang="en-US" sz="3500" dirty="0" smtClean="0"/>
              <a:t>Eat small meals frequently. </a:t>
            </a:r>
          </a:p>
          <a:p>
            <a:pPr marL="274320" indent="-274320" eaLnBrk="1" fontAlgn="auto" hangingPunct="1">
              <a:spcBef>
                <a:spcPts val="580"/>
              </a:spcBef>
              <a:spcAft>
                <a:spcPts val="0"/>
              </a:spcAft>
              <a:buFont typeface="Wingdings 2"/>
              <a:buChar char=""/>
              <a:defRPr/>
            </a:pPr>
            <a:r>
              <a:rPr lang="en-US" sz="3500" dirty="0" smtClean="0"/>
              <a:t>Rest till the fever subsides</a:t>
            </a:r>
            <a:r>
              <a:rPr lang="en-US" sz="3900" dirty="0" smtClean="0"/>
              <a:t>. </a:t>
            </a:r>
            <a:endParaRPr lang="en-US" sz="3400" dirty="0" smtClean="0"/>
          </a:p>
          <a:p>
            <a:pPr marL="274320" indent="-274320" eaLnBrk="1" fontAlgn="auto" hangingPunct="1">
              <a:spcBef>
                <a:spcPts val="580"/>
              </a:spcBef>
              <a:spcAft>
                <a:spcPts val="0"/>
              </a:spcAft>
              <a:buFont typeface="Wingdings 2"/>
              <a:buChar char=""/>
              <a:defRPr/>
            </a:pPr>
            <a:endParaRPr lang="en-US" sz="3400" dirty="0" smtClean="0"/>
          </a:p>
          <a:p>
            <a:pPr marL="274320" indent="-274320" eaLnBrk="1" fontAlgn="auto" hangingPunct="1">
              <a:spcBef>
                <a:spcPts val="580"/>
              </a:spcBef>
              <a:spcAft>
                <a:spcPts val="0"/>
              </a:spcAft>
              <a:buFont typeface="Wingdings 2"/>
              <a:buChar char=""/>
              <a:defRPr/>
            </a:pP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8077200" cy="944562"/>
          </a:xfrm>
        </p:spPr>
        <p:txBody>
          <a:bodyPr>
            <a:normAutofit fontScale="90000"/>
          </a:bodyPr>
          <a:lstStyle/>
          <a:p>
            <a:pPr eaLnBrk="1" fontAlgn="auto" hangingPunct="1">
              <a:spcAft>
                <a:spcPts val="0"/>
              </a:spcAft>
              <a:defRPr/>
            </a:pPr>
            <a:r>
              <a:rPr lang="en-US" b="1" dirty="0" smtClean="0">
                <a:solidFill>
                  <a:schemeClr val="tx1"/>
                </a:solidFill>
              </a:rPr>
              <a:t>Managing Nausea &amp; Vomitting at Home</a:t>
            </a:r>
            <a:endParaRPr lang="en-US" dirty="0">
              <a:solidFill>
                <a:schemeClr val="tx1"/>
              </a:solidFill>
            </a:endParaRPr>
          </a:p>
        </p:txBody>
      </p:sp>
      <p:sp>
        <p:nvSpPr>
          <p:cNvPr id="3" name="Content Placeholder 2"/>
          <p:cNvSpPr>
            <a:spLocks noGrp="1"/>
          </p:cNvSpPr>
          <p:nvPr>
            <p:ph sz="quarter" idx="1"/>
          </p:nvPr>
        </p:nvSpPr>
        <p:spPr>
          <a:xfrm>
            <a:off x="1524000" y="1600200"/>
            <a:ext cx="7162800" cy="4648200"/>
          </a:xfrm>
        </p:spPr>
        <p:txBody>
          <a:bodyPr>
            <a:normAutofit/>
          </a:bodyPr>
          <a:lstStyle/>
          <a:p>
            <a:pPr marL="274320" indent="-274320" eaLnBrk="1" fontAlgn="auto" hangingPunct="1">
              <a:spcBef>
                <a:spcPts val="580"/>
              </a:spcBef>
              <a:spcAft>
                <a:spcPts val="0"/>
              </a:spcAft>
              <a:buFont typeface="Wingdings 2"/>
              <a:buNone/>
              <a:defRPr/>
            </a:pPr>
            <a:r>
              <a:rPr lang="en-US" sz="3200" b="1" dirty="0" smtClean="0"/>
              <a:t>When to seek medical attention</a:t>
            </a:r>
          </a:p>
          <a:p>
            <a:pPr marL="403225" eaLnBrk="1" fontAlgn="auto" hangingPunct="1">
              <a:spcBef>
                <a:spcPts val="580"/>
              </a:spcBef>
              <a:spcAft>
                <a:spcPts val="0"/>
              </a:spcAft>
              <a:buFont typeface="Wingdings 2"/>
              <a:buChar char=""/>
              <a:defRPr/>
            </a:pPr>
            <a:r>
              <a:rPr lang="en-US" sz="3200" dirty="0" smtClean="0"/>
              <a:t>Frequent / continuous vomitting for more than 24 hrs</a:t>
            </a:r>
          </a:p>
          <a:p>
            <a:pPr marL="403225" eaLnBrk="1" fontAlgn="auto" hangingPunct="1">
              <a:spcBef>
                <a:spcPts val="580"/>
              </a:spcBef>
              <a:spcAft>
                <a:spcPts val="0"/>
              </a:spcAft>
              <a:buFont typeface="Wingdings 2"/>
              <a:buChar char=""/>
              <a:defRPr/>
            </a:pPr>
            <a:r>
              <a:rPr lang="en-US" sz="3200" dirty="0" smtClean="0"/>
              <a:t>Accompanied by fever &amp; dehydration </a:t>
            </a:r>
          </a:p>
          <a:p>
            <a:pPr marL="403225" eaLnBrk="1" fontAlgn="auto" hangingPunct="1">
              <a:spcBef>
                <a:spcPts val="580"/>
              </a:spcBef>
              <a:spcAft>
                <a:spcPts val="0"/>
              </a:spcAft>
              <a:buFont typeface="Wingdings 2"/>
              <a:buChar char=""/>
              <a:defRPr/>
            </a:pPr>
            <a:r>
              <a:rPr lang="en-US" sz="3200" dirty="0" smtClean="0"/>
              <a:t>Blood in vomit</a:t>
            </a:r>
          </a:p>
          <a:p>
            <a:pPr marL="403225" eaLnBrk="1" fontAlgn="auto" hangingPunct="1">
              <a:spcBef>
                <a:spcPts val="580"/>
              </a:spcBef>
              <a:spcAft>
                <a:spcPts val="0"/>
              </a:spcAft>
              <a:buFont typeface="Wingdings 2"/>
              <a:buChar char=""/>
              <a:defRPr/>
            </a:pPr>
            <a:r>
              <a:rPr lang="en-US" sz="3200" dirty="0" smtClean="0"/>
              <a:t>Danger signs of dehydration: </a:t>
            </a:r>
          </a:p>
          <a:p>
            <a:pPr marL="796925" lvl="1" eaLnBrk="1" fontAlgn="auto" hangingPunct="1">
              <a:spcBef>
                <a:spcPts val="370"/>
              </a:spcBef>
              <a:spcAft>
                <a:spcPts val="0"/>
              </a:spcAft>
              <a:buFont typeface="Wingdings 2"/>
              <a:buNone/>
              <a:defRPr/>
            </a:pPr>
            <a:r>
              <a:rPr lang="en-US" sz="3200" dirty="0" smtClean="0"/>
              <a:t>sunken eyes, dry lips &amp; loose skin.</a:t>
            </a:r>
            <a:endParaRPr lang="en-US" sz="3200" dirty="0"/>
          </a:p>
        </p:txBody>
      </p:sp>
      <p:sp>
        <p:nvSpPr>
          <p:cNvPr id="4" name="Plus 3"/>
          <p:cNvSpPr/>
          <p:nvPr/>
        </p:nvSpPr>
        <p:spPr>
          <a:xfrm>
            <a:off x="228600" y="1752600"/>
            <a:ext cx="1371600" cy="1295400"/>
          </a:xfrm>
          <a:prstGeom prst="mathPlu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ln>
                <a:solidFill>
                  <a:srgbClr val="FF0000"/>
                </a:solidFill>
              </a:ln>
              <a:solidFill>
                <a:srgbClr val="EF4639"/>
              </a:solidFill>
            </a:endParaRPr>
          </a:p>
        </p:txBody>
      </p:sp>
      <p:pic>
        <p:nvPicPr>
          <p:cNvPr id="21509" name="Picture 5"/>
          <p:cNvPicPr>
            <a:picLocks noChangeAspect="1" noChangeArrowheads="1"/>
          </p:cNvPicPr>
          <p:nvPr/>
        </p:nvPicPr>
        <p:blipFill>
          <a:blip r:embed="rId3" cstate="print"/>
          <a:srcRect/>
          <a:stretch>
            <a:fillRect/>
          </a:stretch>
        </p:blipFill>
        <p:spPr bwMode="auto">
          <a:xfrm>
            <a:off x="6629400" y="4953000"/>
            <a:ext cx="1781175" cy="129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153400" cy="944562"/>
          </a:xfrm>
        </p:spPr>
        <p:txBody>
          <a:bodyPr>
            <a:normAutofit fontScale="90000"/>
          </a:bodyPr>
          <a:lstStyle/>
          <a:p>
            <a:pPr eaLnBrk="1" fontAlgn="auto" hangingPunct="1">
              <a:spcAft>
                <a:spcPts val="0"/>
              </a:spcAft>
              <a:defRPr/>
            </a:pPr>
            <a:r>
              <a:rPr lang="en-US" b="1" dirty="0" smtClean="0">
                <a:solidFill>
                  <a:schemeClr val="tx1"/>
                </a:solidFill>
              </a:rPr>
              <a:t>Managing Nausea &amp; Vomitting at Home</a:t>
            </a:r>
            <a:endParaRPr lang="en-US" dirty="0">
              <a:solidFill>
                <a:schemeClr val="tx1"/>
              </a:solidFill>
            </a:endParaRPr>
          </a:p>
        </p:txBody>
      </p:sp>
      <p:sp>
        <p:nvSpPr>
          <p:cNvPr id="22531" name="Content Placeholder 2"/>
          <p:cNvSpPr>
            <a:spLocks noGrp="1"/>
          </p:cNvSpPr>
          <p:nvPr>
            <p:ph sz="quarter" idx="1"/>
          </p:nvPr>
        </p:nvSpPr>
        <p:spPr>
          <a:xfrm>
            <a:off x="457200" y="1447800"/>
            <a:ext cx="8382000" cy="5029200"/>
          </a:xfrm>
        </p:spPr>
        <p:txBody>
          <a:bodyPr/>
          <a:lstStyle/>
          <a:p>
            <a:pPr marL="403225" indent="-403225" algn="ctr" eaLnBrk="1" hangingPunct="1">
              <a:buFont typeface="Wingdings 2" pitchFamily="18" charset="2"/>
              <a:buNone/>
            </a:pPr>
            <a:r>
              <a:rPr lang="en-US" sz="3200" b="1" smtClean="0"/>
              <a:t>What to teach the client</a:t>
            </a:r>
          </a:p>
          <a:p>
            <a:pPr marL="403225" indent="-403225" eaLnBrk="1" hangingPunct="1"/>
            <a:r>
              <a:rPr lang="en-US" sz="3200" smtClean="0"/>
              <a:t>Take small &amp; frequent sips of fluid/weak tea/ORS.</a:t>
            </a:r>
          </a:p>
          <a:p>
            <a:pPr marL="403225" indent="-403225" eaLnBrk="1" hangingPunct="1"/>
            <a:r>
              <a:rPr lang="en-US" sz="3200" smtClean="0"/>
              <a:t>Avoid an empty stomach</a:t>
            </a:r>
          </a:p>
          <a:p>
            <a:pPr marL="403225" indent="-403225" eaLnBrk="1" hangingPunct="1"/>
            <a:r>
              <a:rPr lang="en-US" sz="3200" smtClean="0"/>
              <a:t>Eat small, frequent meals (5-6 meals/day)</a:t>
            </a:r>
          </a:p>
          <a:p>
            <a:pPr marL="403225" indent="-403225" eaLnBrk="1" hangingPunct="1"/>
            <a:r>
              <a:rPr lang="en-US" sz="3200" smtClean="0"/>
              <a:t>Eat bland food.</a:t>
            </a:r>
          </a:p>
          <a:p>
            <a:pPr marL="403225" indent="-403225" eaLnBrk="1" hangingPunct="1"/>
            <a:r>
              <a:rPr lang="en-US" sz="3200" smtClean="0"/>
              <a:t>Avoid </a:t>
            </a:r>
          </a:p>
          <a:p>
            <a:pPr marL="914400" lvl="1" indent="-344488" eaLnBrk="1" hangingPunct="1">
              <a:buFont typeface="Courier New" pitchFamily="49" charset="0"/>
              <a:buChar char="o"/>
            </a:pPr>
            <a:r>
              <a:rPr lang="en-US" sz="2800" smtClean="0"/>
              <a:t>Food with strong/ unpleasant odors</a:t>
            </a:r>
          </a:p>
          <a:p>
            <a:pPr marL="914400" lvl="1" indent="-344488" eaLnBrk="1" hangingPunct="1">
              <a:buFont typeface="Courier New" pitchFamily="49" charset="0"/>
              <a:buChar char="o"/>
            </a:pPr>
            <a:r>
              <a:rPr lang="en-US" sz="2800" smtClean="0"/>
              <a:t>Lying down immediately after eating.</a:t>
            </a:r>
          </a:p>
          <a:p>
            <a:pPr marL="914400" lvl="1" indent="-344488" eaLnBrk="1" hangingPunct="1">
              <a:buFont typeface="Courier New" pitchFamily="49" charset="0"/>
              <a:buChar char="o"/>
            </a:pPr>
            <a:r>
              <a:rPr lang="en-US" sz="2800" smtClean="0"/>
              <a:t>Taking medicines on an empty stomach</a:t>
            </a:r>
            <a:endParaRPr lang="en-US" sz="400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153400" cy="1143000"/>
          </a:xfrm>
        </p:spPr>
        <p:txBody>
          <a:bodyPr>
            <a:normAutofit fontScale="90000"/>
          </a:bodyPr>
          <a:lstStyle/>
          <a:p>
            <a:pPr eaLnBrk="1" fontAlgn="auto" hangingPunct="1">
              <a:spcAft>
                <a:spcPts val="0"/>
              </a:spcAft>
              <a:defRPr/>
            </a:pPr>
            <a:r>
              <a:rPr lang="en-US" b="1" dirty="0" smtClean="0">
                <a:solidFill>
                  <a:schemeClr val="tx1"/>
                </a:solidFill>
              </a:rPr>
              <a:t>Managing Cough &amp; Difficulty in Breathing at Home</a:t>
            </a:r>
            <a:endParaRPr lang="en-US" dirty="0">
              <a:solidFill>
                <a:schemeClr val="tx1"/>
              </a:solidFill>
            </a:endParaRPr>
          </a:p>
        </p:txBody>
      </p:sp>
      <p:sp>
        <p:nvSpPr>
          <p:cNvPr id="23555" name="Content Placeholder 2"/>
          <p:cNvSpPr>
            <a:spLocks noGrp="1"/>
          </p:cNvSpPr>
          <p:nvPr>
            <p:ph sz="quarter" idx="1"/>
          </p:nvPr>
        </p:nvSpPr>
        <p:spPr>
          <a:xfrm>
            <a:off x="1828800" y="1447800"/>
            <a:ext cx="6858000" cy="4724400"/>
          </a:xfrm>
        </p:spPr>
        <p:txBody>
          <a:bodyPr/>
          <a:lstStyle/>
          <a:p>
            <a:pPr eaLnBrk="1" hangingPunct="1">
              <a:buFont typeface="Wingdings 2" pitchFamily="18" charset="2"/>
              <a:buNone/>
            </a:pPr>
            <a:r>
              <a:rPr lang="en-US" sz="3600" b="1" smtClean="0"/>
              <a:t>When to seek medical attention</a:t>
            </a:r>
          </a:p>
          <a:p>
            <a:pPr eaLnBrk="1" hangingPunct="1"/>
            <a:r>
              <a:rPr lang="en-US" sz="3600" smtClean="0"/>
              <a:t>Following occurs with cough:</a:t>
            </a:r>
            <a:endParaRPr lang="en-US" sz="4000" smtClean="0"/>
          </a:p>
          <a:p>
            <a:pPr marL="688975" lvl="1" indent="-369888" eaLnBrk="1" hangingPunct="1"/>
            <a:r>
              <a:rPr lang="en-US" sz="3600" smtClean="0"/>
              <a:t>Sudden high fever with chills </a:t>
            </a:r>
          </a:p>
          <a:p>
            <a:pPr marL="688975" lvl="1" indent="-369888" eaLnBrk="1" hangingPunct="1"/>
            <a:r>
              <a:rPr lang="en-US" sz="3600" smtClean="0"/>
              <a:t>Severe chest pain/ discomfort</a:t>
            </a:r>
          </a:p>
          <a:p>
            <a:pPr marL="688975" lvl="1" indent="-369888" eaLnBrk="1" hangingPunct="1"/>
            <a:r>
              <a:rPr lang="en-US" sz="3600" smtClean="0"/>
              <a:t>Sputum color changes to grey/yellow/green</a:t>
            </a:r>
          </a:p>
          <a:p>
            <a:pPr marL="688975" lvl="1" indent="-369888" eaLnBrk="1" hangingPunct="1"/>
            <a:r>
              <a:rPr lang="en-US" sz="3600" smtClean="0"/>
              <a:t>Blood in sputum</a:t>
            </a:r>
          </a:p>
          <a:p>
            <a:pPr marL="688975" lvl="1" indent="-369888" eaLnBrk="1" hangingPunct="1"/>
            <a:r>
              <a:rPr lang="en-US" sz="3600" smtClean="0"/>
              <a:t>Severe difficulty in breathing</a:t>
            </a:r>
          </a:p>
        </p:txBody>
      </p:sp>
      <p:sp>
        <p:nvSpPr>
          <p:cNvPr id="4" name="Plus 3"/>
          <p:cNvSpPr/>
          <p:nvPr/>
        </p:nvSpPr>
        <p:spPr>
          <a:xfrm>
            <a:off x="381000" y="2209800"/>
            <a:ext cx="1143000" cy="1143000"/>
          </a:xfrm>
          <a:prstGeom prst="mathPlu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ln>
                <a:solidFill>
                  <a:srgbClr val="FF0000"/>
                </a:solidFill>
              </a:ln>
              <a:solidFill>
                <a:srgbClr val="EF4639"/>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normAutofit fontScale="90000"/>
          </a:bodyPr>
          <a:lstStyle/>
          <a:p>
            <a:pPr eaLnBrk="1" fontAlgn="auto" hangingPunct="1">
              <a:spcAft>
                <a:spcPts val="0"/>
              </a:spcAft>
              <a:defRPr/>
            </a:pPr>
            <a:r>
              <a:rPr lang="en-US" b="1" dirty="0" smtClean="0">
                <a:solidFill>
                  <a:schemeClr val="tx1"/>
                </a:solidFill>
              </a:rPr>
              <a:t>Managing Cough &amp; Difficulty in Breathing at Home</a:t>
            </a:r>
            <a:endParaRPr lang="en-US" dirty="0">
              <a:solidFill>
                <a:schemeClr val="tx1"/>
              </a:solidFill>
            </a:endParaRPr>
          </a:p>
        </p:txBody>
      </p:sp>
      <p:sp>
        <p:nvSpPr>
          <p:cNvPr id="3" name="Content Placeholder 2"/>
          <p:cNvSpPr>
            <a:spLocks noGrp="1"/>
          </p:cNvSpPr>
          <p:nvPr>
            <p:ph sz="quarter" idx="1"/>
          </p:nvPr>
        </p:nvSpPr>
        <p:spPr>
          <a:xfrm>
            <a:off x="457200" y="1295400"/>
            <a:ext cx="8458200" cy="5334000"/>
          </a:xfrm>
        </p:spPr>
        <p:txBody>
          <a:bodyPr>
            <a:noAutofit/>
          </a:bodyPr>
          <a:lstStyle/>
          <a:p>
            <a:pPr marL="274320" indent="-274320" algn="ctr" eaLnBrk="1" fontAlgn="auto" hangingPunct="1">
              <a:spcBef>
                <a:spcPts val="580"/>
              </a:spcBef>
              <a:spcAft>
                <a:spcPts val="0"/>
              </a:spcAft>
              <a:buFont typeface="Wingdings 2"/>
              <a:buNone/>
              <a:defRPr/>
            </a:pPr>
            <a:r>
              <a:rPr lang="en-US" sz="3200" b="1" dirty="0" smtClean="0"/>
              <a:t>What to teach the client</a:t>
            </a:r>
            <a:endParaRPr lang="en-US" sz="3200" dirty="0" smtClean="0"/>
          </a:p>
          <a:p>
            <a:pPr marL="274320" indent="-274320" eaLnBrk="1" fontAlgn="auto" hangingPunct="1">
              <a:spcBef>
                <a:spcPts val="580"/>
              </a:spcBef>
              <a:spcAft>
                <a:spcPts val="0"/>
              </a:spcAft>
              <a:buFont typeface="Wingdings 2"/>
              <a:buChar char=""/>
              <a:defRPr/>
            </a:pPr>
            <a:r>
              <a:rPr lang="en-US" sz="3200" dirty="0" smtClean="0"/>
              <a:t>Take complete course of medicines</a:t>
            </a:r>
          </a:p>
          <a:p>
            <a:pPr marL="274320" indent="-274320" eaLnBrk="1" fontAlgn="auto" hangingPunct="1">
              <a:spcBef>
                <a:spcPts val="580"/>
              </a:spcBef>
              <a:spcAft>
                <a:spcPts val="0"/>
              </a:spcAft>
              <a:buFont typeface="Wingdings 2"/>
              <a:buChar char=""/>
              <a:defRPr/>
            </a:pPr>
            <a:r>
              <a:rPr lang="en-US" sz="3200" dirty="0" smtClean="0"/>
              <a:t>Hold a pillow to chest /press with hand when coughing</a:t>
            </a:r>
          </a:p>
          <a:p>
            <a:pPr marL="274320" indent="-274320" eaLnBrk="1" fontAlgn="auto" hangingPunct="1">
              <a:spcBef>
                <a:spcPts val="580"/>
              </a:spcBef>
              <a:spcAft>
                <a:spcPts val="0"/>
              </a:spcAft>
              <a:buFont typeface="Wingdings 2"/>
              <a:buChar char=""/>
              <a:defRPr/>
            </a:pPr>
            <a:r>
              <a:rPr lang="en-US" sz="3200" dirty="0" smtClean="0"/>
              <a:t>Cough to clear the lungs 4 times a day</a:t>
            </a:r>
          </a:p>
          <a:p>
            <a:pPr marL="274320" indent="-274320" eaLnBrk="1" fontAlgn="auto" hangingPunct="1">
              <a:spcBef>
                <a:spcPts val="580"/>
              </a:spcBef>
              <a:spcAft>
                <a:spcPts val="0"/>
              </a:spcAft>
              <a:buFont typeface="Wingdings 2"/>
              <a:buChar char=""/>
              <a:defRPr/>
            </a:pPr>
            <a:r>
              <a:rPr lang="en-US" sz="3200" dirty="0" smtClean="0"/>
              <a:t>Inhale hot water </a:t>
            </a:r>
            <a:r>
              <a:rPr lang="en-US" sz="3200" dirty="0" err="1" smtClean="0"/>
              <a:t>vapour</a:t>
            </a:r>
            <a:r>
              <a:rPr lang="en-US" sz="3200" dirty="0" smtClean="0"/>
              <a:t> (steam)</a:t>
            </a:r>
          </a:p>
          <a:p>
            <a:pPr marL="274320" indent="-274320" eaLnBrk="1" fontAlgn="auto" hangingPunct="1">
              <a:spcBef>
                <a:spcPts val="580"/>
              </a:spcBef>
              <a:spcAft>
                <a:spcPts val="0"/>
              </a:spcAft>
              <a:buFont typeface="Wingdings 2"/>
              <a:buChar char=""/>
              <a:defRPr/>
            </a:pPr>
            <a:r>
              <a:rPr lang="en-US" sz="3200" dirty="0" smtClean="0"/>
              <a:t>Cover the mouth while coughing</a:t>
            </a:r>
          </a:p>
          <a:p>
            <a:pPr marL="274320" indent="-274320" eaLnBrk="1" fontAlgn="auto" hangingPunct="1">
              <a:spcBef>
                <a:spcPts val="580"/>
              </a:spcBef>
              <a:spcAft>
                <a:spcPts val="0"/>
              </a:spcAft>
              <a:buFont typeface="Wingdings 2"/>
              <a:buChar char=""/>
              <a:defRPr/>
            </a:pPr>
            <a:r>
              <a:rPr lang="en-US" sz="3200" dirty="0" smtClean="0"/>
              <a:t>Spit into something that can be burned /buried</a:t>
            </a:r>
          </a:p>
          <a:p>
            <a:pPr marL="274320" indent="-274320" eaLnBrk="1" fontAlgn="auto" hangingPunct="1">
              <a:spcBef>
                <a:spcPts val="580"/>
              </a:spcBef>
              <a:spcAft>
                <a:spcPts val="0"/>
              </a:spcAft>
              <a:buFont typeface="Wingdings 2"/>
              <a:buChar char=""/>
              <a:defRPr/>
            </a:pPr>
            <a:r>
              <a:rPr lang="en-US" sz="3200" dirty="0" smtClean="0"/>
              <a:t>Drink lot of water</a:t>
            </a:r>
          </a:p>
          <a:p>
            <a:pPr marL="274320" indent="-274320" eaLnBrk="1" fontAlgn="auto" hangingPunct="1">
              <a:spcBef>
                <a:spcPts val="580"/>
              </a:spcBef>
              <a:spcAft>
                <a:spcPts val="0"/>
              </a:spcAft>
              <a:buFont typeface="Wingdings 2"/>
              <a:buChar char=""/>
              <a:defRPr/>
            </a:pPr>
            <a:r>
              <a:rPr lang="en-US" sz="3200" dirty="0" smtClean="0"/>
              <a:t>Stay in a cross-ventilated room</a:t>
            </a:r>
          </a:p>
          <a:p>
            <a:pPr marL="274320" indent="-274320" eaLnBrk="1" fontAlgn="auto" hangingPunct="1">
              <a:spcBef>
                <a:spcPts val="580"/>
              </a:spcBef>
              <a:spcAft>
                <a:spcPts val="0"/>
              </a:spcAft>
              <a:buFont typeface="Wingdings 2"/>
              <a:buNone/>
              <a:defRPr/>
            </a:pPr>
            <a:endParaRPr lang="en-US" sz="2250" dirty="0"/>
          </a:p>
        </p:txBody>
      </p:sp>
      <p:pic>
        <p:nvPicPr>
          <p:cNvPr id="24580" name="Picture 3" descr="C:\Documents and Settings\naco\Desktop\org\257 (1536 x 1152).jpg"/>
          <p:cNvPicPr>
            <a:picLocks noChangeAspect="1" noChangeArrowheads="1"/>
          </p:cNvPicPr>
          <p:nvPr/>
        </p:nvPicPr>
        <p:blipFill>
          <a:blip r:embed="rId3" cstate="print"/>
          <a:srcRect/>
          <a:stretch>
            <a:fillRect/>
          </a:stretch>
        </p:blipFill>
        <p:spPr bwMode="auto">
          <a:xfrm>
            <a:off x="7315200" y="3810000"/>
            <a:ext cx="1371600" cy="1066800"/>
          </a:xfrm>
          <a:prstGeom prst="rect">
            <a:avLst/>
          </a:prstGeom>
          <a:noFill/>
          <a:ln w="9525">
            <a:noFill/>
            <a:miter lim="800000"/>
            <a:headEnd/>
            <a:tailEnd/>
          </a:ln>
        </p:spPr>
      </p:pic>
      <p:pic>
        <p:nvPicPr>
          <p:cNvPr id="24581" name="Picture 4" descr="C:\Documents and Settings\naco\Desktop\org\258.JPG"/>
          <p:cNvPicPr>
            <a:picLocks noChangeAspect="1" noChangeArrowheads="1"/>
          </p:cNvPicPr>
          <p:nvPr/>
        </p:nvPicPr>
        <p:blipFill>
          <a:blip r:embed="rId4" cstate="print"/>
          <a:srcRect/>
          <a:stretch>
            <a:fillRect/>
          </a:stretch>
        </p:blipFill>
        <p:spPr bwMode="auto">
          <a:xfrm>
            <a:off x="7315200" y="5334000"/>
            <a:ext cx="1387475" cy="10398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457200" y="274638"/>
            <a:ext cx="8229600" cy="1143000"/>
          </a:xfrm>
        </p:spPr>
        <p:txBody>
          <a:bodyPr/>
          <a:lstStyle/>
          <a:p>
            <a:pPr eaLnBrk="1" hangingPunct="1"/>
            <a:r>
              <a:rPr lang="en-US" b="1" smtClean="0">
                <a:solidFill>
                  <a:schemeClr val="tx1"/>
                </a:solidFill>
              </a:rPr>
              <a:t>Managing Weight Loss at Home</a:t>
            </a:r>
            <a:endParaRPr lang="en-US" smtClean="0">
              <a:solidFill>
                <a:schemeClr val="tx1"/>
              </a:solidFill>
            </a:endParaRPr>
          </a:p>
        </p:txBody>
      </p:sp>
      <p:sp>
        <p:nvSpPr>
          <p:cNvPr id="25603" name="Content Placeholder 2"/>
          <p:cNvSpPr>
            <a:spLocks noGrp="1"/>
          </p:cNvSpPr>
          <p:nvPr>
            <p:ph sz="quarter" idx="1"/>
          </p:nvPr>
        </p:nvSpPr>
        <p:spPr>
          <a:xfrm>
            <a:off x="2057400" y="1905000"/>
            <a:ext cx="6705600" cy="3200400"/>
          </a:xfrm>
        </p:spPr>
        <p:txBody>
          <a:bodyPr/>
          <a:lstStyle/>
          <a:p>
            <a:pPr eaLnBrk="1" hangingPunct="1">
              <a:buFont typeface="Wingdings 2" pitchFamily="18" charset="2"/>
              <a:buNone/>
            </a:pPr>
            <a:r>
              <a:rPr lang="en-US" sz="4400" b="1" smtClean="0"/>
              <a:t>When to seek Medical Help</a:t>
            </a:r>
          </a:p>
          <a:p>
            <a:pPr eaLnBrk="1" hangingPunct="1"/>
            <a:r>
              <a:rPr lang="en-US" sz="3200" smtClean="0"/>
              <a:t>Unexplained weight loss of 6-7 kilograms in one month. </a:t>
            </a:r>
          </a:p>
          <a:p>
            <a:pPr eaLnBrk="1" hangingPunct="1"/>
            <a:r>
              <a:rPr lang="en-US" sz="3200" smtClean="0"/>
              <a:t>Seek treatment for any underlying illness</a:t>
            </a:r>
          </a:p>
        </p:txBody>
      </p:sp>
      <p:sp>
        <p:nvSpPr>
          <p:cNvPr id="4" name="Plus 3"/>
          <p:cNvSpPr/>
          <p:nvPr/>
        </p:nvSpPr>
        <p:spPr>
          <a:xfrm>
            <a:off x="685800" y="2590800"/>
            <a:ext cx="1066800" cy="1143000"/>
          </a:xfrm>
          <a:prstGeom prst="mathPlu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ln>
                <a:solidFill>
                  <a:srgbClr val="FF0000"/>
                </a:solidFill>
              </a:ln>
              <a:solidFill>
                <a:srgbClr val="EF4639"/>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533400" y="274638"/>
            <a:ext cx="8153400" cy="1143000"/>
          </a:xfrm>
        </p:spPr>
        <p:txBody>
          <a:bodyPr/>
          <a:lstStyle/>
          <a:p>
            <a:pPr eaLnBrk="1" hangingPunct="1"/>
            <a:r>
              <a:rPr lang="en-US" b="1" smtClean="0">
                <a:solidFill>
                  <a:schemeClr val="tx1"/>
                </a:solidFill>
              </a:rPr>
              <a:t>Managing Weight Loss at Home</a:t>
            </a:r>
            <a:endParaRPr lang="en-US" smtClean="0">
              <a:solidFill>
                <a:schemeClr val="tx1"/>
              </a:solidFill>
            </a:endParaRPr>
          </a:p>
        </p:txBody>
      </p:sp>
      <p:sp>
        <p:nvSpPr>
          <p:cNvPr id="26627" name="Content Placeholder 2"/>
          <p:cNvSpPr>
            <a:spLocks noGrp="1"/>
          </p:cNvSpPr>
          <p:nvPr>
            <p:ph sz="quarter" idx="1"/>
          </p:nvPr>
        </p:nvSpPr>
        <p:spPr>
          <a:xfrm>
            <a:off x="457200" y="1447800"/>
            <a:ext cx="8229600" cy="5105400"/>
          </a:xfrm>
        </p:spPr>
        <p:txBody>
          <a:bodyPr/>
          <a:lstStyle/>
          <a:p>
            <a:pPr algn="ctr" eaLnBrk="1" hangingPunct="1">
              <a:buFont typeface="Wingdings 2" pitchFamily="18" charset="2"/>
              <a:buNone/>
            </a:pPr>
            <a:r>
              <a:rPr lang="en-US" sz="3600" b="1" smtClean="0"/>
              <a:t>What to teach the clien</a:t>
            </a:r>
            <a:r>
              <a:rPr lang="en-US" sz="3200" b="1" smtClean="0"/>
              <a:t>t</a:t>
            </a:r>
          </a:p>
          <a:p>
            <a:pPr eaLnBrk="1" hangingPunct="1"/>
            <a:r>
              <a:rPr lang="en-US" sz="3200" b="1" smtClean="0"/>
              <a:t>Regularly monitor body weight. </a:t>
            </a:r>
          </a:p>
          <a:p>
            <a:pPr eaLnBrk="1" hangingPunct="1"/>
            <a:r>
              <a:rPr lang="en-US" sz="3200" b="1" smtClean="0"/>
              <a:t>Eat</a:t>
            </a:r>
          </a:p>
          <a:p>
            <a:pPr marL="690563" lvl="1" indent="-346075" eaLnBrk="1" hangingPunct="1">
              <a:buFont typeface="Courier New" pitchFamily="49" charset="0"/>
              <a:buChar char="o"/>
            </a:pPr>
            <a:r>
              <a:rPr lang="en-US" sz="3200" smtClean="0"/>
              <a:t>5-6 small meals daily &amp; healthy snacks in between</a:t>
            </a:r>
          </a:p>
          <a:p>
            <a:pPr marL="690563" lvl="1" indent="-346075" eaLnBrk="1" hangingPunct="1">
              <a:buFont typeface="Courier New" pitchFamily="49" charset="0"/>
              <a:buChar char="o"/>
            </a:pPr>
            <a:r>
              <a:rPr lang="en-US" sz="3200" smtClean="0"/>
              <a:t>Nutrient-dense food</a:t>
            </a:r>
          </a:p>
          <a:p>
            <a:pPr marL="690563" lvl="1" indent="-346075" eaLnBrk="1" hangingPunct="1">
              <a:buFont typeface="Courier New" pitchFamily="49" charset="0"/>
              <a:buChar char="o"/>
            </a:pPr>
            <a:r>
              <a:rPr lang="en-US" sz="3200" smtClean="0"/>
              <a:t>Whenever hungry</a:t>
            </a:r>
          </a:p>
          <a:p>
            <a:pPr marL="690563" lvl="1" indent="-346075" eaLnBrk="1" hangingPunct="1">
              <a:buFont typeface="Courier New" pitchFamily="49" charset="0"/>
              <a:buChar char="o"/>
            </a:pPr>
            <a:r>
              <a:rPr lang="en-US" sz="3200" smtClean="0"/>
              <a:t>Variety of foods cooked differently</a:t>
            </a:r>
          </a:p>
          <a:p>
            <a:pPr marL="690563" lvl="1" indent="-346075" eaLnBrk="1" hangingPunct="1">
              <a:buFont typeface="Courier New" pitchFamily="49" charset="0"/>
              <a:buChar char="o"/>
            </a:pPr>
            <a:r>
              <a:rPr lang="en-US" sz="3200" smtClean="0"/>
              <a:t>During illness and infection</a:t>
            </a:r>
          </a:p>
          <a:p>
            <a:pPr marL="690563" lvl="1" indent="-346075" eaLnBrk="1" hangingPunct="1">
              <a:buFont typeface="Courier New" pitchFamily="49" charset="0"/>
              <a:buChar char="o"/>
            </a:pPr>
            <a:r>
              <a:rPr lang="en-US" sz="3200" smtClean="0"/>
              <a:t>In pleasant surroundings, with family/ friends</a:t>
            </a:r>
          </a:p>
          <a:p>
            <a:pPr eaLnBrk="1" hangingPunct="1"/>
            <a:endParaRPr lang="en-US"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ontent Placeholder 2"/>
          <p:cNvSpPr>
            <a:spLocks noGrp="1"/>
          </p:cNvSpPr>
          <p:nvPr>
            <p:ph sz="quarter" idx="1"/>
          </p:nvPr>
        </p:nvSpPr>
        <p:spPr/>
        <p:txBody>
          <a:bodyPr/>
          <a:lstStyle/>
          <a:p>
            <a:pPr algn="ctr" eaLnBrk="1" hangingPunct="1">
              <a:buFont typeface="Wingdings 2" pitchFamily="18" charset="2"/>
              <a:buNone/>
            </a:pPr>
            <a:r>
              <a:rPr lang="en-US" sz="3200" b="1" smtClean="0"/>
              <a:t>What to teach the client</a:t>
            </a:r>
          </a:p>
          <a:p>
            <a:pPr eaLnBrk="1" hangingPunct="1"/>
            <a:r>
              <a:rPr lang="en-US" sz="3200" b="1" smtClean="0"/>
              <a:t>Eat more </a:t>
            </a:r>
            <a:r>
              <a:rPr lang="en-US" sz="3200" smtClean="0"/>
              <a:t>following periods of appetite loss/acute diarrhoea</a:t>
            </a:r>
          </a:p>
          <a:p>
            <a:pPr eaLnBrk="1" hangingPunct="1"/>
            <a:r>
              <a:rPr lang="en-US" sz="3200" b="1" smtClean="0"/>
              <a:t>Stimulate appetite </a:t>
            </a:r>
            <a:r>
              <a:rPr lang="en-US" sz="3200" smtClean="0"/>
              <a:t>by</a:t>
            </a:r>
          </a:p>
          <a:p>
            <a:pPr lvl="1" eaLnBrk="1" hangingPunct="1">
              <a:buFont typeface="Courier New" pitchFamily="49" charset="0"/>
              <a:buChar char="o"/>
            </a:pPr>
            <a:r>
              <a:rPr lang="en-US" sz="3200" smtClean="0"/>
              <a:t>Having light exercises before meals</a:t>
            </a:r>
          </a:p>
          <a:p>
            <a:pPr lvl="1" eaLnBrk="1" hangingPunct="1">
              <a:buFont typeface="Courier New" pitchFamily="49" charset="0"/>
              <a:buChar char="o"/>
            </a:pPr>
            <a:r>
              <a:rPr lang="en-US" sz="3200" smtClean="0"/>
              <a:t>Taking appetizers - </a:t>
            </a:r>
            <a:r>
              <a:rPr lang="en-US" sz="3200" i="1" smtClean="0"/>
              <a:t>Rasam</a:t>
            </a:r>
            <a:r>
              <a:rPr lang="en-US" sz="3200" smtClean="0"/>
              <a:t> or </a:t>
            </a:r>
            <a:r>
              <a:rPr lang="en-US" sz="3200" i="1" smtClean="0"/>
              <a:t>Jaljeera</a:t>
            </a:r>
          </a:p>
        </p:txBody>
      </p:sp>
      <p:sp>
        <p:nvSpPr>
          <p:cNvPr id="27651" name="Title 1"/>
          <p:cNvSpPr>
            <a:spLocks noGrp="1"/>
          </p:cNvSpPr>
          <p:nvPr>
            <p:ph type="title"/>
          </p:nvPr>
        </p:nvSpPr>
        <p:spPr/>
        <p:txBody>
          <a:bodyPr/>
          <a:lstStyle/>
          <a:p>
            <a:pPr eaLnBrk="1" hangingPunct="1"/>
            <a:r>
              <a:rPr lang="en-US" b="1" smtClean="0">
                <a:solidFill>
                  <a:schemeClr val="tx1"/>
                </a:solidFill>
              </a:rPr>
              <a:t>Managing Weight Loss at Home</a:t>
            </a:r>
            <a:endParaRPr lang="en-US" smtClean="0">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8077200" cy="944562"/>
          </a:xfrm>
        </p:spPr>
        <p:txBody>
          <a:bodyPr>
            <a:normAutofit/>
          </a:bodyPr>
          <a:lstStyle/>
          <a:p>
            <a:pPr eaLnBrk="1" fontAlgn="auto" hangingPunct="1">
              <a:spcAft>
                <a:spcPts val="0"/>
              </a:spcAft>
              <a:defRPr/>
            </a:pPr>
            <a:r>
              <a:rPr lang="en-US" b="1" dirty="0" smtClean="0">
                <a:solidFill>
                  <a:schemeClr val="tx1"/>
                </a:solidFill>
                <a:effectLst>
                  <a:outerShdw blurRad="38100" dist="38100" dir="2700000" algn="tl">
                    <a:srgbClr val="000000">
                      <a:alpha val="43137"/>
                    </a:srgbClr>
                  </a:outerShdw>
                </a:effectLst>
              </a:rPr>
              <a:t>Objectives</a:t>
            </a:r>
          </a:p>
        </p:txBody>
      </p:sp>
      <p:sp>
        <p:nvSpPr>
          <p:cNvPr id="3" name="Content Placeholder 2"/>
          <p:cNvSpPr>
            <a:spLocks noGrp="1"/>
          </p:cNvSpPr>
          <p:nvPr>
            <p:ph sz="quarter" idx="1"/>
          </p:nvPr>
        </p:nvSpPr>
        <p:spPr>
          <a:xfrm>
            <a:off x="685800" y="1447800"/>
            <a:ext cx="8001000" cy="4572000"/>
          </a:xfrm>
        </p:spPr>
        <p:txBody>
          <a:bodyPr>
            <a:normAutofit lnSpcReduction="10000"/>
          </a:bodyPr>
          <a:lstStyle/>
          <a:p>
            <a:pPr marL="274320" indent="-274320" eaLnBrk="1" fontAlgn="auto" hangingPunct="1">
              <a:spcBef>
                <a:spcPts val="580"/>
              </a:spcBef>
              <a:spcAft>
                <a:spcPts val="0"/>
              </a:spcAft>
              <a:buFont typeface="Wingdings 2"/>
              <a:buNone/>
              <a:defRPr/>
            </a:pPr>
            <a:r>
              <a:rPr lang="en-US" dirty="0" smtClean="0"/>
              <a:t>At the end of this session, participants will be able to</a:t>
            </a:r>
          </a:p>
          <a:p>
            <a:pPr marL="631825" indent="-346075" eaLnBrk="1" fontAlgn="auto" hangingPunct="1">
              <a:spcBef>
                <a:spcPts val="580"/>
              </a:spcBef>
              <a:spcAft>
                <a:spcPts val="0"/>
              </a:spcAft>
              <a:buFont typeface="Wingdings 2"/>
              <a:buChar char=""/>
              <a:defRPr/>
            </a:pPr>
            <a:r>
              <a:rPr lang="en-US" sz="2800" dirty="0" smtClean="0"/>
              <a:t>Describe the importance of home-based care for PLHIVs.</a:t>
            </a:r>
          </a:p>
          <a:p>
            <a:pPr marL="631825" indent="-346075" eaLnBrk="1" fontAlgn="auto" hangingPunct="1">
              <a:spcBef>
                <a:spcPts val="580"/>
              </a:spcBef>
              <a:spcAft>
                <a:spcPts val="0"/>
              </a:spcAft>
              <a:buFont typeface="Wingdings 2"/>
              <a:buChar char=""/>
              <a:defRPr/>
            </a:pPr>
            <a:r>
              <a:rPr lang="en-US" sz="2800" dirty="0" smtClean="0"/>
              <a:t>List simple measures for managing conditions such as </a:t>
            </a:r>
            <a:r>
              <a:rPr lang="en-US" sz="2800" dirty="0" err="1" smtClean="0"/>
              <a:t>diarrhoea</a:t>
            </a:r>
            <a:r>
              <a:rPr lang="en-US" sz="2800" dirty="0" smtClean="0"/>
              <a:t> and fever at home.</a:t>
            </a:r>
          </a:p>
          <a:p>
            <a:pPr marL="631825" indent="-346075" eaLnBrk="1" fontAlgn="auto" hangingPunct="1">
              <a:spcBef>
                <a:spcPts val="580"/>
              </a:spcBef>
              <a:spcAft>
                <a:spcPts val="0"/>
              </a:spcAft>
              <a:buFont typeface="Wingdings 2"/>
              <a:buChar char=""/>
              <a:defRPr/>
            </a:pPr>
            <a:r>
              <a:rPr lang="en-US" sz="2800" dirty="0" smtClean="0"/>
              <a:t>State clearly the conditions under which home-based care is no longer sufficient.</a:t>
            </a:r>
          </a:p>
          <a:p>
            <a:pPr marL="631825" indent="-346075" eaLnBrk="1" fontAlgn="auto" hangingPunct="1">
              <a:spcBef>
                <a:spcPts val="580"/>
              </a:spcBef>
              <a:spcAft>
                <a:spcPts val="0"/>
              </a:spcAft>
              <a:buFont typeface="Wingdings 2"/>
              <a:buChar char=""/>
              <a:defRPr/>
            </a:pPr>
            <a:r>
              <a:rPr lang="en-US" sz="2800" dirty="0" smtClean="0"/>
              <a:t>Demonstrate ways to care for a bed-ridden PLHIV in the home.</a:t>
            </a:r>
          </a:p>
          <a:p>
            <a:pPr marL="631825" indent="-346075" eaLnBrk="1" fontAlgn="auto" hangingPunct="1">
              <a:spcBef>
                <a:spcPts val="580"/>
              </a:spcBef>
              <a:spcAft>
                <a:spcPts val="0"/>
              </a:spcAft>
              <a:buFont typeface="Wingdings 2"/>
              <a:buChar char=""/>
              <a:defRPr/>
            </a:pPr>
            <a:r>
              <a:rPr lang="en-US" sz="2800" dirty="0" smtClean="0"/>
              <a:t>Explain the properties of some common Indian herbs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533400" y="274638"/>
            <a:ext cx="8153400" cy="1143000"/>
          </a:xfrm>
        </p:spPr>
        <p:txBody>
          <a:bodyPr/>
          <a:lstStyle/>
          <a:p>
            <a:pPr eaLnBrk="1" hangingPunct="1"/>
            <a:r>
              <a:rPr lang="en-US" b="1" smtClean="0">
                <a:solidFill>
                  <a:schemeClr val="tx1"/>
                </a:solidFill>
              </a:rPr>
              <a:t>Managing Weight Loss at Home</a:t>
            </a:r>
            <a:endParaRPr lang="en-US" smtClean="0">
              <a:solidFill>
                <a:schemeClr val="tx1"/>
              </a:solidFill>
            </a:endParaRPr>
          </a:p>
        </p:txBody>
      </p:sp>
      <p:sp>
        <p:nvSpPr>
          <p:cNvPr id="28675" name="Content Placeholder 2"/>
          <p:cNvSpPr>
            <a:spLocks noGrp="1"/>
          </p:cNvSpPr>
          <p:nvPr>
            <p:ph sz="quarter" idx="1"/>
          </p:nvPr>
        </p:nvSpPr>
        <p:spPr>
          <a:xfrm>
            <a:off x="457200" y="1600200"/>
            <a:ext cx="8229600" cy="4572000"/>
          </a:xfrm>
        </p:spPr>
        <p:txBody>
          <a:bodyPr/>
          <a:lstStyle/>
          <a:p>
            <a:pPr marL="463550" indent="-296863" algn="ctr" eaLnBrk="1" hangingPunct="1">
              <a:buFont typeface="Wingdings 2" pitchFamily="18" charset="2"/>
              <a:buNone/>
            </a:pPr>
            <a:r>
              <a:rPr lang="en-US" sz="3200" b="1" smtClean="0"/>
              <a:t>What to teach the client</a:t>
            </a:r>
          </a:p>
          <a:p>
            <a:pPr marL="463550" indent="-296863" eaLnBrk="1" hangingPunct="1"/>
            <a:r>
              <a:rPr lang="en-US" sz="2800" smtClean="0"/>
              <a:t>Drink fluids after &amp;  in between meals. Do not drink just before or during meals. </a:t>
            </a:r>
          </a:p>
          <a:p>
            <a:pPr marL="463550" indent="-296863" eaLnBrk="1" hangingPunct="1"/>
            <a:r>
              <a:rPr lang="en-US" sz="2800" smtClean="0"/>
              <a:t>Exercise regularly </a:t>
            </a:r>
          </a:p>
          <a:p>
            <a:pPr marL="463550" indent="-296863" eaLnBrk="1" hangingPunct="1"/>
            <a:r>
              <a:rPr lang="en-US" sz="2800" smtClean="0"/>
              <a:t>Avoid alcohol and smoking</a:t>
            </a:r>
          </a:p>
          <a:p>
            <a:pPr marL="463550" indent="-296863" eaLnBrk="1" hangingPunct="1"/>
            <a:r>
              <a:rPr lang="en-US" sz="2800" b="1" smtClean="0"/>
              <a:t>Mouth care</a:t>
            </a:r>
          </a:p>
          <a:p>
            <a:pPr lvl="2" eaLnBrk="1" hangingPunct="1">
              <a:buFont typeface="Courier New" pitchFamily="49" charset="0"/>
              <a:buChar char="o"/>
            </a:pPr>
            <a:r>
              <a:rPr lang="en-US" sz="2800" smtClean="0"/>
              <a:t>Rinse the mouth after eating. </a:t>
            </a:r>
          </a:p>
          <a:p>
            <a:pPr lvl="2" eaLnBrk="1" hangingPunct="1">
              <a:buFont typeface="Courier New" pitchFamily="49" charset="0"/>
              <a:buChar char="o"/>
            </a:pPr>
            <a:r>
              <a:rPr lang="en-US" sz="2800" smtClean="0"/>
              <a:t>Treat mouth sores as soon as possible</a:t>
            </a:r>
          </a:p>
          <a:p>
            <a:pPr lvl="2" eaLnBrk="1" hangingPunct="1">
              <a:buFont typeface="Courier New" pitchFamily="49" charset="0"/>
              <a:buChar char="o"/>
            </a:pPr>
            <a:r>
              <a:rPr lang="en-US" sz="2800" smtClean="0"/>
              <a:t>Maintain oral hygiene &amp; regularly brush teeth.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eaLnBrk="1" hangingPunct="1"/>
            <a:r>
              <a:rPr lang="en-US" b="1" smtClean="0">
                <a:solidFill>
                  <a:schemeClr val="tx1"/>
                </a:solidFill>
              </a:rPr>
              <a:t>Managing Skin Problems at Home</a:t>
            </a:r>
            <a:endParaRPr lang="en-US" smtClean="0">
              <a:solidFill>
                <a:schemeClr val="tx1"/>
              </a:solidFill>
            </a:endParaRPr>
          </a:p>
        </p:txBody>
      </p:sp>
      <p:sp>
        <p:nvSpPr>
          <p:cNvPr id="29699" name="Content Placeholder 2"/>
          <p:cNvSpPr>
            <a:spLocks noGrp="1"/>
          </p:cNvSpPr>
          <p:nvPr>
            <p:ph sz="quarter" idx="1"/>
          </p:nvPr>
        </p:nvSpPr>
        <p:spPr>
          <a:xfrm>
            <a:off x="533400" y="1447800"/>
            <a:ext cx="8382000" cy="5181600"/>
          </a:xfrm>
        </p:spPr>
        <p:txBody>
          <a:bodyPr/>
          <a:lstStyle/>
          <a:p>
            <a:pPr algn="ctr" eaLnBrk="1" hangingPunct="1">
              <a:buFont typeface="Wingdings 2" pitchFamily="18" charset="2"/>
              <a:buNone/>
            </a:pPr>
            <a:r>
              <a:rPr lang="en-US" sz="3200" b="1" smtClean="0"/>
              <a:t>What to teach the client</a:t>
            </a:r>
          </a:p>
          <a:p>
            <a:r>
              <a:rPr lang="en-IN" sz="3200" smtClean="0"/>
              <a:t>Clean skin frequently with soap &amp; clean water; keep it dry between washing</a:t>
            </a:r>
            <a:endParaRPr lang="en-US" sz="3200" smtClean="0"/>
          </a:p>
          <a:p>
            <a:r>
              <a:rPr lang="en-IN" sz="3200" smtClean="0"/>
              <a:t>Encourage not to scratch any skin lesion or sore; Alternatively, rub with the flat of the fingers</a:t>
            </a:r>
            <a:endParaRPr lang="en-US" sz="3200" smtClean="0"/>
          </a:p>
          <a:p>
            <a:r>
              <a:rPr lang="en-IN" sz="3200" smtClean="0"/>
              <a:t>Reduce itching:</a:t>
            </a:r>
            <a:endParaRPr lang="en-US" sz="3200" smtClean="0"/>
          </a:p>
          <a:p>
            <a:pPr lvl="1"/>
            <a:r>
              <a:rPr lang="en-IN" sz="2800" smtClean="0"/>
              <a:t>Cool skin with water or fan it</a:t>
            </a:r>
            <a:endParaRPr lang="en-US" sz="2800" smtClean="0"/>
          </a:p>
          <a:p>
            <a:pPr lvl="1"/>
            <a:r>
              <a:rPr lang="en-IN" sz="2800" smtClean="0"/>
              <a:t>Apply lotions such as calamine</a:t>
            </a:r>
            <a:endParaRPr lang="en-US" sz="2800" smtClean="0"/>
          </a:p>
          <a:p>
            <a:pPr lvl="1"/>
            <a:r>
              <a:rPr lang="en-IN" sz="2800" smtClean="0"/>
              <a:t>Do not let the skin get hot</a:t>
            </a:r>
            <a:endParaRPr lang="en-US" sz="2800" smtClean="0"/>
          </a:p>
          <a:p>
            <a:pPr lvl="1"/>
            <a:r>
              <a:rPr lang="en-IN" sz="2800" smtClean="0"/>
              <a:t>Use safe traditional remedies that are available locally.</a:t>
            </a:r>
            <a:endParaRPr lang="en-US" sz="280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381000" y="274638"/>
            <a:ext cx="8305800" cy="1143000"/>
          </a:xfrm>
        </p:spPr>
        <p:txBody>
          <a:bodyPr/>
          <a:lstStyle/>
          <a:p>
            <a:pPr eaLnBrk="1" hangingPunct="1"/>
            <a:r>
              <a:rPr lang="en-US" b="1" smtClean="0">
                <a:solidFill>
                  <a:schemeClr val="tx1"/>
                </a:solidFill>
              </a:rPr>
              <a:t>Managing Genital Problems at Home</a:t>
            </a:r>
            <a:endParaRPr lang="en-US" smtClean="0">
              <a:solidFill>
                <a:schemeClr val="tx1"/>
              </a:solidFill>
            </a:endParaRPr>
          </a:p>
        </p:txBody>
      </p:sp>
      <p:sp>
        <p:nvSpPr>
          <p:cNvPr id="3" name="Content Placeholder 2"/>
          <p:cNvSpPr>
            <a:spLocks noGrp="1"/>
          </p:cNvSpPr>
          <p:nvPr>
            <p:ph sz="quarter" idx="1"/>
          </p:nvPr>
        </p:nvSpPr>
        <p:spPr>
          <a:xfrm>
            <a:off x="1447800" y="1447800"/>
            <a:ext cx="6477000" cy="4648200"/>
          </a:xfrm>
        </p:spPr>
        <p:txBody>
          <a:bodyPr>
            <a:normAutofit lnSpcReduction="10000"/>
          </a:bodyPr>
          <a:lstStyle/>
          <a:p>
            <a:pPr marL="274320" indent="-274320" eaLnBrk="1" fontAlgn="auto" hangingPunct="1">
              <a:spcBef>
                <a:spcPts val="580"/>
              </a:spcBef>
              <a:spcAft>
                <a:spcPts val="0"/>
              </a:spcAft>
              <a:buFont typeface="Wingdings 2"/>
              <a:buNone/>
              <a:defRPr/>
            </a:pPr>
            <a:r>
              <a:rPr lang="en-US" sz="2800" b="1" dirty="0" smtClean="0"/>
              <a:t>When to seek medical attention</a:t>
            </a:r>
          </a:p>
          <a:p>
            <a:pPr marL="569913" indent="-344488" eaLnBrk="1" fontAlgn="auto" hangingPunct="1">
              <a:spcBef>
                <a:spcPts val="580"/>
              </a:spcBef>
              <a:spcAft>
                <a:spcPts val="0"/>
              </a:spcAft>
              <a:buFont typeface="Wingdings 2"/>
              <a:buChar char=""/>
              <a:defRPr/>
            </a:pPr>
            <a:r>
              <a:rPr lang="en-US" sz="3200" dirty="0" smtClean="0"/>
              <a:t>Discharge from vagina/urethra/anus. </a:t>
            </a:r>
          </a:p>
          <a:p>
            <a:pPr marL="569913" indent="-344488" eaLnBrk="1" fontAlgn="auto" hangingPunct="1">
              <a:spcBef>
                <a:spcPts val="580"/>
              </a:spcBef>
              <a:spcAft>
                <a:spcPts val="0"/>
              </a:spcAft>
              <a:buFont typeface="Wingdings 2"/>
              <a:buChar char=""/>
              <a:defRPr/>
            </a:pPr>
            <a:r>
              <a:rPr lang="en-US" sz="3200" dirty="0" smtClean="0"/>
              <a:t>Pain/discomfort during sex/when urinating </a:t>
            </a:r>
          </a:p>
          <a:p>
            <a:pPr marL="569913" indent="-344488" eaLnBrk="1" fontAlgn="auto" hangingPunct="1">
              <a:spcBef>
                <a:spcPts val="580"/>
              </a:spcBef>
              <a:spcAft>
                <a:spcPts val="0"/>
              </a:spcAft>
              <a:buFont typeface="Wingdings 2"/>
              <a:buChar char=""/>
              <a:defRPr/>
            </a:pPr>
            <a:r>
              <a:rPr lang="en-US" sz="3200" dirty="0" smtClean="0"/>
              <a:t>Open sores in the genital/groin/rectal areas</a:t>
            </a:r>
          </a:p>
          <a:p>
            <a:pPr marL="569913" indent="-344488" eaLnBrk="1" fontAlgn="auto" hangingPunct="1">
              <a:spcBef>
                <a:spcPts val="580"/>
              </a:spcBef>
              <a:spcAft>
                <a:spcPts val="0"/>
              </a:spcAft>
              <a:buFont typeface="Wingdings 2"/>
              <a:buChar char=""/>
              <a:defRPr/>
            </a:pPr>
            <a:r>
              <a:rPr lang="en-US" sz="3200" dirty="0" smtClean="0"/>
              <a:t>Rashes inside/around the genital area</a:t>
            </a:r>
          </a:p>
          <a:p>
            <a:pPr marL="569913" indent="-344488" eaLnBrk="1" fontAlgn="auto" hangingPunct="1">
              <a:spcBef>
                <a:spcPts val="580"/>
              </a:spcBef>
              <a:spcAft>
                <a:spcPts val="0"/>
              </a:spcAft>
              <a:buFont typeface="Wingdings 2"/>
              <a:buChar char=""/>
              <a:defRPr/>
            </a:pPr>
            <a:r>
              <a:rPr lang="en-US" sz="3200" dirty="0" smtClean="0"/>
              <a:t>Warts in the genital/rectal areas</a:t>
            </a:r>
          </a:p>
          <a:p>
            <a:pPr marL="569913" indent="-344488" eaLnBrk="1" fontAlgn="auto" hangingPunct="1">
              <a:spcBef>
                <a:spcPts val="580"/>
              </a:spcBef>
              <a:spcAft>
                <a:spcPts val="0"/>
              </a:spcAft>
              <a:buFont typeface="Wingdings 2"/>
              <a:buChar char=""/>
              <a:defRPr/>
            </a:pPr>
            <a:r>
              <a:rPr lang="en-US" sz="3200" dirty="0" smtClean="0"/>
              <a:t>Swollen glands in the groin</a:t>
            </a:r>
            <a:r>
              <a:rPr lang="en-US" sz="3600" dirty="0" smtClean="0"/>
              <a:t> </a:t>
            </a:r>
            <a:endParaRPr lang="en-US" sz="3600" dirty="0"/>
          </a:p>
        </p:txBody>
      </p:sp>
      <p:sp>
        <p:nvSpPr>
          <p:cNvPr id="4" name="Plus 3"/>
          <p:cNvSpPr/>
          <p:nvPr/>
        </p:nvSpPr>
        <p:spPr>
          <a:xfrm>
            <a:off x="609600" y="2057400"/>
            <a:ext cx="1143000" cy="1219200"/>
          </a:xfrm>
          <a:prstGeom prst="mathPlu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ln>
                <a:solidFill>
                  <a:srgbClr val="FF0000"/>
                </a:solidFill>
              </a:ln>
              <a:solidFill>
                <a:srgbClr val="EF4639"/>
              </a:solidFill>
            </a:endParaRPr>
          </a:p>
        </p:txBody>
      </p:sp>
      <p:pic>
        <p:nvPicPr>
          <p:cNvPr id="30725" name="Content Placeholder 5" descr="284.JPG"/>
          <p:cNvPicPr>
            <a:picLocks noChangeAspect="1"/>
          </p:cNvPicPr>
          <p:nvPr/>
        </p:nvPicPr>
        <p:blipFill>
          <a:blip r:embed="rId3" cstate="print"/>
          <a:srcRect/>
          <a:stretch>
            <a:fillRect/>
          </a:stretch>
        </p:blipFill>
        <p:spPr bwMode="auto">
          <a:xfrm rot="1657161">
            <a:off x="6937375" y="5002213"/>
            <a:ext cx="1976438" cy="1482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eaLnBrk="1" hangingPunct="1"/>
            <a:r>
              <a:rPr lang="en-US" b="1" smtClean="0">
                <a:solidFill>
                  <a:schemeClr val="tx1"/>
                </a:solidFill>
              </a:rPr>
              <a:t>Managing Genital Problems at Home</a:t>
            </a:r>
            <a:endParaRPr lang="en-US" smtClean="0">
              <a:solidFill>
                <a:schemeClr val="tx1"/>
              </a:solidFill>
            </a:endParaRPr>
          </a:p>
        </p:txBody>
      </p:sp>
      <p:sp>
        <p:nvSpPr>
          <p:cNvPr id="31747" name="Content Placeholder 2"/>
          <p:cNvSpPr>
            <a:spLocks noGrp="1"/>
          </p:cNvSpPr>
          <p:nvPr>
            <p:ph sz="quarter" idx="1"/>
          </p:nvPr>
        </p:nvSpPr>
        <p:spPr>
          <a:xfrm>
            <a:off x="914400" y="1676400"/>
            <a:ext cx="7543800" cy="2819400"/>
          </a:xfrm>
        </p:spPr>
        <p:txBody>
          <a:bodyPr/>
          <a:lstStyle/>
          <a:p>
            <a:pPr algn="ctr" eaLnBrk="1" hangingPunct="1">
              <a:buFont typeface="Wingdings 2" pitchFamily="18" charset="2"/>
              <a:buNone/>
            </a:pPr>
            <a:r>
              <a:rPr lang="en-US" sz="4000" b="1" smtClean="0"/>
              <a:t>What to teach the client</a:t>
            </a:r>
          </a:p>
          <a:p>
            <a:pPr eaLnBrk="1" hangingPunct="1"/>
            <a:r>
              <a:rPr lang="en-US" sz="4000" smtClean="0"/>
              <a:t>Safe sex</a:t>
            </a:r>
          </a:p>
          <a:p>
            <a:pPr eaLnBrk="1" hangingPunct="1"/>
            <a:r>
              <a:rPr lang="en-US" sz="4000" smtClean="0"/>
              <a:t>Appropriate &amp; complete treatment. </a:t>
            </a:r>
          </a:p>
          <a:p>
            <a:pPr eaLnBrk="1" hangingPunct="1"/>
            <a:r>
              <a:rPr lang="en-US" sz="4000" smtClean="0"/>
              <a:t>Genital hygiene</a:t>
            </a:r>
          </a:p>
        </p:txBody>
      </p:sp>
      <p:pic>
        <p:nvPicPr>
          <p:cNvPr id="31748" name="Content Placeholder 7" descr="285.JPG"/>
          <p:cNvPicPr>
            <a:picLocks noGrp="1" noChangeAspect="1"/>
          </p:cNvPicPr>
          <p:nvPr>
            <p:ph sz="quarter" idx="2"/>
          </p:nvPr>
        </p:nvPicPr>
        <p:blipFill>
          <a:blip r:embed="rId3" cstate="print"/>
          <a:srcRect/>
          <a:stretch>
            <a:fillRect/>
          </a:stretch>
        </p:blipFill>
        <p:spPr>
          <a:xfrm>
            <a:off x="5638800" y="4324350"/>
            <a:ext cx="3063875" cy="2297113"/>
          </a:xfr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Content Placeholder 4"/>
          <p:cNvSpPr>
            <a:spLocks noGrp="1"/>
          </p:cNvSpPr>
          <p:nvPr>
            <p:ph sz="quarter" idx="1"/>
          </p:nvPr>
        </p:nvSpPr>
        <p:spPr>
          <a:xfrm>
            <a:off x="914400" y="1447800"/>
            <a:ext cx="7315200" cy="1676400"/>
          </a:xfrm>
        </p:spPr>
        <p:txBody>
          <a:bodyPr/>
          <a:lstStyle/>
          <a:p>
            <a:pPr algn="ctr" eaLnBrk="1" hangingPunct="1">
              <a:buFont typeface="Wingdings 2" pitchFamily="18" charset="2"/>
              <a:buNone/>
            </a:pPr>
            <a:r>
              <a:rPr lang="en-US" sz="3600" b="1" smtClean="0"/>
              <a:t>Demonstration of caring for a person who is bed-ridden</a:t>
            </a:r>
            <a:endParaRPr lang="en-US" sz="3200" smtClean="0"/>
          </a:p>
        </p:txBody>
      </p:sp>
      <p:pic>
        <p:nvPicPr>
          <p:cNvPr id="32771" name="Picture 6"/>
          <p:cNvPicPr>
            <a:picLocks noChangeAspect="1" noChangeArrowheads="1"/>
          </p:cNvPicPr>
          <p:nvPr/>
        </p:nvPicPr>
        <p:blipFill>
          <a:blip r:embed="rId3" cstate="print"/>
          <a:srcRect/>
          <a:stretch>
            <a:fillRect/>
          </a:stretch>
        </p:blipFill>
        <p:spPr bwMode="auto">
          <a:xfrm>
            <a:off x="381000" y="457200"/>
            <a:ext cx="1981200" cy="1066800"/>
          </a:xfrm>
          <a:prstGeom prst="rect">
            <a:avLst/>
          </a:prstGeom>
          <a:noFill/>
          <a:ln w="9525">
            <a:noFill/>
            <a:miter lim="800000"/>
            <a:headEnd/>
            <a:tailEnd/>
          </a:ln>
        </p:spPr>
      </p:pic>
      <p:sp>
        <p:nvSpPr>
          <p:cNvPr id="32772" name="Title 6"/>
          <p:cNvSpPr>
            <a:spLocks noGrp="1"/>
          </p:cNvSpPr>
          <p:nvPr>
            <p:ph type="title"/>
          </p:nvPr>
        </p:nvSpPr>
        <p:spPr/>
        <p:txBody>
          <a:bodyPr/>
          <a:lstStyle/>
          <a:p>
            <a:pPr algn="ctr" eaLnBrk="1" hangingPunct="1"/>
            <a:r>
              <a:rPr lang="en-US" b="1" smtClean="0"/>
              <a:t>ACTIVITY</a:t>
            </a:r>
            <a:endParaRPr lang="en-US"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b="1" dirty="0" smtClean="0">
                <a:solidFill>
                  <a:schemeClr val="tx1"/>
                </a:solidFill>
              </a:rPr>
              <a:t>Caring for a Bed-ridden Person at Home</a:t>
            </a:r>
            <a:endParaRPr lang="en-US" b="1" dirty="0">
              <a:solidFill>
                <a:schemeClr val="tx1"/>
              </a:solidFill>
            </a:endParaRPr>
          </a:p>
        </p:txBody>
      </p:sp>
      <p:sp>
        <p:nvSpPr>
          <p:cNvPr id="3" name="Content Placeholder 2"/>
          <p:cNvSpPr>
            <a:spLocks noGrp="1"/>
          </p:cNvSpPr>
          <p:nvPr>
            <p:ph sz="quarter" idx="1"/>
          </p:nvPr>
        </p:nvSpPr>
        <p:spPr>
          <a:xfrm>
            <a:off x="914400" y="1447800"/>
            <a:ext cx="7086600" cy="2514600"/>
          </a:xfrm>
        </p:spPr>
        <p:txBody>
          <a:bodyPr>
            <a:normAutofit/>
          </a:bodyPr>
          <a:lstStyle/>
          <a:p>
            <a:pPr marL="274320" indent="-274320" algn="ctr" eaLnBrk="1" fontAlgn="auto" hangingPunct="1">
              <a:spcBef>
                <a:spcPts val="580"/>
              </a:spcBef>
              <a:spcAft>
                <a:spcPts val="0"/>
              </a:spcAft>
              <a:buFont typeface="Wingdings 2"/>
              <a:buNone/>
              <a:defRPr/>
            </a:pPr>
            <a:r>
              <a:rPr lang="en-US" sz="3600" b="1" dirty="0" smtClean="0"/>
              <a:t>What to teach the </a:t>
            </a:r>
            <a:r>
              <a:rPr lang="en-US" sz="3600" b="1" u="sng" dirty="0" smtClean="0"/>
              <a:t>caregiver</a:t>
            </a:r>
          </a:p>
          <a:p>
            <a:pPr marL="463550" eaLnBrk="1" fontAlgn="auto" hangingPunct="1">
              <a:spcBef>
                <a:spcPts val="580"/>
              </a:spcBef>
              <a:spcAft>
                <a:spcPts val="0"/>
              </a:spcAft>
              <a:buFont typeface="Wingdings 2"/>
              <a:buChar char=""/>
              <a:defRPr/>
            </a:pPr>
            <a:r>
              <a:rPr lang="en-US" dirty="0" smtClean="0"/>
              <a:t>Encourage sick person to move as much as comfortable</a:t>
            </a:r>
          </a:p>
          <a:p>
            <a:pPr marL="463550" eaLnBrk="1" fontAlgn="auto" hangingPunct="1">
              <a:spcBef>
                <a:spcPts val="580"/>
              </a:spcBef>
              <a:spcAft>
                <a:spcPts val="0"/>
              </a:spcAft>
              <a:buFont typeface="Wingdings 2"/>
              <a:buChar char=""/>
              <a:defRPr/>
            </a:pPr>
            <a:r>
              <a:rPr lang="en-US" dirty="0" smtClean="0"/>
              <a:t>Encourage sick person to exercise.</a:t>
            </a:r>
          </a:p>
          <a:p>
            <a:pPr marL="463550" eaLnBrk="1" fontAlgn="auto" hangingPunct="1">
              <a:spcBef>
                <a:spcPts val="580"/>
              </a:spcBef>
              <a:spcAft>
                <a:spcPts val="0"/>
              </a:spcAft>
              <a:buFont typeface="Wingdings 2"/>
              <a:buChar char=""/>
              <a:defRPr/>
            </a:pPr>
            <a:r>
              <a:rPr lang="en-US" dirty="0" smtClean="0"/>
              <a:t>Take special care of his/her skin</a:t>
            </a:r>
            <a:endParaRPr lang="en-US" sz="2800" dirty="0" smtClean="0"/>
          </a:p>
          <a:p>
            <a:pPr marL="274320" indent="-274320" eaLnBrk="1" fontAlgn="auto" hangingPunct="1">
              <a:spcBef>
                <a:spcPts val="580"/>
              </a:spcBef>
              <a:spcAft>
                <a:spcPts val="0"/>
              </a:spcAft>
              <a:buFont typeface="Wingdings 2"/>
              <a:buNone/>
              <a:defRPr/>
            </a:pPr>
            <a:endParaRPr lang="en-US" dirty="0" smtClean="0"/>
          </a:p>
          <a:p>
            <a:pPr marL="274320" indent="-274320" eaLnBrk="1" fontAlgn="auto" hangingPunct="1">
              <a:spcBef>
                <a:spcPts val="580"/>
              </a:spcBef>
              <a:spcAft>
                <a:spcPts val="0"/>
              </a:spcAft>
              <a:buFont typeface="Wingdings 2"/>
              <a:buChar char=""/>
              <a:defRPr/>
            </a:pPr>
            <a:endParaRPr lang="en-US" dirty="0" smtClean="0"/>
          </a:p>
        </p:txBody>
      </p:sp>
      <p:pic>
        <p:nvPicPr>
          <p:cNvPr id="33796" name="Content Placeholder 5" descr="100_1346.JPG"/>
          <p:cNvPicPr>
            <a:picLocks noGrp="1" noChangeAspect="1"/>
          </p:cNvPicPr>
          <p:nvPr>
            <p:ph sz="quarter" idx="2"/>
          </p:nvPr>
        </p:nvPicPr>
        <p:blipFill>
          <a:blip r:embed="rId3" cstate="print"/>
          <a:srcRect/>
          <a:stretch>
            <a:fillRect/>
          </a:stretch>
        </p:blipFill>
        <p:spPr>
          <a:xfrm>
            <a:off x="2895600" y="4419600"/>
            <a:ext cx="1909763" cy="1676400"/>
          </a:xfrm>
        </p:spPr>
      </p:pic>
      <p:pic>
        <p:nvPicPr>
          <p:cNvPr id="33797" name="Picture 6" descr="100_1338.JPG"/>
          <p:cNvPicPr>
            <a:picLocks noChangeAspect="1"/>
          </p:cNvPicPr>
          <p:nvPr/>
        </p:nvPicPr>
        <p:blipFill>
          <a:blip r:embed="rId4" cstate="print"/>
          <a:srcRect/>
          <a:stretch>
            <a:fillRect/>
          </a:stretch>
        </p:blipFill>
        <p:spPr bwMode="auto">
          <a:xfrm>
            <a:off x="5791200" y="3429000"/>
            <a:ext cx="2362200" cy="17002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228600" y="274638"/>
            <a:ext cx="8458200" cy="868362"/>
          </a:xfrm>
        </p:spPr>
        <p:txBody>
          <a:bodyPr/>
          <a:lstStyle/>
          <a:p>
            <a:pPr eaLnBrk="1" hangingPunct="1"/>
            <a:r>
              <a:rPr lang="en-US" b="1" smtClean="0">
                <a:solidFill>
                  <a:schemeClr val="tx1"/>
                </a:solidFill>
              </a:rPr>
              <a:t>Importance of Home-Based Care</a:t>
            </a:r>
          </a:p>
        </p:txBody>
      </p:sp>
      <p:sp>
        <p:nvSpPr>
          <p:cNvPr id="34819" name="Content Placeholder 2"/>
          <p:cNvSpPr>
            <a:spLocks noGrp="1"/>
          </p:cNvSpPr>
          <p:nvPr>
            <p:ph sz="quarter" idx="1"/>
          </p:nvPr>
        </p:nvSpPr>
        <p:spPr>
          <a:xfrm>
            <a:off x="457200" y="1447800"/>
            <a:ext cx="8229600" cy="4953000"/>
          </a:xfrm>
        </p:spPr>
        <p:txBody>
          <a:bodyPr/>
          <a:lstStyle/>
          <a:p>
            <a:pPr marL="403225" indent="-284163" eaLnBrk="1" hangingPunct="1"/>
            <a:r>
              <a:rPr lang="en-US" smtClean="0"/>
              <a:t>PLHIVs can stay within their own home even when ill </a:t>
            </a:r>
          </a:p>
          <a:p>
            <a:pPr marL="403225" indent="-284163" eaLnBrk="1" hangingPunct="1"/>
            <a:r>
              <a:rPr lang="en-US" smtClean="0"/>
              <a:t>PLHIVs do not have to travel long distances</a:t>
            </a:r>
          </a:p>
          <a:p>
            <a:pPr marL="403225" indent="-284163" eaLnBrk="1" hangingPunct="1"/>
            <a:r>
              <a:rPr lang="en-US" smtClean="0"/>
              <a:t>Home-based care is less expensive</a:t>
            </a:r>
          </a:p>
          <a:p>
            <a:pPr marL="403225" indent="-284163" eaLnBrk="1" hangingPunct="1"/>
            <a:r>
              <a:rPr lang="en-US" smtClean="0"/>
              <a:t>Helps to reduce stigma attached to disease  </a:t>
            </a:r>
          </a:p>
          <a:p>
            <a:pPr marL="403225" indent="-284163" eaLnBrk="1" hangingPunct="1"/>
            <a:r>
              <a:rPr lang="en-US" smtClean="0"/>
              <a:t>Promotes family unity. </a:t>
            </a:r>
          </a:p>
          <a:p>
            <a:pPr marL="403225" indent="-284163" eaLnBrk="1" hangingPunct="1"/>
            <a:r>
              <a:rPr lang="en-US" smtClean="0"/>
              <a:t>Some illnesses can be managed at home if PLHIVs are given basic information. </a:t>
            </a:r>
          </a:p>
          <a:p>
            <a:pPr marL="403225" indent="-284163" eaLnBrk="1" hangingPunct="1"/>
            <a:r>
              <a:rPr lang="en-US" smtClean="0"/>
              <a:t>Delays progression of HIV infection to AIDS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382000" cy="990600"/>
          </a:xfrm>
        </p:spPr>
        <p:txBody>
          <a:bodyPr>
            <a:normAutofit fontScale="90000"/>
          </a:bodyPr>
          <a:lstStyle/>
          <a:p>
            <a:pPr eaLnBrk="1" fontAlgn="auto" hangingPunct="1">
              <a:spcAft>
                <a:spcPts val="0"/>
              </a:spcAft>
              <a:defRPr/>
            </a:pPr>
            <a:r>
              <a:rPr lang="en-US" b="1" dirty="0" smtClean="0">
                <a:solidFill>
                  <a:schemeClr val="tx1"/>
                </a:solidFill>
                <a:effectLst>
                  <a:outerShdw blurRad="38100" dist="38100" dir="2700000" algn="tl">
                    <a:srgbClr val="000000">
                      <a:alpha val="43137"/>
                    </a:srgbClr>
                  </a:outerShdw>
                </a:effectLst>
              </a:rPr>
              <a:t>Role of Counsellor in Home-Based Care</a:t>
            </a:r>
            <a:endParaRPr lang="en-US" b="1" dirty="0">
              <a:solidFill>
                <a:schemeClr val="tx1"/>
              </a:solidFill>
              <a:effectLst>
                <a:outerShdw blurRad="38100" dist="38100" dir="2700000" algn="tl">
                  <a:srgbClr val="000000">
                    <a:alpha val="43137"/>
                  </a:srgbClr>
                </a:outerShdw>
              </a:effectLst>
            </a:endParaRPr>
          </a:p>
        </p:txBody>
      </p:sp>
      <p:sp>
        <p:nvSpPr>
          <p:cNvPr id="6" name="Content Placeholder 5"/>
          <p:cNvSpPr>
            <a:spLocks noGrp="1"/>
          </p:cNvSpPr>
          <p:nvPr>
            <p:ph sz="quarter" idx="1"/>
          </p:nvPr>
        </p:nvSpPr>
        <p:spPr>
          <a:xfrm>
            <a:off x="381000" y="1447800"/>
            <a:ext cx="8382000" cy="4800600"/>
          </a:xfrm>
        </p:spPr>
        <p:txBody>
          <a:bodyPr>
            <a:noAutofit/>
          </a:bodyPr>
          <a:lstStyle/>
          <a:p>
            <a:pPr marL="274320" indent="-274320" eaLnBrk="1" fontAlgn="auto" hangingPunct="1">
              <a:spcBef>
                <a:spcPts val="580"/>
              </a:spcBef>
              <a:spcAft>
                <a:spcPts val="0"/>
              </a:spcAft>
              <a:buFont typeface="Wingdings 2"/>
              <a:buNone/>
              <a:defRPr/>
            </a:pPr>
            <a:r>
              <a:rPr lang="en-US" sz="4000" b="1" dirty="0" smtClean="0"/>
              <a:t>At the Post-test Session</a:t>
            </a:r>
          </a:p>
          <a:p>
            <a:pPr marL="403225" indent="-284163" eaLnBrk="1" fontAlgn="auto" hangingPunct="1">
              <a:spcBef>
                <a:spcPts val="580"/>
              </a:spcBef>
              <a:spcAft>
                <a:spcPts val="0"/>
              </a:spcAft>
              <a:buFont typeface="Wingdings 2"/>
              <a:buChar char=""/>
              <a:defRPr/>
            </a:pPr>
            <a:r>
              <a:rPr lang="en-US" dirty="0" smtClean="0"/>
              <a:t>Help client to accept diagnosis</a:t>
            </a:r>
          </a:p>
          <a:p>
            <a:pPr marL="403225" indent="-284163" eaLnBrk="1" fontAlgn="auto" hangingPunct="1">
              <a:spcBef>
                <a:spcPts val="580"/>
              </a:spcBef>
              <a:spcAft>
                <a:spcPts val="0"/>
              </a:spcAft>
              <a:buFont typeface="Wingdings 2"/>
              <a:buChar char=""/>
              <a:defRPr/>
            </a:pPr>
            <a:r>
              <a:rPr lang="en-US" dirty="0" smtClean="0"/>
              <a:t>Motivate him/her to live positively with HIV</a:t>
            </a:r>
          </a:p>
          <a:p>
            <a:pPr marL="403225" indent="-284163" eaLnBrk="1" fontAlgn="auto" hangingPunct="1">
              <a:spcBef>
                <a:spcPts val="580"/>
              </a:spcBef>
              <a:spcAft>
                <a:spcPts val="0"/>
              </a:spcAft>
              <a:buFont typeface="Wingdings 2"/>
              <a:buChar char=""/>
              <a:defRPr/>
            </a:pPr>
            <a:r>
              <a:rPr lang="en-US" dirty="0" smtClean="0"/>
              <a:t>Explain that enrollment into ART will help to control progression of HIV</a:t>
            </a:r>
          </a:p>
          <a:p>
            <a:pPr marL="403225" indent="-284163" eaLnBrk="1" fontAlgn="auto" hangingPunct="1">
              <a:spcBef>
                <a:spcPts val="580"/>
              </a:spcBef>
              <a:spcAft>
                <a:spcPts val="0"/>
              </a:spcAft>
              <a:buFont typeface="Wingdings 2"/>
              <a:buChar char=""/>
              <a:defRPr/>
            </a:pPr>
            <a:r>
              <a:rPr lang="en-US" dirty="0" smtClean="0"/>
              <a:t>Encourage him/her to undertake small measures at home to remain healthy</a:t>
            </a:r>
          </a:p>
          <a:p>
            <a:pPr marL="403225" indent="-284163" eaLnBrk="1" fontAlgn="auto" hangingPunct="1">
              <a:spcBef>
                <a:spcPts val="580"/>
              </a:spcBef>
              <a:spcAft>
                <a:spcPts val="0"/>
              </a:spcAft>
              <a:buFont typeface="Wingdings 2"/>
              <a:buChar char=""/>
              <a:defRPr/>
            </a:pPr>
            <a:r>
              <a:rPr lang="en-US" dirty="0" smtClean="0"/>
              <a:t>Keep the door open to the client.</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762000" y="274638"/>
            <a:ext cx="7924800" cy="1173162"/>
          </a:xfrm>
        </p:spPr>
        <p:txBody>
          <a:bodyPr/>
          <a:lstStyle/>
          <a:p>
            <a:pPr eaLnBrk="1" hangingPunct="1"/>
            <a:r>
              <a:rPr lang="en-US" smtClean="0">
                <a:solidFill>
                  <a:schemeClr val="tx1"/>
                </a:solidFill>
              </a:rPr>
              <a:t>Keeping the Door Open</a:t>
            </a:r>
          </a:p>
        </p:txBody>
      </p:sp>
      <p:sp>
        <p:nvSpPr>
          <p:cNvPr id="4" name="Horizontal Scroll 3"/>
          <p:cNvSpPr/>
          <p:nvPr/>
        </p:nvSpPr>
        <p:spPr>
          <a:xfrm>
            <a:off x="1295400" y="1981200"/>
            <a:ext cx="7010400" cy="3733800"/>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fontAlgn="auto">
              <a:spcBef>
                <a:spcPts val="0"/>
              </a:spcBef>
              <a:spcAft>
                <a:spcPts val="0"/>
              </a:spcAft>
              <a:defRPr/>
            </a:pPr>
            <a:r>
              <a:rPr lang="en-US" sz="2400" b="1" dirty="0"/>
              <a:t>Repeat the message of hope and invite the client to come back to you for follow-up counselling. In the language of counselling, this is called “keeping the door open.” Make sure that your client knows when you are available to talk and listen.</a:t>
            </a:r>
          </a:p>
          <a:p>
            <a:pPr algn="just" fontAlgn="auto">
              <a:spcBef>
                <a:spcPts val="0"/>
              </a:spcBef>
              <a:spcAft>
                <a:spcPts val="0"/>
              </a:spcAft>
              <a:defRPr/>
            </a:pP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96962"/>
          </a:xfrm>
        </p:spPr>
        <p:txBody>
          <a:bodyPr>
            <a:normAutofit fontScale="90000"/>
          </a:bodyPr>
          <a:lstStyle/>
          <a:p>
            <a:pPr eaLnBrk="1" fontAlgn="auto" hangingPunct="1">
              <a:spcAft>
                <a:spcPts val="0"/>
              </a:spcAft>
              <a:defRPr/>
            </a:pPr>
            <a:r>
              <a:rPr lang="en-US" b="1" dirty="0" smtClean="0">
                <a:solidFill>
                  <a:schemeClr val="tx1"/>
                </a:solidFill>
                <a:effectLst>
                  <a:outerShdw blurRad="38100" dist="38100" dir="2700000" algn="tl">
                    <a:srgbClr val="000000">
                      <a:alpha val="43137"/>
                    </a:srgbClr>
                  </a:outerShdw>
                </a:effectLst>
              </a:rPr>
              <a:t>Role of Counsellor in Home-Based Care</a:t>
            </a:r>
            <a:endParaRPr lang="en-US" b="1" dirty="0">
              <a:solidFill>
                <a:schemeClr val="tx1"/>
              </a:solidFill>
              <a:effectLst>
                <a:outerShdw blurRad="38100" dist="38100" dir="2700000" algn="tl">
                  <a:srgbClr val="000000">
                    <a:alpha val="43137"/>
                  </a:srgbClr>
                </a:outerShdw>
              </a:effectLst>
            </a:endParaRPr>
          </a:p>
        </p:txBody>
      </p:sp>
      <p:sp>
        <p:nvSpPr>
          <p:cNvPr id="5" name="Content Placeholder 4"/>
          <p:cNvSpPr>
            <a:spLocks noGrp="1"/>
          </p:cNvSpPr>
          <p:nvPr>
            <p:ph sz="quarter" idx="1"/>
          </p:nvPr>
        </p:nvSpPr>
        <p:spPr>
          <a:xfrm>
            <a:off x="533400" y="1752600"/>
            <a:ext cx="8153400" cy="4267200"/>
          </a:xfrm>
        </p:spPr>
        <p:txBody>
          <a:bodyPr>
            <a:normAutofit/>
          </a:bodyPr>
          <a:lstStyle/>
          <a:p>
            <a:pPr marL="274320" indent="-274320" eaLnBrk="1" fontAlgn="auto" hangingPunct="1">
              <a:spcBef>
                <a:spcPts val="580"/>
              </a:spcBef>
              <a:spcAft>
                <a:spcPts val="0"/>
              </a:spcAft>
              <a:buFont typeface="Wingdings 2"/>
              <a:buNone/>
              <a:defRPr/>
            </a:pPr>
            <a:r>
              <a:rPr lang="en-US" sz="4700" b="1" dirty="0" smtClean="0"/>
              <a:t>At the Follow-up Session</a:t>
            </a:r>
          </a:p>
          <a:p>
            <a:pPr marL="403225" indent="-284163" eaLnBrk="1" fontAlgn="auto" hangingPunct="1">
              <a:spcBef>
                <a:spcPts val="580"/>
              </a:spcBef>
              <a:spcAft>
                <a:spcPts val="0"/>
              </a:spcAft>
              <a:buFont typeface="Wingdings 2"/>
              <a:buChar char=""/>
              <a:defRPr/>
            </a:pPr>
            <a:r>
              <a:rPr lang="en-US" sz="2800" dirty="0" smtClean="0"/>
              <a:t>Reassure clients &amp; family members that HIV does not spread through casual contact</a:t>
            </a:r>
          </a:p>
          <a:p>
            <a:pPr marL="403225" indent="-284163" eaLnBrk="1" fontAlgn="auto" hangingPunct="1">
              <a:spcBef>
                <a:spcPts val="580"/>
              </a:spcBef>
              <a:spcAft>
                <a:spcPts val="0"/>
              </a:spcAft>
              <a:buFont typeface="Wingdings 2"/>
              <a:buChar char=""/>
              <a:defRPr/>
            </a:pPr>
            <a:r>
              <a:rPr lang="en-US" sz="2800" dirty="0" smtClean="0"/>
              <a:t>Assess informational needs of the client &amp; provide information</a:t>
            </a:r>
          </a:p>
          <a:p>
            <a:pPr marL="403225" indent="-284163" eaLnBrk="1" fontAlgn="auto" hangingPunct="1">
              <a:spcBef>
                <a:spcPts val="580"/>
              </a:spcBef>
              <a:spcAft>
                <a:spcPts val="0"/>
              </a:spcAft>
              <a:buFont typeface="Wingdings 2"/>
              <a:buChar char=""/>
              <a:defRPr/>
            </a:pPr>
            <a:r>
              <a:rPr lang="en-US" sz="2800" dirty="0" smtClean="0"/>
              <a:t>Encourage them to come back </a:t>
            </a:r>
          </a:p>
          <a:p>
            <a:pPr marL="403225" indent="-284163" eaLnBrk="1" fontAlgn="auto" hangingPunct="1">
              <a:spcBef>
                <a:spcPts val="580"/>
              </a:spcBef>
              <a:spcAft>
                <a:spcPts val="0"/>
              </a:spcAft>
              <a:buFont typeface="Wingdings 2"/>
              <a:buChar char=""/>
              <a:defRPr/>
            </a:pPr>
            <a:r>
              <a:rPr lang="en-US" sz="2800" dirty="0" smtClean="0"/>
              <a:t>Encourage family members to participate in providing care &amp; support to the PLHIV. </a:t>
            </a:r>
          </a:p>
          <a:p>
            <a:pPr marL="274320" indent="-274320" eaLnBrk="1" fontAlgn="auto" hangingPunct="1">
              <a:spcBef>
                <a:spcPts val="580"/>
              </a:spcBef>
              <a:spcAft>
                <a:spcPts val="0"/>
              </a:spcAft>
              <a:buFont typeface="Wingdings 2"/>
              <a:buChar char=""/>
              <a:defRPr/>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153400" cy="1143000"/>
          </a:xfrm>
        </p:spPr>
        <p:txBody>
          <a:bodyPr>
            <a:normAutofit/>
          </a:bodyPr>
          <a:lstStyle/>
          <a:p>
            <a:pPr eaLnBrk="1" fontAlgn="auto" hangingPunct="1">
              <a:spcAft>
                <a:spcPts val="0"/>
              </a:spcAft>
              <a:defRPr/>
            </a:pPr>
            <a:r>
              <a:rPr lang="en-US" b="1" dirty="0" smtClean="0">
                <a:solidFill>
                  <a:schemeClr val="tx1"/>
                </a:solidFill>
                <a:effectLst>
                  <a:outerShdw blurRad="38100" dist="38100" dir="2700000" algn="tl">
                    <a:srgbClr val="000000">
                      <a:alpha val="43137"/>
                    </a:srgbClr>
                  </a:outerShdw>
                </a:effectLst>
              </a:rPr>
              <a:t>Home-Based Care</a:t>
            </a:r>
            <a:endParaRPr lang="en-US" b="1" dirty="0">
              <a:solidFill>
                <a:schemeClr val="tx1"/>
              </a:solidFill>
              <a:effectLst>
                <a:outerShdw blurRad="38100" dist="38100" dir="2700000" algn="tl">
                  <a:srgbClr val="000000">
                    <a:alpha val="43137"/>
                  </a:srgbClr>
                </a:outerShdw>
              </a:effectLst>
            </a:endParaRPr>
          </a:p>
        </p:txBody>
      </p:sp>
      <p:pic>
        <p:nvPicPr>
          <p:cNvPr id="11267" name="Content Placeholder 6"/>
          <p:cNvPicPr>
            <a:picLocks noGrp="1"/>
          </p:cNvPicPr>
          <p:nvPr>
            <p:ph sz="quarter" idx="1"/>
          </p:nvPr>
        </p:nvPicPr>
        <p:blipFill>
          <a:blip r:embed="rId3" cstate="print"/>
          <a:srcRect/>
          <a:stretch>
            <a:fillRect/>
          </a:stretch>
        </p:blipFill>
        <p:spPr>
          <a:xfrm>
            <a:off x="762000" y="1828800"/>
            <a:ext cx="2695575" cy="2971800"/>
          </a:xfrm>
          <a:ln>
            <a:solidFill>
              <a:schemeClr val="tx1"/>
            </a:solidFill>
          </a:ln>
        </p:spPr>
      </p:pic>
      <p:sp>
        <p:nvSpPr>
          <p:cNvPr id="11268" name="Content Placeholder 4"/>
          <p:cNvSpPr>
            <a:spLocks noGrp="1"/>
          </p:cNvSpPr>
          <p:nvPr>
            <p:ph sz="quarter" idx="2"/>
          </p:nvPr>
        </p:nvSpPr>
        <p:spPr>
          <a:xfrm>
            <a:off x="4114800" y="1600200"/>
            <a:ext cx="4572000" cy="4525963"/>
          </a:xfrm>
        </p:spPr>
        <p:txBody>
          <a:bodyPr/>
          <a:lstStyle/>
          <a:p>
            <a:pPr eaLnBrk="1" hangingPunct="1"/>
            <a:r>
              <a:rPr lang="en-US" sz="3600" smtClean="0"/>
              <a:t>Things that PLHIVs do to take care of themselves </a:t>
            </a:r>
          </a:p>
          <a:p>
            <a:pPr eaLnBrk="1" hangingPunct="1"/>
            <a:r>
              <a:rPr lang="en-US" sz="3600" smtClean="0"/>
              <a:t>Care they receive from their family members in their own home   </a:t>
            </a:r>
          </a:p>
          <a:p>
            <a:pPr eaLnBrk="1" hangingPunct="1"/>
            <a:endParaRPr lang="en-US"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381000" y="274638"/>
            <a:ext cx="8305800" cy="1143000"/>
          </a:xfrm>
        </p:spPr>
        <p:txBody>
          <a:bodyPr/>
          <a:lstStyle/>
          <a:p>
            <a:pPr eaLnBrk="1" hangingPunct="1"/>
            <a:r>
              <a:rPr lang="en-US" b="1" smtClean="0">
                <a:solidFill>
                  <a:schemeClr val="tx1"/>
                </a:solidFill>
              </a:rPr>
              <a:t>Remember</a:t>
            </a:r>
            <a:r>
              <a:rPr lang="en-US" smtClean="0">
                <a:solidFill>
                  <a:schemeClr val="tx1"/>
                </a:solidFill>
              </a:rPr>
              <a:t> </a:t>
            </a:r>
          </a:p>
        </p:txBody>
      </p:sp>
      <p:sp>
        <p:nvSpPr>
          <p:cNvPr id="38915" name="Content Placeholder 4"/>
          <p:cNvSpPr>
            <a:spLocks noGrp="1"/>
          </p:cNvSpPr>
          <p:nvPr>
            <p:ph sz="quarter" idx="1"/>
          </p:nvPr>
        </p:nvSpPr>
        <p:spPr>
          <a:xfrm>
            <a:off x="381000" y="2514600"/>
            <a:ext cx="8229600" cy="1752600"/>
          </a:xfrm>
        </p:spPr>
        <p:txBody>
          <a:bodyPr/>
          <a:lstStyle/>
          <a:p>
            <a:pPr marL="463550" indent="-404813" eaLnBrk="1" hangingPunct="1"/>
            <a:r>
              <a:rPr lang="en-US" sz="3600" smtClean="0"/>
              <a:t>Each PLHIV &amp; each family is unique and their needs are different.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4"/>
          <p:cNvSpPr>
            <a:spLocks noGrp="1"/>
          </p:cNvSpPr>
          <p:nvPr>
            <p:ph sz="quarter" idx="1"/>
          </p:nvPr>
        </p:nvSpPr>
        <p:spPr>
          <a:xfrm>
            <a:off x="914400" y="1447800"/>
            <a:ext cx="7315200" cy="1676400"/>
          </a:xfrm>
        </p:spPr>
        <p:txBody>
          <a:bodyPr/>
          <a:lstStyle/>
          <a:p>
            <a:pPr algn="ctr" eaLnBrk="1" hangingPunct="1">
              <a:buFont typeface="Wingdings 2" pitchFamily="18" charset="2"/>
              <a:buNone/>
            </a:pPr>
            <a:r>
              <a:rPr lang="en-US" sz="3600" b="1" smtClean="0"/>
              <a:t>Managing Common HIV-related Problems at Home</a:t>
            </a:r>
            <a:endParaRPr lang="en-US" sz="3200" smtClean="0"/>
          </a:p>
        </p:txBody>
      </p:sp>
      <p:sp>
        <p:nvSpPr>
          <p:cNvPr id="12291" name="Content Placeholder 5"/>
          <p:cNvSpPr>
            <a:spLocks noGrp="1"/>
          </p:cNvSpPr>
          <p:nvPr>
            <p:ph sz="quarter" idx="2"/>
          </p:nvPr>
        </p:nvSpPr>
        <p:spPr>
          <a:xfrm>
            <a:off x="685800" y="2971800"/>
            <a:ext cx="7997825" cy="3048000"/>
          </a:xfrm>
        </p:spPr>
        <p:txBody>
          <a:bodyPr/>
          <a:lstStyle/>
          <a:p>
            <a:pPr eaLnBrk="1" hangingPunct="1"/>
            <a:r>
              <a:rPr lang="en-US" sz="3200" smtClean="0"/>
              <a:t>Can this problem be managed at home? </a:t>
            </a:r>
          </a:p>
          <a:p>
            <a:pPr eaLnBrk="1" hangingPunct="1"/>
            <a:r>
              <a:rPr lang="en-US" sz="3200" smtClean="0"/>
              <a:t>If it can be managed at home, list the ways to manage it.</a:t>
            </a:r>
          </a:p>
          <a:p>
            <a:pPr eaLnBrk="1" hangingPunct="1"/>
            <a:r>
              <a:rPr lang="en-US" sz="3200" smtClean="0"/>
              <a:t>List the home remedies for managing this condition at home. </a:t>
            </a:r>
          </a:p>
          <a:p>
            <a:pPr eaLnBrk="1" hangingPunct="1"/>
            <a:endParaRPr lang="en-US" smtClean="0"/>
          </a:p>
        </p:txBody>
      </p:sp>
      <p:pic>
        <p:nvPicPr>
          <p:cNvPr id="12292" name="Picture 6"/>
          <p:cNvPicPr>
            <a:picLocks noChangeAspect="1" noChangeArrowheads="1"/>
          </p:cNvPicPr>
          <p:nvPr/>
        </p:nvPicPr>
        <p:blipFill>
          <a:blip r:embed="rId3" cstate="print"/>
          <a:srcRect/>
          <a:stretch>
            <a:fillRect/>
          </a:stretch>
        </p:blipFill>
        <p:spPr bwMode="auto">
          <a:xfrm>
            <a:off x="381000" y="457200"/>
            <a:ext cx="1981200" cy="1066800"/>
          </a:xfrm>
          <a:prstGeom prst="rect">
            <a:avLst/>
          </a:prstGeom>
          <a:noFill/>
          <a:ln w="9525">
            <a:noFill/>
            <a:miter lim="800000"/>
            <a:headEnd/>
            <a:tailEnd/>
          </a:ln>
        </p:spPr>
      </p:pic>
      <p:sp>
        <p:nvSpPr>
          <p:cNvPr id="12293" name="Title 6"/>
          <p:cNvSpPr>
            <a:spLocks noGrp="1"/>
          </p:cNvSpPr>
          <p:nvPr>
            <p:ph type="title"/>
          </p:nvPr>
        </p:nvSpPr>
        <p:spPr/>
        <p:txBody>
          <a:bodyPr/>
          <a:lstStyle/>
          <a:p>
            <a:pPr algn="ctr" eaLnBrk="1" hangingPunct="1"/>
            <a:r>
              <a:rPr lang="en-US" b="1" smtClean="0"/>
              <a:t>ACTIVITY</a:t>
            </a:r>
            <a:endParaRPr lang="en-US"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8077200" cy="1143000"/>
          </a:xfrm>
        </p:spPr>
        <p:txBody>
          <a:bodyPr>
            <a:normAutofit fontScale="90000"/>
          </a:bodyPr>
          <a:lstStyle/>
          <a:p>
            <a:pPr eaLnBrk="1" fontAlgn="auto" hangingPunct="1">
              <a:spcAft>
                <a:spcPts val="0"/>
              </a:spcAft>
              <a:defRPr/>
            </a:pPr>
            <a:r>
              <a:rPr lang="en-US" b="1" dirty="0" smtClean="0">
                <a:solidFill>
                  <a:schemeClr val="tx1"/>
                </a:solidFill>
              </a:rPr>
              <a:t>Managing Some Common HIV-related Problems at Home</a:t>
            </a:r>
            <a:endParaRPr lang="en-US" dirty="0">
              <a:solidFill>
                <a:schemeClr val="tx1"/>
              </a:solidFill>
            </a:endParaRPr>
          </a:p>
        </p:txBody>
      </p:sp>
      <p:sp>
        <p:nvSpPr>
          <p:cNvPr id="3" name="Content Placeholder 2"/>
          <p:cNvSpPr>
            <a:spLocks noGrp="1"/>
          </p:cNvSpPr>
          <p:nvPr>
            <p:ph sz="quarter" idx="1"/>
          </p:nvPr>
        </p:nvSpPr>
        <p:spPr>
          <a:xfrm>
            <a:off x="762000" y="1524000"/>
            <a:ext cx="7010400" cy="4419600"/>
          </a:xfrm>
        </p:spPr>
        <p:txBody>
          <a:bodyPr>
            <a:normAutofit fontScale="92500" lnSpcReduction="20000"/>
          </a:bodyPr>
          <a:lstStyle/>
          <a:p>
            <a:pPr marL="344488" indent="-344488" algn="just" eaLnBrk="1" fontAlgn="auto" hangingPunct="1">
              <a:spcBef>
                <a:spcPts val="580"/>
              </a:spcBef>
              <a:spcAft>
                <a:spcPts val="0"/>
              </a:spcAft>
              <a:buFont typeface="Wingdings 2"/>
              <a:buChar char=""/>
              <a:defRPr/>
            </a:pPr>
            <a:r>
              <a:rPr lang="en-US" sz="3800" dirty="0" smtClean="0"/>
              <a:t>Diarrhoea</a:t>
            </a:r>
          </a:p>
          <a:p>
            <a:pPr marL="344488" indent="-344488" algn="just" eaLnBrk="1" fontAlgn="auto" hangingPunct="1">
              <a:spcBef>
                <a:spcPts val="580"/>
              </a:spcBef>
              <a:spcAft>
                <a:spcPts val="0"/>
              </a:spcAft>
              <a:buFont typeface="Wingdings 2"/>
              <a:buChar char=""/>
              <a:defRPr/>
            </a:pPr>
            <a:r>
              <a:rPr lang="en-US" sz="3800" dirty="0" smtClean="0"/>
              <a:t>Mouth Sores (Candidiasis)</a:t>
            </a:r>
          </a:p>
          <a:p>
            <a:pPr marL="344488" indent="-344488" algn="just" eaLnBrk="1" fontAlgn="auto" hangingPunct="1">
              <a:spcBef>
                <a:spcPts val="580"/>
              </a:spcBef>
              <a:spcAft>
                <a:spcPts val="0"/>
              </a:spcAft>
              <a:buFont typeface="Wingdings 2"/>
              <a:buChar char=""/>
              <a:defRPr/>
            </a:pPr>
            <a:r>
              <a:rPr lang="en-US" sz="3800" dirty="0" smtClean="0"/>
              <a:t>Fever</a:t>
            </a:r>
          </a:p>
          <a:p>
            <a:pPr marL="344488" indent="-344488" algn="just" eaLnBrk="1" fontAlgn="auto" hangingPunct="1">
              <a:spcBef>
                <a:spcPts val="580"/>
              </a:spcBef>
              <a:spcAft>
                <a:spcPts val="0"/>
              </a:spcAft>
              <a:buFont typeface="Wingdings 2"/>
              <a:buChar char=""/>
              <a:defRPr/>
            </a:pPr>
            <a:r>
              <a:rPr lang="en-US" sz="3800" dirty="0" smtClean="0"/>
              <a:t>Nausea &amp; Vomitting</a:t>
            </a:r>
          </a:p>
          <a:p>
            <a:pPr marL="344488" indent="-344488" algn="just" eaLnBrk="1" fontAlgn="auto" hangingPunct="1">
              <a:spcBef>
                <a:spcPts val="580"/>
              </a:spcBef>
              <a:spcAft>
                <a:spcPts val="0"/>
              </a:spcAft>
              <a:buFont typeface="Wingdings 2"/>
              <a:buChar char=""/>
              <a:defRPr/>
            </a:pPr>
            <a:r>
              <a:rPr lang="en-US" sz="3800" dirty="0" smtClean="0"/>
              <a:t>Cough &amp; Difficulty in Breathing</a:t>
            </a:r>
          </a:p>
          <a:p>
            <a:pPr marL="344488" indent="-344488" algn="just" eaLnBrk="1" fontAlgn="auto" hangingPunct="1">
              <a:spcBef>
                <a:spcPts val="580"/>
              </a:spcBef>
              <a:spcAft>
                <a:spcPts val="0"/>
              </a:spcAft>
              <a:buFont typeface="Wingdings 2"/>
              <a:buChar char=""/>
              <a:defRPr/>
            </a:pPr>
            <a:r>
              <a:rPr lang="en-US" sz="3800" dirty="0" smtClean="0"/>
              <a:t>Weight loss</a:t>
            </a:r>
          </a:p>
          <a:p>
            <a:pPr marL="344488" indent="-344488" algn="just" eaLnBrk="1" fontAlgn="auto" hangingPunct="1">
              <a:spcBef>
                <a:spcPts val="580"/>
              </a:spcBef>
              <a:spcAft>
                <a:spcPts val="0"/>
              </a:spcAft>
              <a:buFont typeface="Wingdings 2"/>
              <a:buChar char=""/>
              <a:defRPr/>
            </a:pPr>
            <a:r>
              <a:rPr lang="en-US" sz="3800" dirty="0" smtClean="0"/>
              <a:t>Genital Problems</a:t>
            </a:r>
          </a:p>
          <a:p>
            <a:pPr marL="344488" indent="-344488" algn="just" eaLnBrk="1" fontAlgn="auto" hangingPunct="1">
              <a:spcBef>
                <a:spcPts val="580"/>
              </a:spcBef>
              <a:spcAft>
                <a:spcPts val="0"/>
              </a:spcAft>
              <a:buFont typeface="Wingdings 2"/>
              <a:buChar char=""/>
              <a:defRPr/>
            </a:pPr>
            <a:r>
              <a:rPr lang="en-US" sz="3800" dirty="0" smtClean="0"/>
              <a:t>Skin Problems</a:t>
            </a:r>
            <a:endParaRPr lang="en-US" sz="4400" dirty="0" smtClean="0"/>
          </a:p>
          <a:p>
            <a:pPr marL="274320" indent="-274320" algn="ctr" eaLnBrk="1" fontAlgn="auto" hangingPunct="1">
              <a:spcBef>
                <a:spcPts val="580"/>
              </a:spcBef>
              <a:spcAft>
                <a:spcPts val="0"/>
              </a:spcAft>
              <a:buFont typeface="Wingdings 2"/>
              <a:buNone/>
              <a:defRPr/>
            </a:pPr>
            <a:endParaRPr lang="en-US" sz="4400" b="1"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0"/>
            <a:ext cx="8229600" cy="914400"/>
          </a:xfrm>
        </p:spPr>
        <p:txBody>
          <a:bodyPr/>
          <a:lstStyle/>
          <a:p>
            <a:pPr eaLnBrk="1" hangingPunct="1"/>
            <a:r>
              <a:rPr lang="en-US" b="1" smtClean="0">
                <a:solidFill>
                  <a:schemeClr val="tx1"/>
                </a:solidFill>
              </a:rPr>
              <a:t>Managing Diarrhoea at Home</a:t>
            </a:r>
            <a:endParaRPr lang="en-US" smtClean="0">
              <a:solidFill>
                <a:schemeClr val="tx1"/>
              </a:solidFill>
            </a:endParaRPr>
          </a:p>
        </p:txBody>
      </p:sp>
      <p:sp>
        <p:nvSpPr>
          <p:cNvPr id="8" name="Content Placeholder 7"/>
          <p:cNvSpPr>
            <a:spLocks noGrp="1"/>
          </p:cNvSpPr>
          <p:nvPr>
            <p:ph sz="quarter" idx="1"/>
          </p:nvPr>
        </p:nvSpPr>
        <p:spPr>
          <a:xfrm>
            <a:off x="1143000" y="914400"/>
            <a:ext cx="7620000" cy="5638800"/>
          </a:xfrm>
        </p:spPr>
        <p:txBody>
          <a:bodyPr>
            <a:normAutofit lnSpcReduction="10000"/>
          </a:bodyPr>
          <a:lstStyle/>
          <a:p>
            <a:pPr marL="274320" indent="-274320" eaLnBrk="1" fontAlgn="auto" hangingPunct="1">
              <a:spcBef>
                <a:spcPts val="580"/>
              </a:spcBef>
              <a:spcAft>
                <a:spcPts val="0"/>
              </a:spcAft>
              <a:buFont typeface="Wingdings 2"/>
              <a:buNone/>
              <a:defRPr/>
            </a:pPr>
            <a:r>
              <a:rPr lang="en-US" sz="3600" b="1" dirty="0" smtClean="0"/>
              <a:t>When to seek medical attention</a:t>
            </a:r>
          </a:p>
          <a:p>
            <a:pPr marL="274320" indent="-274320" eaLnBrk="1" fontAlgn="auto" hangingPunct="1">
              <a:spcBef>
                <a:spcPts val="800"/>
              </a:spcBef>
              <a:spcAft>
                <a:spcPts val="0"/>
              </a:spcAft>
              <a:buFont typeface="Wingdings 2"/>
              <a:buChar char=""/>
              <a:defRPr/>
            </a:pPr>
            <a:r>
              <a:rPr lang="en-US" sz="3600" dirty="0" smtClean="0"/>
              <a:t>Danger signs of dehydration</a:t>
            </a:r>
          </a:p>
          <a:p>
            <a:pPr marL="795338" lvl="1" indent="-331788" eaLnBrk="1" fontAlgn="auto" hangingPunct="1">
              <a:spcBef>
                <a:spcPts val="370"/>
              </a:spcBef>
              <a:spcAft>
                <a:spcPts val="0"/>
              </a:spcAft>
              <a:buFont typeface="Wingdings 2"/>
              <a:buChar char=""/>
              <a:defRPr/>
            </a:pPr>
            <a:r>
              <a:rPr lang="en-US" sz="2800" dirty="0" smtClean="0"/>
              <a:t>Sunken eyes</a:t>
            </a:r>
          </a:p>
          <a:p>
            <a:pPr marL="795338" lvl="1" indent="-331788" eaLnBrk="1" fontAlgn="auto" hangingPunct="1">
              <a:spcBef>
                <a:spcPts val="370"/>
              </a:spcBef>
              <a:spcAft>
                <a:spcPts val="0"/>
              </a:spcAft>
              <a:buFont typeface="Wingdings 2"/>
              <a:buChar char=""/>
              <a:defRPr/>
            </a:pPr>
            <a:r>
              <a:rPr lang="en-US" sz="2800" dirty="0" smtClean="0"/>
              <a:t>Dry lips</a:t>
            </a:r>
          </a:p>
          <a:p>
            <a:pPr marL="795338" lvl="1" indent="-331788" eaLnBrk="1" fontAlgn="auto" hangingPunct="1">
              <a:spcBef>
                <a:spcPts val="370"/>
              </a:spcBef>
              <a:spcAft>
                <a:spcPts val="0"/>
              </a:spcAft>
              <a:buFont typeface="Wingdings 2"/>
              <a:buChar char=""/>
              <a:defRPr/>
            </a:pPr>
            <a:r>
              <a:rPr lang="en-US" sz="2800" dirty="0" smtClean="0"/>
              <a:t>Dry tongue </a:t>
            </a:r>
          </a:p>
          <a:p>
            <a:pPr marL="795338" lvl="1" indent="-331788" eaLnBrk="1" fontAlgn="auto" hangingPunct="1">
              <a:spcBef>
                <a:spcPts val="370"/>
              </a:spcBef>
              <a:spcAft>
                <a:spcPts val="0"/>
              </a:spcAft>
              <a:buFont typeface="Wingdings 2"/>
              <a:buChar char=""/>
              <a:defRPr/>
            </a:pPr>
            <a:r>
              <a:rPr lang="en-US" sz="2800" dirty="0" smtClean="0"/>
              <a:t>Thirsty feeling </a:t>
            </a:r>
          </a:p>
          <a:p>
            <a:pPr marL="795338" lvl="1" indent="-331788" eaLnBrk="1" fontAlgn="auto" hangingPunct="1">
              <a:spcBef>
                <a:spcPts val="370"/>
              </a:spcBef>
              <a:spcAft>
                <a:spcPts val="0"/>
              </a:spcAft>
              <a:buFont typeface="Wingdings 2"/>
              <a:buChar char=""/>
              <a:defRPr/>
            </a:pPr>
            <a:r>
              <a:rPr lang="en-US" sz="2800" dirty="0" smtClean="0"/>
              <a:t>Increased irritability </a:t>
            </a:r>
          </a:p>
          <a:p>
            <a:pPr marL="795338" lvl="1" indent="-331788" eaLnBrk="1" fontAlgn="auto" hangingPunct="1">
              <a:spcBef>
                <a:spcPts val="370"/>
              </a:spcBef>
              <a:spcAft>
                <a:spcPts val="0"/>
              </a:spcAft>
              <a:buFont typeface="Wingdings 2"/>
              <a:buChar char=""/>
              <a:defRPr/>
            </a:pPr>
            <a:r>
              <a:rPr lang="en-US" sz="2800" dirty="0" smtClean="0"/>
              <a:t>Restlessness &amp; lethargy</a:t>
            </a:r>
          </a:p>
          <a:p>
            <a:pPr marL="795338" lvl="1" indent="-331788" eaLnBrk="1" fontAlgn="auto" hangingPunct="1">
              <a:spcBef>
                <a:spcPts val="370"/>
              </a:spcBef>
              <a:spcAft>
                <a:spcPts val="0"/>
              </a:spcAft>
              <a:buFont typeface="Wingdings 2"/>
              <a:buChar char=""/>
              <a:defRPr/>
            </a:pPr>
            <a:r>
              <a:rPr lang="en-US" sz="2800" dirty="0" smtClean="0"/>
              <a:t>Limited/no urine output</a:t>
            </a:r>
          </a:p>
          <a:p>
            <a:pPr marL="795338" lvl="1" indent="-331788" eaLnBrk="1" fontAlgn="auto" hangingPunct="1">
              <a:spcBef>
                <a:spcPts val="370"/>
              </a:spcBef>
              <a:spcAft>
                <a:spcPts val="0"/>
              </a:spcAft>
              <a:buFont typeface="Wingdings 2"/>
              <a:buChar char=""/>
              <a:defRPr/>
            </a:pPr>
            <a:r>
              <a:rPr lang="en-US" sz="2800" dirty="0" smtClean="0"/>
              <a:t>Loose skin</a:t>
            </a:r>
          </a:p>
          <a:p>
            <a:pPr marL="274320" indent="-274320" eaLnBrk="1" fontAlgn="auto" hangingPunct="1">
              <a:spcBef>
                <a:spcPts val="580"/>
              </a:spcBef>
              <a:spcAft>
                <a:spcPts val="0"/>
              </a:spcAft>
              <a:buFont typeface="Wingdings 2"/>
              <a:buChar char=""/>
              <a:defRPr/>
            </a:pPr>
            <a:r>
              <a:rPr lang="en-US" sz="3600" dirty="0" smtClean="0"/>
              <a:t>Diarrhoea does not resolve. </a:t>
            </a:r>
          </a:p>
          <a:p>
            <a:pPr marL="274320" indent="-274320" eaLnBrk="1" fontAlgn="auto" hangingPunct="1">
              <a:spcBef>
                <a:spcPts val="580"/>
              </a:spcBef>
              <a:spcAft>
                <a:spcPts val="0"/>
              </a:spcAft>
              <a:buFont typeface="Wingdings 2"/>
              <a:buChar char=""/>
              <a:defRPr/>
            </a:pPr>
            <a:endParaRPr lang="en-US" dirty="0"/>
          </a:p>
        </p:txBody>
      </p:sp>
      <p:pic>
        <p:nvPicPr>
          <p:cNvPr id="14340" name="Content Placeholder 5"/>
          <p:cNvPicPr>
            <a:picLocks noGrp="1"/>
          </p:cNvPicPr>
          <p:nvPr>
            <p:ph sz="quarter" idx="2"/>
          </p:nvPr>
        </p:nvPicPr>
        <p:blipFill>
          <a:blip r:embed="rId3" cstate="print"/>
          <a:srcRect/>
          <a:stretch>
            <a:fillRect/>
          </a:stretch>
        </p:blipFill>
        <p:spPr>
          <a:xfrm>
            <a:off x="6934200" y="2590800"/>
            <a:ext cx="1325563" cy="1757363"/>
          </a:xfrm>
        </p:spPr>
      </p:pic>
      <p:sp>
        <p:nvSpPr>
          <p:cNvPr id="11" name="Plus 10"/>
          <p:cNvSpPr/>
          <p:nvPr/>
        </p:nvSpPr>
        <p:spPr>
          <a:xfrm>
            <a:off x="0" y="1600200"/>
            <a:ext cx="990600" cy="1066800"/>
          </a:xfrm>
          <a:prstGeom prst="mathPlu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ln>
                <a:solidFill>
                  <a:srgbClr val="FF0000"/>
                </a:solidFill>
              </a:ln>
              <a:solidFill>
                <a:srgbClr val="EF4639"/>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533400" y="274638"/>
            <a:ext cx="8153400" cy="1020762"/>
          </a:xfrm>
        </p:spPr>
        <p:txBody>
          <a:bodyPr/>
          <a:lstStyle/>
          <a:p>
            <a:pPr eaLnBrk="1" hangingPunct="1"/>
            <a:r>
              <a:rPr lang="en-US" b="1" smtClean="0">
                <a:solidFill>
                  <a:schemeClr val="tx1"/>
                </a:solidFill>
              </a:rPr>
              <a:t>Managing Diarrhoea at Home</a:t>
            </a:r>
            <a:endParaRPr lang="en-US" smtClean="0">
              <a:solidFill>
                <a:schemeClr val="tx1"/>
              </a:solidFill>
            </a:endParaRPr>
          </a:p>
        </p:txBody>
      </p:sp>
      <p:sp>
        <p:nvSpPr>
          <p:cNvPr id="3" name="Content Placeholder 2"/>
          <p:cNvSpPr>
            <a:spLocks noGrp="1"/>
          </p:cNvSpPr>
          <p:nvPr>
            <p:ph sz="quarter" idx="1"/>
          </p:nvPr>
        </p:nvSpPr>
        <p:spPr>
          <a:xfrm>
            <a:off x="762000" y="1524000"/>
            <a:ext cx="7543800" cy="4800600"/>
          </a:xfrm>
        </p:spPr>
        <p:txBody>
          <a:bodyPr>
            <a:normAutofit fontScale="62500" lnSpcReduction="20000"/>
          </a:bodyPr>
          <a:lstStyle/>
          <a:p>
            <a:pPr marL="274320" indent="-274320" algn="ctr" eaLnBrk="1" fontAlgn="auto" hangingPunct="1">
              <a:spcBef>
                <a:spcPts val="580"/>
              </a:spcBef>
              <a:spcAft>
                <a:spcPts val="0"/>
              </a:spcAft>
              <a:buFont typeface="Wingdings 2"/>
              <a:buNone/>
              <a:defRPr/>
            </a:pPr>
            <a:r>
              <a:rPr lang="en-US" sz="4400" b="1" dirty="0" smtClean="0"/>
              <a:t>What to teach the client</a:t>
            </a:r>
          </a:p>
          <a:p>
            <a:pPr marL="274320" indent="-274320" eaLnBrk="1" fontAlgn="auto" hangingPunct="1">
              <a:spcBef>
                <a:spcPts val="580"/>
              </a:spcBef>
              <a:spcAft>
                <a:spcPts val="0"/>
              </a:spcAft>
              <a:buFont typeface="Wingdings 2"/>
              <a:buChar char=""/>
              <a:defRPr/>
            </a:pPr>
            <a:r>
              <a:rPr lang="en-US" sz="4400" dirty="0" smtClean="0"/>
              <a:t>No drugs needed</a:t>
            </a:r>
          </a:p>
          <a:p>
            <a:pPr marL="274320" indent="-274320" eaLnBrk="1" fontAlgn="auto" hangingPunct="1">
              <a:spcBef>
                <a:spcPts val="580"/>
              </a:spcBef>
              <a:spcAft>
                <a:spcPts val="0"/>
              </a:spcAft>
              <a:buFont typeface="Wingdings 2"/>
              <a:buChar char=""/>
              <a:defRPr/>
            </a:pPr>
            <a:r>
              <a:rPr lang="en-US" sz="4400" dirty="0" smtClean="0"/>
              <a:t>Replace lost fluids by drinking boiled water. </a:t>
            </a:r>
          </a:p>
          <a:p>
            <a:pPr marL="274320" indent="-274320" eaLnBrk="1" fontAlgn="auto" hangingPunct="1">
              <a:spcBef>
                <a:spcPts val="580"/>
              </a:spcBef>
              <a:spcAft>
                <a:spcPts val="0"/>
              </a:spcAft>
              <a:buFont typeface="Wingdings 2"/>
              <a:buChar char=""/>
              <a:defRPr/>
            </a:pPr>
            <a:r>
              <a:rPr lang="en-US" sz="4400" dirty="0" smtClean="0"/>
              <a:t>Drink lots of liquids</a:t>
            </a:r>
          </a:p>
          <a:p>
            <a:pPr marL="274320" indent="-274320" eaLnBrk="1" fontAlgn="auto" hangingPunct="1">
              <a:spcBef>
                <a:spcPts val="580"/>
              </a:spcBef>
              <a:spcAft>
                <a:spcPts val="0"/>
              </a:spcAft>
              <a:buFont typeface="Wingdings 2"/>
              <a:buChar char=""/>
              <a:defRPr/>
            </a:pPr>
            <a:r>
              <a:rPr lang="en-US" sz="4400" dirty="0" smtClean="0"/>
              <a:t>Take ORS. </a:t>
            </a:r>
          </a:p>
          <a:p>
            <a:pPr marL="274320" indent="-274320" eaLnBrk="1" fontAlgn="auto" hangingPunct="1">
              <a:spcBef>
                <a:spcPts val="580"/>
              </a:spcBef>
              <a:spcAft>
                <a:spcPts val="0"/>
              </a:spcAft>
              <a:buFont typeface="Wingdings 2"/>
              <a:buChar char=""/>
              <a:defRPr/>
            </a:pPr>
            <a:r>
              <a:rPr lang="en-US" sz="4400" dirty="0" smtClean="0"/>
              <a:t>Do not stop eating. Consume soft/mashed foods</a:t>
            </a:r>
          </a:p>
          <a:p>
            <a:pPr marL="274320" indent="-274320" eaLnBrk="1" fontAlgn="auto" hangingPunct="1">
              <a:spcBef>
                <a:spcPts val="580"/>
              </a:spcBef>
              <a:spcAft>
                <a:spcPts val="0"/>
              </a:spcAft>
              <a:buFont typeface="Wingdings 2"/>
              <a:buChar char=""/>
              <a:defRPr/>
            </a:pPr>
            <a:r>
              <a:rPr lang="en-US" sz="4400" dirty="0" smtClean="0"/>
              <a:t>Avoid spicy foods, acidic fruit &amp; deep fried/very oily foods. </a:t>
            </a:r>
          </a:p>
          <a:p>
            <a:pPr marL="274320" indent="-274320" eaLnBrk="1" fontAlgn="auto" hangingPunct="1">
              <a:spcBef>
                <a:spcPts val="580"/>
              </a:spcBef>
              <a:spcAft>
                <a:spcPts val="0"/>
              </a:spcAft>
              <a:buFont typeface="Wingdings 2"/>
              <a:buChar char=""/>
              <a:defRPr/>
            </a:pPr>
            <a:r>
              <a:rPr lang="en-US" sz="4400" dirty="0" smtClean="0"/>
              <a:t>Wash &amp; dry the skin around the anus &amp; buttocks after every bowel movement.</a:t>
            </a:r>
          </a:p>
          <a:p>
            <a:pPr marL="274320" indent="-274320" eaLnBrk="1" fontAlgn="auto" hangingPunct="1">
              <a:spcBef>
                <a:spcPts val="580"/>
              </a:spcBef>
              <a:spcAft>
                <a:spcPts val="0"/>
              </a:spcAft>
              <a:buFont typeface="Wingdings 2"/>
              <a:buChar char=""/>
              <a:defRPr/>
            </a:pPr>
            <a:r>
              <a:rPr lang="en-US" sz="4400" dirty="0" smtClean="0"/>
              <a:t>Seek medical attention when danger signs appear/</a:t>
            </a:r>
            <a:r>
              <a:rPr lang="en-US" sz="4400" dirty="0" err="1" smtClean="0"/>
              <a:t>diarrhoea</a:t>
            </a:r>
            <a:r>
              <a:rPr lang="en-US" sz="4400" dirty="0" smtClean="0"/>
              <a:t> does not resolve</a:t>
            </a:r>
          </a:p>
          <a:p>
            <a:pPr marL="274320" indent="-274320" eaLnBrk="1" fontAlgn="auto" hangingPunct="1">
              <a:spcBef>
                <a:spcPts val="580"/>
              </a:spcBef>
              <a:spcAft>
                <a:spcPts val="0"/>
              </a:spcAft>
              <a:buFont typeface="Wingdings 2"/>
              <a:buNone/>
              <a:defRPr/>
            </a:pPr>
            <a:endParaRPr lang="en-US" sz="4400" b="1" dirty="0" smtClean="0"/>
          </a:p>
        </p:txBody>
      </p:sp>
      <p:pic>
        <p:nvPicPr>
          <p:cNvPr id="15364" name="Picture 2"/>
          <p:cNvPicPr>
            <a:picLocks noChangeAspect="1" noChangeArrowheads="1"/>
          </p:cNvPicPr>
          <p:nvPr/>
        </p:nvPicPr>
        <p:blipFill>
          <a:blip r:embed="rId3" cstate="print"/>
          <a:srcRect/>
          <a:stretch>
            <a:fillRect/>
          </a:stretch>
        </p:blipFill>
        <p:spPr bwMode="auto">
          <a:xfrm>
            <a:off x="7315200" y="1219200"/>
            <a:ext cx="1476375" cy="1228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762000" y="274638"/>
            <a:ext cx="7924800" cy="1143000"/>
          </a:xfrm>
        </p:spPr>
        <p:txBody>
          <a:bodyPr/>
          <a:lstStyle/>
          <a:p>
            <a:pPr eaLnBrk="1" hangingPunct="1"/>
            <a:r>
              <a:rPr lang="en-US" b="1" smtClean="0">
                <a:solidFill>
                  <a:schemeClr val="tx1"/>
                </a:solidFill>
              </a:rPr>
              <a:t>Preparing ORS at Home</a:t>
            </a:r>
          </a:p>
        </p:txBody>
      </p:sp>
      <p:graphicFrame>
        <p:nvGraphicFramePr>
          <p:cNvPr id="5" name="Diagram 4"/>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305800" cy="1143000"/>
          </a:xfrm>
        </p:spPr>
        <p:txBody>
          <a:bodyPr>
            <a:normAutofit fontScale="90000"/>
          </a:bodyPr>
          <a:lstStyle/>
          <a:p>
            <a:pPr eaLnBrk="1" fontAlgn="auto" hangingPunct="1">
              <a:spcAft>
                <a:spcPts val="0"/>
              </a:spcAft>
              <a:defRPr/>
            </a:pPr>
            <a:r>
              <a:rPr lang="en-US" b="1" dirty="0" smtClean="0">
                <a:solidFill>
                  <a:schemeClr val="tx1"/>
                </a:solidFill>
              </a:rPr>
              <a:t>Managing Mouth Sores (Candidiasis) </a:t>
            </a:r>
            <a:br>
              <a:rPr lang="en-US" b="1" dirty="0" smtClean="0">
                <a:solidFill>
                  <a:schemeClr val="tx1"/>
                </a:solidFill>
              </a:rPr>
            </a:br>
            <a:r>
              <a:rPr lang="en-US" b="1" dirty="0" smtClean="0">
                <a:solidFill>
                  <a:schemeClr val="tx1"/>
                </a:solidFill>
              </a:rPr>
              <a:t>at Home</a:t>
            </a:r>
            <a:endParaRPr lang="en-US" dirty="0">
              <a:solidFill>
                <a:schemeClr val="tx1"/>
              </a:solidFill>
            </a:endParaRPr>
          </a:p>
        </p:txBody>
      </p:sp>
      <p:sp>
        <p:nvSpPr>
          <p:cNvPr id="17411" name="Content Placeholder 2"/>
          <p:cNvSpPr>
            <a:spLocks noGrp="1"/>
          </p:cNvSpPr>
          <p:nvPr>
            <p:ph sz="quarter" idx="1"/>
          </p:nvPr>
        </p:nvSpPr>
        <p:spPr>
          <a:xfrm>
            <a:off x="1143000" y="2514600"/>
            <a:ext cx="6629400" cy="3733800"/>
          </a:xfrm>
        </p:spPr>
        <p:txBody>
          <a:bodyPr/>
          <a:lstStyle/>
          <a:p>
            <a:pPr eaLnBrk="1" hangingPunct="1">
              <a:buFont typeface="Wingdings 2" pitchFamily="18" charset="2"/>
              <a:buNone/>
            </a:pPr>
            <a:r>
              <a:rPr lang="en-US" sz="3600" b="1" smtClean="0"/>
              <a:t>When to seek medical attention</a:t>
            </a:r>
          </a:p>
          <a:p>
            <a:pPr algn="ctr" eaLnBrk="1" hangingPunct="1">
              <a:buFont typeface="Wingdings 2" pitchFamily="18" charset="2"/>
              <a:buNone/>
            </a:pPr>
            <a:endParaRPr lang="en-US" sz="1000" b="1" smtClean="0"/>
          </a:p>
          <a:p>
            <a:pPr eaLnBrk="1" hangingPunct="1"/>
            <a:r>
              <a:rPr lang="en-US" smtClean="0"/>
              <a:t>Sores do not respond to simple home-based care </a:t>
            </a:r>
          </a:p>
          <a:p>
            <a:pPr eaLnBrk="1" hangingPunct="1"/>
            <a:r>
              <a:rPr lang="en-US" smtClean="0"/>
              <a:t>PLHIV develops difficulty in eating &amp; swallowing. </a:t>
            </a:r>
            <a:endParaRPr lang="en-US" sz="4400" b="1" smtClean="0"/>
          </a:p>
        </p:txBody>
      </p:sp>
      <p:sp>
        <p:nvSpPr>
          <p:cNvPr id="5" name="Plus 4"/>
          <p:cNvSpPr/>
          <p:nvPr/>
        </p:nvSpPr>
        <p:spPr>
          <a:xfrm>
            <a:off x="0" y="2590800"/>
            <a:ext cx="1066800" cy="1066800"/>
          </a:xfrm>
          <a:prstGeom prst="mathPlu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ln>
                <a:solidFill>
                  <a:srgbClr val="FF0000"/>
                </a:solidFill>
              </a:ln>
              <a:solidFill>
                <a:srgbClr val="EF4639"/>
              </a:solidFill>
            </a:endParaRPr>
          </a:p>
        </p:txBody>
      </p:sp>
      <p:pic>
        <p:nvPicPr>
          <p:cNvPr id="17413" name="Picture 3"/>
          <p:cNvPicPr>
            <a:picLocks noChangeAspect="1" noChangeArrowheads="1"/>
          </p:cNvPicPr>
          <p:nvPr/>
        </p:nvPicPr>
        <p:blipFill>
          <a:blip r:embed="rId3" cstate="print"/>
          <a:srcRect/>
          <a:stretch>
            <a:fillRect/>
          </a:stretch>
        </p:blipFill>
        <p:spPr bwMode="auto">
          <a:xfrm>
            <a:off x="7391400" y="4419600"/>
            <a:ext cx="1296988" cy="1603375"/>
          </a:xfrm>
          <a:prstGeom prst="rect">
            <a:avLst/>
          </a:prstGeom>
          <a:noFill/>
          <a:ln w="9525">
            <a:noFill/>
            <a:miter lim="800000"/>
            <a:headEnd/>
            <a:tailEnd/>
          </a:ln>
        </p:spPr>
      </p:pic>
      <p:pic>
        <p:nvPicPr>
          <p:cNvPr id="17414" name="Picture 5"/>
          <p:cNvPicPr>
            <a:picLocks noChangeAspect="1" noChangeArrowheads="1"/>
          </p:cNvPicPr>
          <p:nvPr/>
        </p:nvPicPr>
        <p:blipFill>
          <a:blip r:embed="rId4" cstate="print"/>
          <a:srcRect/>
          <a:stretch>
            <a:fillRect/>
          </a:stretch>
        </p:blipFill>
        <p:spPr bwMode="auto">
          <a:xfrm>
            <a:off x="7543800" y="1219200"/>
            <a:ext cx="1257300" cy="1381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5245</TotalTime>
  <Words>4302</Words>
  <Application>Microsoft Office PowerPoint</Application>
  <PresentationFormat>On-screen Show (4:3)</PresentationFormat>
  <Paragraphs>442</Paragraphs>
  <Slides>30</Slides>
  <Notes>30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Equity</vt:lpstr>
      <vt:lpstr>Home-Based Care</vt:lpstr>
      <vt:lpstr>Objectives</vt:lpstr>
      <vt:lpstr>Home-Based Care</vt:lpstr>
      <vt:lpstr>ACTIVITY</vt:lpstr>
      <vt:lpstr>Managing Some Common HIV-related Problems at Home</vt:lpstr>
      <vt:lpstr>Managing Diarrhoea at Home</vt:lpstr>
      <vt:lpstr>Managing Diarrhoea at Home</vt:lpstr>
      <vt:lpstr>Preparing ORS at Home</vt:lpstr>
      <vt:lpstr>Managing Mouth Sores (Candidiasis)  at Home</vt:lpstr>
      <vt:lpstr>Managing Mouth Sores at Home</vt:lpstr>
      <vt:lpstr>Managing Fever at Home</vt:lpstr>
      <vt:lpstr>Managing Fever at Home</vt:lpstr>
      <vt:lpstr>Managing Nausea &amp; Vomitting at Home</vt:lpstr>
      <vt:lpstr>Managing Nausea &amp; Vomitting at Home</vt:lpstr>
      <vt:lpstr>Managing Cough &amp; Difficulty in Breathing at Home</vt:lpstr>
      <vt:lpstr>Managing Cough &amp; Difficulty in Breathing at Home</vt:lpstr>
      <vt:lpstr>Managing Weight Loss at Home</vt:lpstr>
      <vt:lpstr>Managing Weight Loss at Home</vt:lpstr>
      <vt:lpstr>Managing Weight Loss at Home</vt:lpstr>
      <vt:lpstr>Managing Weight Loss at Home</vt:lpstr>
      <vt:lpstr>Managing Skin Problems at Home</vt:lpstr>
      <vt:lpstr>Managing Genital Problems at Home</vt:lpstr>
      <vt:lpstr>Managing Genital Problems at Home</vt:lpstr>
      <vt:lpstr>ACTIVITY</vt:lpstr>
      <vt:lpstr>Caring for a Bed-ridden Person at Home</vt:lpstr>
      <vt:lpstr>Importance of Home-Based Care</vt:lpstr>
      <vt:lpstr>Role of Counsellor in Home-Based Care</vt:lpstr>
      <vt:lpstr>Keeping the Door Open</vt:lpstr>
      <vt:lpstr>Role of Counsellor in Home-Based Care</vt:lpstr>
      <vt:lpstr>Remember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Basics of Antiretroviral Therapy</dc:title>
  <dc:creator>Rajesh Singh</dc:creator>
  <cp:lastModifiedBy>Rajesh Singh</cp:lastModifiedBy>
  <cp:revision>488</cp:revision>
  <dcterms:created xsi:type="dcterms:W3CDTF">2006-08-16T00:00:00Z</dcterms:created>
  <dcterms:modified xsi:type="dcterms:W3CDTF">2011-09-07T15:08:23Z</dcterms:modified>
</cp:coreProperties>
</file>