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397" r:id="rId3"/>
    <p:sldId id="395" r:id="rId4"/>
    <p:sldId id="370" r:id="rId5"/>
    <p:sldId id="367" r:id="rId6"/>
    <p:sldId id="368" r:id="rId7"/>
    <p:sldId id="369" r:id="rId8"/>
    <p:sldId id="375" r:id="rId9"/>
    <p:sldId id="376" r:id="rId10"/>
    <p:sldId id="393" r:id="rId11"/>
    <p:sldId id="398" r:id="rId12"/>
    <p:sldId id="354" r:id="rId13"/>
    <p:sldId id="381" r:id="rId14"/>
    <p:sldId id="379" r:id="rId15"/>
    <p:sldId id="382" r:id="rId16"/>
    <p:sldId id="380" r:id="rId17"/>
    <p:sldId id="383" r:id="rId18"/>
    <p:sldId id="384" r:id="rId19"/>
    <p:sldId id="385" r:id="rId20"/>
    <p:sldId id="386" r:id="rId21"/>
    <p:sldId id="387" r:id="rId22"/>
    <p:sldId id="388" r:id="rId23"/>
    <p:sldId id="389" r:id="rId24"/>
    <p:sldId id="390" r:id="rId25"/>
    <p:sldId id="391" r:id="rId26"/>
    <p:sldId id="396" r:id="rId27"/>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modifyVerifier cryptProviderType="rsaFull" cryptAlgorithmClass="hash" cryptAlgorithmType="typeAny" cryptAlgorithmSid="4" spinCount="100000" saltData="L16ZEIKxVQpuhPTbRnEETQ==" hashData="/fuf6ky5Y/B3BRJpDI+zrXvPujc="/>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F2D31C"/>
    <a:srgbClr val="EAEAEA"/>
    <a:srgbClr val="E727CC"/>
    <a:srgbClr val="77EDF3"/>
    <a:srgbClr val="EF4639"/>
    <a:srgbClr val="FD7471"/>
    <a:srgbClr val="FC907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2343" autoAdjust="0"/>
  </p:normalViewPr>
  <p:slideViewPr>
    <p:cSldViewPr>
      <p:cViewPr>
        <p:scale>
          <a:sx n="70" d="100"/>
          <a:sy n="70" d="100"/>
        </p:scale>
        <p:origin x="-1374" y="1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948"/>
    </p:cViewPr>
  </p:sorterViewPr>
  <p:notesViewPr>
    <p:cSldViewPr>
      <p:cViewPr>
        <p:scale>
          <a:sx n="100" d="100"/>
          <a:sy n="100" d="100"/>
        </p:scale>
        <p:origin x="-798" y="210"/>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4B7351-51E6-40C5-B766-1BAC4F16A944}" type="doc">
      <dgm:prSet loTypeId="urn:microsoft.com/office/officeart/2005/8/layout/radial5" loCatId="cycle" qsTypeId="urn:microsoft.com/office/officeart/2005/8/quickstyle/simple3" qsCatId="simple" csTypeId="urn:microsoft.com/office/officeart/2005/8/colors/colorful1" csCatId="colorful" phldr="1"/>
      <dgm:spPr/>
      <dgm:t>
        <a:bodyPr/>
        <a:lstStyle/>
        <a:p>
          <a:endParaRPr lang="en-US"/>
        </a:p>
      </dgm:t>
    </dgm:pt>
    <dgm:pt modelId="{15EA3E84-7E61-4BE5-BD32-6A4C10E2E8E9}">
      <dgm:prSet phldrT="[Text]" custT="1"/>
      <dgm:spPr>
        <a:ln>
          <a:solidFill>
            <a:schemeClr val="accent4">
              <a:lumMod val="75000"/>
            </a:schemeClr>
          </a:solidFill>
        </a:ln>
      </dgm:spPr>
      <dgm:t>
        <a:bodyPr/>
        <a:lstStyle/>
        <a:p>
          <a:r>
            <a:rPr lang="en-US" sz="2000" b="1" dirty="0" smtClean="0"/>
            <a:t>HIV/AIDS</a:t>
          </a:r>
          <a:endParaRPr lang="en-US" sz="2000" b="1" dirty="0"/>
        </a:p>
      </dgm:t>
    </dgm:pt>
    <dgm:pt modelId="{86CF527C-3935-4F48-8AA9-7750151B6E67}" type="parTrans" cxnId="{1D78469D-D41F-41FA-B52F-776AF2C016DC}">
      <dgm:prSet/>
      <dgm:spPr/>
      <dgm:t>
        <a:bodyPr/>
        <a:lstStyle/>
        <a:p>
          <a:endParaRPr lang="en-US"/>
        </a:p>
      </dgm:t>
    </dgm:pt>
    <dgm:pt modelId="{E14A90B3-707A-49D0-B1B7-75CA97D55A44}" type="sibTrans" cxnId="{1D78469D-D41F-41FA-B52F-776AF2C016DC}">
      <dgm:prSet/>
      <dgm:spPr/>
      <dgm:t>
        <a:bodyPr/>
        <a:lstStyle/>
        <a:p>
          <a:endParaRPr lang="en-US"/>
        </a:p>
      </dgm:t>
    </dgm:pt>
    <dgm:pt modelId="{BC68B048-7C7D-40FB-BC02-C66383E08888}">
      <dgm:prSet phldrT="[Text]" custT="1"/>
      <dgm:spPr>
        <a:ln>
          <a:solidFill>
            <a:schemeClr val="accent4">
              <a:lumMod val="50000"/>
            </a:schemeClr>
          </a:solidFill>
        </a:ln>
      </dgm:spPr>
      <dgm:t>
        <a:bodyPr/>
        <a:lstStyle/>
        <a:p>
          <a:r>
            <a:rPr lang="en-US" sz="1400" b="1" dirty="0" smtClean="0"/>
            <a:t>Poor Nutrition</a:t>
          </a:r>
          <a:endParaRPr lang="en-US" sz="1400" b="1" dirty="0"/>
        </a:p>
      </dgm:t>
    </dgm:pt>
    <dgm:pt modelId="{C286DD09-CC88-4E5E-BE01-7E940455ACE6}" type="parTrans" cxnId="{A982694A-934F-4317-99CA-7B5EA23FF5DD}">
      <dgm:prSet/>
      <dgm:spPr>
        <a:ln>
          <a:solidFill>
            <a:schemeClr val="accent4">
              <a:lumMod val="50000"/>
            </a:schemeClr>
          </a:solidFill>
        </a:ln>
      </dgm:spPr>
      <dgm:t>
        <a:bodyPr/>
        <a:lstStyle/>
        <a:p>
          <a:endParaRPr lang="en-US" dirty="0"/>
        </a:p>
      </dgm:t>
    </dgm:pt>
    <dgm:pt modelId="{BA89EDF7-56D6-40D7-B448-7E448B3BF129}" type="sibTrans" cxnId="{A982694A-934F-4317-99CA-7B5EA23FF5DD}">
      <dgm:prSet/>
      <dgm:spPr/>
      <dgm:t>
        <a:bodyPr/>
        <a:lstStyle/>
        <a:p>
          <a:endParaRPr lang="en-US"/>
        </a:p>
      </dgm:t>
    </dgm:pt>
    <dgm:pt modelId="{BB7C166E-BA2A-4B06-8CCE-4D33BAB9452D}">
      <dgm:prSet phldrT="[Text]" custT="1"/>
      <dgm:spPr>
        <a:ln>
          <a:solidFill>
            <a:schemeClr val="accent4">
              <a:lumMod val="50000"/>
            </a:schemeClr>
          </a:solidFill>
        </a:ln>
      </dgm:spPr>
      <dgm:t>
        <a:bodyPr/>
        <a:lstStyle/>
        <a:p>
          <a:r>
            <a:rPr lang="en-US" sz="1400" b="1" dirty="0" smtClean="0"/>
            <a:t>Weakened Immune System</a:t>
          </a:r>
          <a:endParaRPr lang="en-US" sz="1400" b="1" dirty="0"/>
        </a:p>
      </dgm:t>
    </dgm:pt>
    <dgm:pt modelId="{5E75EF18-C086-467E-825A-C2981D7964A0}" type="parTrans" cxnId="{E710E41A-EC7F-4FB0-BD16-0F0F124016D4}">
      <dgm:prSet/>
      <dgm:spPr>
        <a:ln>
          <a:solidFill>
            <a:schemeClr val="accent4">
              <a:lumMod val="50000"/>
            </a:schemeClr>
          </a:solidFill>
        </a:ln>
      </dgm:spPr>
      <dgm:t>
        <a:bodyPr/>
        <a:lstStyle/>
        <a:p>
          <a:endParaRPr lang="en-US" dirty="0"/>
        </a:p>
      </dgm:t>
    </dgm:pt>
    <dgm:pt modelId="{AB932C35-2DD0-4955-B9D7-6745BAE7323B}" type="sibTrans" cxnId="{E710E41A-EC7F-4FB0-BD16-0F0F124016D4}">
      <dgm:prSet/>
      <dgm:spPr/>
      <dgm:t>
        <a:bodyPr/>
        <a:lstStyle/>
        <a:p>
          <a:endParaRPr lang="en-US"/>
        </a:p>
      </dgm:t>
    </dgm:pt>
    <dgm:pt modelId="{CE62640F-2293-4193-8E4A-98F89B19B299}">
      <dgm:prSet phldrT="[Text]" custT="1"/>
      <dgm:spPr>
        <a:ln>
          <a:solidFill>
            <a:schemeClr val="accent4">
              <a:lumMod val="50000"/>
            </a:schemeClr>
          </a:solidFill>
        </a:ln>
      </dgm:spPr>
      <dgm:t>
        <a:bodyPr/>
        <a:lstStyle/>
        <a:p>
          <a:r>
            <a:rPr lang="en-US" sz="1400" b="1" dirty="0" smtClean="0"/>
            <a:t>Increased Vulnerability to infection</a:t>
          </a:r>
          <a:endParaRPr lang="en-US" sz="1400" b="1" dirty="0"/>
        </a:p>
      </dgm:t>
    </dgm:pt>
    <dgm:pt modelId="{93DBC892-C278-4B1D-8F8B-064FA6A37B00}" type="parTrans" cxnId="{E7E9275D-ECA1-4C5D-9AE1-46D7881C8992}">
      <dgm:prSet/>
      <dgm:spPr>
        <a:ln>
          <a:solidFill>
            <a:schemeClr val="accent4">
              <a:lumMod val="50000"/>
            </a:schemeClr>
          </a:solidFill>
        </a:ln>
      </dgm:spPr>
      <dgm:t>
        <a:bodyPr/>
        <a:lstStyle/>
        <a:p>
          <a:endParaRPr lang="en-US" dirty="0"/>
        </a:p>
      </dgm:t>
    </dgm:pt>
    <dgm:pt modelId="{4E4AFDF9-6B4E-463A-B227-8DE2E7694785}" type="sibTrans" cxnId="{E7E9275D-ECA1-4C5D-9AE1-46D7881C8992}">
      <dgm:prSet/>
      <dgm:spPr/>
      <dgm:t>
        <a:bodyPr/>
        <a:lstStyle/>
        <a:p>
          <a:endParaRPr lang="en-US"/>
        </a:p>
      </dgm:t>
    </dgm:pt>
    <dgm:pt modelId="{A6715920-42A5-4C22-BAE1-1CF84567C35E}">
      <dgm:prSet phldrT="[Text]" custT="1"/>
      <dgm:spPr>
        <a:ln>
          <a:solidFill>
            <a:schemeClr val="accent4">
              <a:lumMod val="50000"/>
            </a:schemeClr>
          </a:solidFill>
        </a:ln>
      </dgm:spPr>
      <dgm:t>
        <a:bodyPr/>
        <a:lstStyle/>
        <a:p>
          <a:r>
            <a:rPr lang="en-US" sz="1400" b="1" dirty="0" smtClean="0"/>
            <a:t>Increased Nutritional needs</a:t>
          </a:r>
          <a:endParaRPr lang="en-US" sz="1400" b="1" dirty="0"/>
        </a:p>
      </dgm:t>
    </dgm:pt>
    <dgm:pt modelId="{5DCCA712-B73A-477B-B103-5587ABA5C665}" type="parTrans" cxnId="{1506DE98-90EA-4A57-9F0B-D5A01DF97146}">
      <dgm:prSet/>
      <dgm:spPr>
        <a:ln>
          <a:solidFill>
            <a:schemeClr val="accent4">
              <a:lumMod val="50000"/>
            </a:schemeClr>
          </a:solidFill>
        </a:ln>
      </dgm:spPr>
      <dgm:t>
        <a:bodyPr/>
        <a:lstStyle/>
        <a:p>
          <a:endParaRPr lang="en-US" dirty="0"/>
        </a:p>
      </dgm:t>
    </dgm:pt>
    <dgm:pt modelId="{A62FB24F-FB3E-4651-A492-D82A57D98697}" type="sibTrans" cxnId="{1506DE98-90EA-4A57-9F0B-D5A01DF97146}">
      <dgm:prSet/>
      <dgm:spPr/>
      <dgm:t>
        <a:bodyPr/>
        <a:lstStyle/>
        <a:p>
          <a:endParaRPr lang="en-US"/>
        </a:p>
      </dgm:t>
    </dgm:pt>
    <dgm:pt modelId="{D5E26902-C51A-4264-AD1D-68A728F5D2E3}" type="pres">
      <dgm:prSet presAssocID="{174B7351-51E6-40C5-B766-1BAC4F16A944}" presName="Name0" presStyleCnt="0">
        <dgm:presLayoutVars>
          <dgm:chMax val="1"/>
          <dgm:dir/>
          <dgm:animLvl val="ctr"/>
          <dgm:resizeHandles val="exact"/>
        </dgm:presLayoutVars>
      </dgm:prSet>
      <dgm:spPr/>
      <dgm:t>
        <a:bodyPr/>
        <a:lstStyle/>
        <a:p>
          <a:endParaRPr lang="en-US"/>
        </a:p>
      </dgm:t>
    </dgm:pt>
    <dgm:pt modelId="{324011E6-8E9A-4729-AA9F-89BB3C90B6F0}" type="pres">
      <dgm:prSet presAssocID="{15EA3E84-7E61-4BE5-BD32-6A4C10E2E8E9}" presName="centerShape" presStyleLbl="node0" presStyleIdx="0" presStyleCnt="1" custScaleX="118550" custScaleY="158066"/>
      <dgm:spPr>
        <a:prstGeom prst="irregularSeal1">
          <a:avLst/>
        </a:prstGeom>
      </dgm:spPr>
      <dgm:t>
        <a:bodyPr/>
        <a:lstStyle/>
        <a:p>
          <a:endParaRPr lang="en-US"/>
        </a:p>
      </dgm:t>
    </dgm:pt>
    <dgm:pt modelId="{01709F1B-3C5A-4692-AC5F-D0E339EDB994}" type="pres">
      <dgm:prSet presAssocID="{C286DD09-CC88-4E5E-BE01-7E940455ACE6}" presName="parTrans" presStyleLbl="sibTrans2D1" presStyleIdx="0" presStyleCnt="4"/>
      <dgm:spPr/>
      <dgm:t>
        <a:bodyPr/>
        <a:lstStyle/>
        <a:p>
          <a:endParaRPr lang="en-US"/>
        </a:p>
      </dgm:t>
    </dgm:pt>
    <dgm:pt modelId="{BEC17565-7775-4948-8CC4-D53C25E3EFB9}" type="pres">
      <dgm:prSet presAssocID="{C286DD09-CC88-4E5E-BE01-7E940455ACE6}" presName="connectorText" presStyleLbl="sibTrans2D1" presStyleIdx="0" presStyleCnt="4"/>
      <dgm:spPr/>
      <dgm:t>
        <a:bodyPr/>
        <a:lstStyle/>
        <a:p>
          <a:endParaRPr lang="en-US"/>
        </a:p>
      </dgm:t>
    </dgm:pt>
    <dgm:pt modelId="{88A1F435-4C7D-4708-B732-F47763CFBD98}" type="pres">
      <dgm:prSet presAssocID="{BC68B048-7C7D-40FB-BC02-C66383E08888}" presName="node" presStyleLbl="node1" presStyleIdx="0" presStyleCnt="4">
        <dgm:presLayoutVars>
          <dgm:bulletEnabled val="1"/>
        </dgm:presLayoutVars>
      </dgm:prSet>
      <dgm:spPr/>
      <dgm:t>
        <a:bodyPr/>
        <a:lstStyle/>
        <a:p>
          <a:endParaRPr lang="en-US"/>
        </a:p>
      </dgm:t>
    </dgm:pt>
    <dgm:pt modelId="{B4C0931A-BA15-4608-8B28-E3C8B23AEB8D}" type="pres">
      <dgm:prSet presAssocID="{5E75EF18-C086-467E-825A-C2981D7964A0}" presName="parTrans" presStyleLbl="sibTrans2D1" presStyleIdx="1" presStyleCnt="4"/>
      <dgm:spPr/>
      <dgm:t>
        <a:bodyPr/>
        <a:lstStyle/>
        <a:p>
          <a:endParaRPr lang="en-US"/>
        </a:p>
      </dgm:t>
    </dgm:pt>
    <dgm:pt modelId="{42A7025B-1227-4392-AD37-77AA69B8813B}" type="pres">
      <dgm:prSet presAssocID="{5E75EF18-C086-467E-825A-C2981D7964A0}" presName="connectorText" presStyleLbl="sibTrans2D1" presStyleIdx="1" presStyleCnt="4"/>
      <dgm:spPr/>
      <dgm:t>
        <a:bodyPr/>
        <a:lstStyle/>
        <a:p>
          <a:endParaRPr lang="en-US"/>
        </a:p>
      </dgm:t>
    </dgm:pt>
    <dgm:pt modelId="{DEE9EDD9-C5B6-409E-A873-D5B1D4220775}" type="pres">
      <dgm:prSet presAssocID="{BB7C166E-BA2A-4B06-8CCE-4D33BAB9452D}" presName="node" presStyleLbl="node1" presStyleIdx="1" presStyleCnt="4">
        <dgm:presLayoutVars>
          <dgm:bulletEnabled val="1"/>
        </dgm:presLayoutVars>
      </dgm:prSet>
      <dgm:spPr/>
      <dgm:t>
        <a:bodyPr/>
        <a:lstStyle/>
        <a:p>
          <a:endParaRPr lang="en-US"/>
        </a:p>
      </dgm:t>
    </dgm:pt>
    <dgm:pt modelId="{9F438D00-C96F-49D3-B341-5356149A4181}" type="pres">
      <dgm:prSet presAssocID="{93DBC892-C278-4B1D-8F8B-064FA6A37B00}" presName="parTrans" presStyleLbl="sibTrans2D1" presStyleIdx="2" presStyleCnt="4"/>
      <dgm:spPr/>
      <dgm:t>
        <a:bodyPr/>
        <a:lstStyle/>
        <a:p>
          <a:endParaRPr lang="en-US"/>
        </a:p>
      </dgm:t>
    </dgm:pt>
    <dgm:pt modelId="{AE32BEA3-AA8A-41A9-B72E-C0CCBA69374F}" type="pres">
      <dgm:prSet presAssocID="{93DBC892-C278-4B1D-8F8B-064FA6A37B00}" presName="connectorText" presStyleLbl="sibTrans2D1" presStyleIdx="2" presStyleCnt="4"/>
      <dgm:spPr/>
      <dgm:t>
        <a:bodyPr/>
        <a:lstStyle/>
        <a:p>
          <a:endParaRPr lang="en-US"/>
        </a:p>
      </dgm:t>
    </dgm:pt>
    <dgm:pt modelId="{E34E70FB-2BF5-4EA4-ACE1-F3E37ECE9027}" type="pres">
      <dgm:prSet presAssocID="{CE62640F-2293-4193-8E4A-98F89B19B299}" presName="node" presStyleLbl="node1" presStyleIdx="2" presStyleCnt="4" custScaleX="108670">
        <dgm:presLayoutVars>
          <dgm:bulletEnabled val="1"/>
        </dgm:presLayoutVars>
      </dgm:prSet>
      <dgm:spPr/>
      <dgm:t>
        <a:bodyPr/>
        <a:lstStyle/>
        <a:p>
          <a:endParaRPr lang="en-US"/>
        </a:p>
      </dgm:t>
    </dgm:pt>
    <dgm:pt modelId="{D0E98B54-89B9-42B8-9BDA-1ABB029A4594}" type="pres">
      <dgm:prSet presAssocID="{5DCCA712-B73A-477B-B103-5587ABA5C665}" presName="parTrans" presStyleLbl="sibTrans2D1" presStyleIdx="3" presStyleCnt="4"/>
      <dgm:spPr/>
      <dgm:t>
        <a:bodyPr/>
        <a:lstStyle/>
        <a:p>
          <a:endParaRPr lang="en-US"/>
        </a:p>
      </dgm:t>
    </dgm:pt>
    <dgm:pt modelId="{5B032E25-7C41-4909-89E7-8CA356B0849F}" type="pres">
      <dgm:prSet presAssocID="{5DCCA712-B73A-477B-B103-5587ABA5C665}" presName="connectorText" presStyleLbl="sibTrans2D1" presStyleIdx="3" presStyleCnt="4"/>
      <dgm:spPr/>
      <dgm:t>
        <a:bodyPr/>
        <a:lstStyle/>
        <a:p>
          <a:endParaRPr lang="en-US"/>
        </a:p>
      </dgm:t>
    </dgm:pt>
    <dgm:pt modelId="{5652865D-494D-437E-ADB2-6E5145BB60F3}" type="pres">
      <dgm:prSet presAssocID="{A6715920-42A5-4C22-BAE1-1CF84567C35E}" presName="node" presStyleLbl="node1" presStyleIdx="3" presStyleCnt="4">
        <dgm:presLayoutVars>
          <dgm:bulletEnabled val="1"/>
        </dgm:presLayoutVars>
      </dgm:prSet>
      <dgm:spPr/>
      <dgm:t>
        <a:bodyPr/>
        <a:lstStyle/>
        <a:p>
          <a:endParaRPr lang="en-US"/>
        </a:p>
      </dgm:t>
    </dgm:pt>
  </dgm:ptLst>
  <dgm:cxnLst>
    <dgm:cxn modelId="{C8085DED-E81E-4C78-A975-9F8A2DBCCC7F}" type="presOf" srcId="{C286DD09-CC88-4E5E-BE01-7E940455ACE6}" destId="{BEC17565-7775-4948-8CC4-D53C25E3EFB9}" srcOrd="1" destOrd="0" presId="urn:microsoft.com/office/officeart/2005/8/layout/radial5"/>
    <dgm:cxn modelId="{AC5AC3F3-7E6B-4477-9CE8-E8504242574B}" type="presOf" srcId="{93DBC892-C278-4B1D-8F8B-064FA6A37B00}" destId="{AE32BEA3-AA8A-41A9-B72E-C0CCBA69374F}" srcOrd="1" destOrd="0" presId="urn:microsoft.com/office/officeart/2005/8/layout/radial5"/>
    <dgm:cxn modelId="{BDB84D4C-8E50-4AAC-8F41-F719D06A0C67}" type="presOf" srcId="{5E75EF18-C086-467E-825A-C2981D7964A0}" destId="{42A7025B-1227-4392-AD37-77AA69B8813B}" srcOrd="1" destOrd="0" presId="urn:microsoft.com/office/officeart/2005/8/layout/radial5"/>
    <dgm:cxn modelId="{E7E9275D-ECA1-4C5D-9AE1-46D7881C8992}" srcId="{15EA3E84-7E61-4BE5-BD32-6A4C10E2E8E9}" destId="{CE62640F-2293-4193-8E4A-98F89B19B299}" srcOrd="2" destOrd="0" parTransId="{93DBC892-C278-4B1D-8F8B-064FA6A37B00}" sibTransId="{4E4AFDF9-6B4E-463A-B227-8DE2E7694785}"/>
    <dgm:cxn modelId="{C93E3F35-AFF6-4686-B0E8-A5E9FB40BE0A}" type="presOf" srcId="{C286DD09-CC88-4E5E-BE01-7E940455ACE6}" destId="{01709F1B-3C5A-4692-AC5F-D0E339EDB994}" srcOrd="0" destOrd="0" presId="urn:microsoft.com/office/officeart/2005/8/layout/radial5"/>
    <dgm:cxn modelId="{E710E41A-EC7F-4FB0-BD16-0F0F124016D4}" srcId="{15EA3E84-7E61-4BE5-BD32-6A4C10E2E8E9}" destId="{BB7C166E-BA2A-4B06-8CCE-4D33BAB9452D}" srcOrd="1" destOrd="0" parTransId="{5E75EF18-C086-467E-825A-C2981D7964A0}" sibTransId="{AB932C35-2DD0-4955-B9D7-6745BAE7323B}"/>
    <dgm:cxn modelId="{E2EC7D2F-BD07-48A9-8491-BAE2E29F7298}" type="presOf" srcId="{5DCCA712-B73A-477B-B103-5587ABA5C665}" destId="{D0E98B54-89B9-42B8-9BDA-1ABB029A4594}" srcOrd="0" destOrd="0" presId="urn:microsoft.com/office/officeart/2005/8/layout/radial5"/>
    <dgm:cxn modelId="{A982694A-934F-4317-99CA-7B5EA23FF5DD}" srcId="{15EA3E84-7E61-4BE5-BD32-6A4C10E2E8E9}" destId="{BC68B048-7C7D-40FB-BC02-C66383E08888}" srcOrd="0" destOrd="0" parTransId="{C286DD09-CC88-4E5E-BE01-7E940455ACE6}" sibTransId="{BA89EDF7-56D6-40D7-B448-7E448B3BF129}"/>
    <dgm:cxn modelId="{E8D9F310-182F-4A8B-A277-E77B12C8C337}" type="presOf" srcId="{BC68B048-7C7D-40FB-BC02-C66383E08888}" destId="{88A1F435-4C7D-4708-B732-F47763CFBD98}" srcOrd="0" destOrd="0" presId="urn:microsoft.com/office/officeart/2005/8/layout/radial5"/>
    <dgm:cxn modelId="{C3E191AF-2397-41F9-8CC4-B0B93110FF6D}" type="presOf" srcId="{5E75EF18-C086-467E-825A-C2981D7964A0}" destId="{B4C0931A-BA15-4608-8B28-E3C8B23AEB8D}" srcOrd="0" destOrd="0" presId="urn:microsoft.com/office/officeart/2005/8/layout/radial5"/>
    <dgm:cxn modelId="{F5A73B84-4E89-46AF-BCC1-1FF72F294D1C}" type="presOf" srcId="{BB7C166E-BA2A-4B06-8CCE-4D33BAB9452D}" destId="{DEE9EDD9-C5B6-409E-A873-D5B1D4220775}" srcOrd="0" destOrd="0" presId="urn:microsoft.com/office/officeart/2005/8/layout/radial5"/>
    <dgm:cxn modelId="{ABC6B8D0-E6CA-4454-A8C5-8E82F62C342B}" type="presOf" srcId="{5DCCA712-B73A-477B-B103-5587ABA5C665}" destId="{5B032E25-7C41-4909-89E7-8CA356B0849F}" srcOrd="1" destOrd="0" presId="urn:microsoft.com/office/officeart/2005/8/layout/radial5"/>
    <dgm:cxn modelId="{536EA5EC-B6D0-4E5E-8B1C-3D41ABC1753F}" type="presOf" srcId="{174B7351-51E6-40C5-B766-1BAC4F16A944}" destId="{D5E26902-C51A-4264-AD1D-68A728F5D2E3}" srcOrd="0" destOrd="0" presId="urn:microsoft.com/office/officeart/2005/8/layout/radial5"/>
    <dgm:cxn modelId="{1506DE98-90EA-4A57-9F0B-D5A01DF97146}" srcId="{15EA3E84-7E61-4BE5-BD32-6A4C10E2E8E9}" destId="{A6715920-42A5-4C22-BAE1-1CF84567C35E}" srcOrd="3" destOrd="0" parTransId="{5DCCA712-B73A-477B-B103-5587ABA5C665}" sibTransId="{A62FB24F-FB3E-4651-A492-D82A57D98697}"/>
    <dgm:cxn modelId="{BFEC8C3B-E2E9-4C84-8668-DDE5C824D712}" type="presOf" srcId="{15EA3E84-7E61-4BE5-BD32-6A4C10E2E8E9}" destId="{324011E6-8E9A-4729-AA9F-89BB3C90B6F0}" srcOrd="0" destOrd="0" presId="urn:microsoft.com/office/officeart/2005/8/layout/radial5"/>
    <dgm:cxn modelId="{56C94FC4-F07B-4C19-8169-9FC238CED927}" type="presOf" srcId="{CE62640F-2293-4193-8E4A-98F89B19B299}" destId="{E34E70FB-2BF5-4EA4-ACE1-F3E37ECE9027}" srcOrd="0" destOrd="0" presId="urn:microsoft.com/office/officeart/2005/8/layout/radial5"/>
    <dgm:cxn modelId="{1D78469D-D41F-41FA-B52F-776AF2C016DC}" srcId="{174B7351-51E6-40C5-B766-1BAC4F16A944}" destId="{15EA3E84-7E61-4BE5-BD32-6A4C10E2E8E9}" srcOrd="0" destOrd="0" parTransId="{86CF527C-3935-4F48-8AA9-7750151B6E67}" sibTransId="{E14A90B3-707A-49D0-B1B7-75CA97D55A44}"/>
    <dgm:cxn modelId="{0E0F5C12-F033-4866-98B7-CE1E1F2BB983}" type="presOf" srcId="{A6715920-42A5-4C22-BAE1-1CF84567C35E}" destId="{5652865D-494D-437E-ADB2-6E5145BB60F3}" srcOrd="0" destOrd="0" presId="urn:microsoft.com/office/officeart/2005/8/layout/radial5"/>
    <dgm:cxn modelId="{B61CF78A-717F-49A7-93EC-0C2100283F1B}" type="presOf" srcId="{93DBC892-C278-4B1D-8F8B-064FA6A37B00}" destId="{9F438D00-C96F-49D3-B341-5356149A4181}" srcOrd="0" destOrd="0" presId="urn:microsoft.com/office/officeart/2005/8/layout/radial5"/>
    <dgm:cxn modelId="{6E1CBDD5-54DB-471C-9DB8-31A53A268DB6}" type="presParOf" srcId="{D5E26902-C51A-4264-AD1D-68A728F5D2E3}" destId="{324011E6-8E9A-4729-AA9F-89BB3C90B6F0}" srcOrd="0" destOrd="0" presId="urn:microsoft.com/office/officeart/2005/8/layout/radial5"/>
    <dgm:cxn modelId="{3397E8E3-F8A2-42A2-BFAB-1FB302F44534}" type="presParOf" srcId="{D5E26902-C51A-4264-AD1D-68A728F5D2E3}" destId="{01709F1B-3C5A-4692-AC5F-D0E339EDB994}" srcOrd="1" destOrd="0" presId="urn:microsoft.com/office/officeart/2005/8/layout/radial5"/>
    <dgm:cxn modelId="{2D3A7D75-ED1D-4583-BFF4-6BEC5190E716}" type="presParOf" srcId="{01709F1B-3C5A-4692-AC5F-D0E339EDB994}" destId="{BEC17565-7775-4948-8CC4-D53C25E3EFB9}" srcOrd="0" destOrd="0" presId="urn:microsoft.com/office/officeart/2005/8/layout/radial5"/>
    <dgm:cxn modelId="{E5CDA576-FD2E-4CF5-9BD3-C25FF9B27E19}" type="presParOf" srcId="{D5E26902-C51A-4264-AD1D-68A728F5D2E3}" destId="{88A1F435-4C7D-4708-B732-F47763CFBD98}" srcOrd="2" destOrd="0" presId="urn:microsoft.com/office/officeart/2005/8/layout/radial5"/>
    <dgm:cxn modelId="{17276EA1-B1E8-4917-8C15-D6C3773DDA8D}" type="presParOf" srcId="{D5E26902-C51A-4264-AD1D-68A728F5D2E3}" destId="{B4C0931A-BA15-4608-8B28-E3C8B23AEB8D}" srcOrd="3" destOrd="0" presId="urn:microsoft.com/office/officeart/2005/8/layout/radial5"/>
    <dgm:cxn modelId="{BF9A96FD-DAE8-439F-A9B4-9532B20D29A2}" type="presParOf" srcId="{B4C0931A-BA15-4608-8B28-E3C8B23AEB8D}" destId="{42A7025B-1227-4392-AD37-77AA69B8813B}" srcOrd="0" destOrd="0" presId="urn:microsoft.com/office/officeart/2005/8/layout/radial5"/>
    <dgm:cxn modelId="{F17F5AA7-14EA-481C-8684-9AC31724E6BE}" type="presParOf" srcId="{D5E26902-C51A-4264-AD1D-68A728F5D2E3}" destId="{DEE9EDD9-C5B6-409E-A873-D5B1D4220775}" srcOrd="4" destOrd="0" presId="urn:microsoft.com/office/officeart/2005/8/layout/radial5"/>
    <dgm:cxn modelId="{CFB3261B-AAFE-4891-8D1E-E84721121C86}" type="presParOf" srcId="{D5E26902-C51A-4264-AD1D-68A728F5D2E3}" destId="{9F438D00-C96F-49D3-B341-5356149A4181}" srcOrd="5" destOrd="0" presId="urn:microsoft.com/office/officeart/2005/8/layout/radial5"/>
    <dgm:cxn modelId="{737EC94B-6931-473E-9644-A8D3CD84A93C}" type="presParOf" srcId="{9F438D00-C96F-49D3-B341-5356149A4181}" destId="{AE32BEA3-AA8A-41A9-B72E-C0CCBA69374F}" srcOrd="0" destOrd="0" presId="urn:microsoft.com/office/officeart/2005/8/layout/radial5"/>
    <dgm:cxn modelId="{DF7779F2-3DE4-4E48-95E4-F4E3470E42DC}" type="presParOf" srcId="{D5E26902-C51A-4264-AD1D-68A728F5D2E3}" destId="{E34E70FB-2BF5-4EA4-ACE1-F3E37ECE9027}" srcOrd="6" destOrd="0" presId="urn:microsoft.com/office/officeart/2005/8/layout/radial5"/>
    <dgm:cxn modelId="{DF401CE8-4075-4B34-9857-24D6CFED7F57}" type="presParOf" srcId="{D5E26902-C51A-4264-AD1D-68A728F5D2E3}" destId="{D0E98B54-89B9-42B8-9BDA-1ABB029A4594}" srcOrd="7" destOrd="0" presId="urn:microsoft.com/office/officeart/2005/8/layout/radial5"/>
    <dgm:cxn modelId="{B69B21C9-2294-4618-8C5B-F1885848F7C5}" type="presParOf" srcId="{D0E98B54-89B9-42B8-9BDA-1ABB029A4594}" destId="{5B032E25-7C41-4909-89E7-8CA356B0849F}" srcOrd="0" destOrd="0" presId="urn:microsoft.com/office/officeart/2005/8/layout/radial5"/>
    <dgm:cxn modelId="{36841F72-CD30-4359-BC91-5482B5F734AE}" type="presParOf" srcId="{D5E26902-C51A-4264-AD1D-68A728F5D2E3}" destId="{5652865D-494D-437E-ADB2-6E5145BB60F3}" srcOrd="8"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5F3656-42F3-455B-8800-892EB2A42AB7}" type="doc">
      <dgm:prSet loTypeId="urn:microsoft.com/office/officeart/2005/8/layout/vList6" loCatId="list" qsTypeId="urn:microsoft.com/office/officeart/2005/8/quickstyle/simple1" qsCatId="simple" csTypeId="urn:microsoft.com/office/officeart/2005/8/colors/accent0_1" csCatId="mainScheme" phldr="1"/>
      <dgm:spPr/>
      <dgm:t>
        <a:bodyPr/>
        <a:lstStyle/>
        <a:p>
          <a:endParaRPr lang="en-US"/>
        </a:p>
      </dgm:t>
    </dgm:pt>
    <dgm:pt modelId="{940037CC-60BD-4FA9-BA26-2C8C5B211C71}">
      <dgm:prSet phldrT="[Text]" custT="1"/>
      <dgm:spPr/>
      <dgm:t>
        <a:bodyPr/>
        <a:lstStyle/>
        <a:p>
          <a:r>
            <a:rPr lang="en-US" sz="2400" b="1" dirty="0" smtClean="0"/>
            <a:t>Eat small amounts of food more often</a:t>
          </a:r>
          <a:endParaRPr lang="en-US" sz="2400" b="1" dirty="0"/>
        </a:p>
      </dgm:t>
    </dgm:pt>
    <dgm:pt modelId="{3BB5FDC2-57D8-4449-945F-EF4E6C5162BB}" type="parTrans" cxnId="{ED45CDF1-EF26-4E4C-9020-2E2DB29B819C}">
      <dgm:prSet/>
      <dgm:spPr/>
      <dgm:t>
        <a:bodyPr/>
        <a:lstStyle/>
        <a:p>
          <a:endParaRPr lang="en-US"/>
        </a:p>
      </dgm:t>
    </dgm:pt>
    <dgm:pt modelId="{3FEA1A59-C559-4512-960A-F627DF8DD134}" type="sibTrans" cxnId="{ED45CDF1-EF26-4E4C-9020-2E2DB29B819C}">
      <dgm:prSet/>
      <dgm:spPr/>
      <dgm:t>
        <a:bodyPr/>
        <a:lstStyle/>
        <a:p>
          <a:endParaRPr lang="en-US"/>
        </a:p>
      </dgm:t>
    </dgm:pt>
    <dgm:pt modelId="{FD460108-22E2-4802-AFA5-829F6526C580}">
      <dgm:prSet custT="1"/>
      <dgm:spPr/>
      <dgm:t>
        <a:bodyPr/>
        <a:lstStyle/>
        <a:p>
          <a:r>
            <a:rPr lang="en-US" sz="2400" b="1" dirty="0" smtClean="0"/>
            <a:t>Eat soft and bland food</a:t>
          </a:r>
        </a:p>
      </dgm:t>
    </dgm:pt>
    <dgm:pt modelId="{BC4BB9A4-FB7C-4FA5-8B9D-43F3D21C7047}" type="parTrans" cxnId="{5A7448A2-8926-48CF-9881-13B93359716D}">
      <dgm:prSet/>
      <dgm:spPr/>
      <dgm:t>
        <a:bodyPr/>
        <a:lstStyle/>
        <a:p>
          <a:endParaRPr lang="en-US"/>
        </a:p>
      </dgm:t>
    </dgm:pt>
    <dgm:pt modelId="{44215A75-A77F-464B-A9E7-879E2159F9A1}" type="sibTrans" cxnId="{5A7448A2-8926-48CF-9881-13B93359716D}">
      <dgm:prSet/>
      <dgm:spPr/>
      <dgm:t>
        <a:bodyPr/>
        <a:lstStyle/>
        <a:p>
          <a:endParaRPr lang="en-US"/>
        </a:p>
      </dgm:t>
    </dgm:pt>
    <dgm:pt modelId="{1D236268-FD2D-4215-8A6B-A56D6D5D06BD}">
      <dgm:prSet custT="1"/>
      <dgm:spPr/>
      <dgm:t>
        <a:bodyPr/>
        <a:lstStyle/>
        <a:p>
          <a:r>
            <a:rPr lang="en-US" sz="2400" b="1" dirty="0" smtClean="0"/>
            <a:t>Drink a lot of fluids</a:t>
          </a:r>
        </a:p>
      </dgm:t>
    </dgm:pt>
    <dgm:pt modelId="{86359CF6-AAF1-444E-9178-216D8F3EDEFF}" type="parTrans" cxnId="{58C804AB-5782-4818-8F83-5B3757404220}">
      <dgm:prSet/>
      <dgm:spPr/>
      <dgm:t>
        <a:bodyPr/>
        <a:lstStyle/>
        <a:p>
          <a:endParaRPr lang="en-US"/>
        </a:p>
      </dgm:t>
    </dgm:pt>
    <dgm:pt modelId="{875B0DEF-4538-4859-B4A3-25F59B2FAE59}" type="sibTrans" cxnId="{58C804AB-5782-4818-8F83-5B3757404220}">
      <dgm:prSet/>
      <dgm:spPr/>
      <dgm:t>
        <a:bodyPr/>
        <a:lstStyle/>
        <a:p>
          <a:endParaRPr lang="en-US"/>
        </a:p>
      </dgm:t>
    </dgm:pt>
    <dgm:pt modelId="{41434AB5-9B5A-425E-8CA4-AA896E530B67}">
      <dgm:prSet custT="1"/>
      <dgm:spPr/>
      <dgm:t>
        <a:bodyPr/>
        <a:lstStyle/>
        <a:p>
          <a:r>
            <a:rPr lang="en-US" sz="2400" b="1" dirty="0" smtClean="0"/>
            <a:t>Avoid high-fat/ fried foods</a:t>
          </a:r>
        </a:p>
      </dgm:t>
    </dgm:pt>
    <dgm:pt modelId="{0FA822A7-6580-4FED-8BC4-37F9B6B488EB}" type="parTrans" cxnId="{0EA1FE13-B424-480C-B874-9C4CC2B84009}">
      <dgm:prSet/>
      <dgm:spPr/>
      <dgm:t>
        <a:bodyPr/>
        <a:lstStyle/>
        <a:p>
          <a:endParaRPr lang="en-US"/>
        </a:p>
      </dgm:t>
    </dgm:pt>
    <dgm:pt modelId="{A4362D56-BCA6-4CE0-8F02-BD64186547EF}" type="sibTrans" cxnId="{0EA1FE13-B424-480C-B874-9C4CC2B84009}">
      <dgm:prSet/>
      <dgm:spPr/>
      <dgm:t>
        <a:bodyPr/>
        <a:lstStyle/>
        <a:p>
          <a:endParaRPr lang="en-US"/>
        </a:p>
      </dgm:t>
    </dgm:pt>
    <dgm:pt modelId="{CFCC4F88-3C38-4BAB-8423-D23CA4A64C44}">
      <dgm:prSet custT="1"/>
      <dgm:spPr/>
      <dgm:t>
        <a:bodyPr/>
        <a:lstStyle/>
        <a:p>
          <a:r>
            <a:rPr lang="en-US" sz="2400" b="1" dirty="0" smtClean="0"/>
            <a:t>Remove the skin from fruits &amp; vegetables</a:t>
          </a:r>
        </a:p>
      </dgm:t>
    </dgm:pt>
    <dgm:pt modelId="{51416155-1ADD-44E9-90CD-3B5D070C646E}" type="parTrans" cxnId="{1056A411-E3B9-4F13-AA88-6159E88265F7}">
      <dgm:prSet/>
      <dgm:spPr/>
      <dgm:t>
        <a:bodyPr/>
        <a:lstStyle/>
        <a:p>
          <a:endParaRPr lang="en-US"/>
        </a:p>
      </dgm:t>
    </dgm:pt>
    <dgm:pt modelId="{1608ED9A-23C3-4B56-9A70-78E2A3491FF6}" type="sibTrans" cxnId="{1056A411-E3B9-4F13-AA88-6159E88265F7}">
      <dgm:prSet/>
      <dgm:spPr/>
      <dgm:t>
        <a:bodyPr/>
        <a:lstStyle/>
        <a:p>
          <a:endParaRPr lang="en-US"/>
        </a:p>
      </dgm:t>
    </dgm:pt>
    <dgm:pt modelId="{2424B3A2-CF22-4E4F-B962-89ACD4102B2E}">
      <dgm:prSet custT="1"/>
      <dgm:spPr/>
      <dgm:t>
        <a:bodyPr/>
        <a:lstStyle/>
        <a:p>
          <a:r>
            <a:rPr lang="en-US" sz="2400" b="1" dirty="0" smtClean="0"/>
            <a:t>Avoid coffee and alcohol</a:t>
          </a:r>
        </a:p>
      </dgm:t>
    </dgm:pt>
    <dgm:pt modelId="{652E2FA7-B519-4E74-98C6-08311231FC43}" type="parTrans" cxnId="{20DD6440-8DB5-4290-99D8-FE00248AC5CE}">
      <dgm:prSet/>
      <dgm:spPr/>
      <dgm:t>
        <a:bodyPr/>
        <a:lstStyle/>
        <a:p>
          <a:endParaRPr lang="en-US"/>
        </a:p>
      </dgm:t>
    </dgm:pt>
    <dgm:pt modelId="{D8AA738F-66D4-4C32-8103-8DC057FE1C9A}" type="sibTrans" cxnId="{20DD6440-8DB5-4290-99D8-FE00248AC5CE}">
      <dgm:prSet/>
      <dgm:spPr/>
      <dgm:t>
        <a:bodyPr/>
        <a:lstStyle/>
        <a:p>
          <a:endParaRPr lang="en-US"/>
        </a:p>
      </dgm:t>
    </dgm:pt>
    <dgm:pt modelId="{4E5B6D44-844D-479B-AA27-1C6DE8F58F7B}">
      <dgm:prSet custT="1"/>
      <dgm:spPr/>
      <dgm:t>
        <a:bodyPr/>
        <a:lstStyle/>
        <a:p>
          <a:r>
            <a:rPr lang="en-US" sz="2400" b="1" dirty="0" smtClean="0"/>
            <a:t>Eat food at room temperature</a:t>
          </a:r>
        </a:p>
      </dgm:t>
    </dgm:pt>
    <dgm:pt modelId="{E8FA5A63-5DC4-4F96-BEE7-7D504C59334E}" type="parTrans" cxnId="{1EC82523-C958-432A-A438-04C7BED25BAC}">
      <dgm:prSet/>
      <dgm:spPr/>
      <dgm:t>
        <a:bodyPr/>
        <a:lstStyle/>
        <a:p>
          <a:endParaRPr lang="en-US"/>
        </a:p>
      </dgm:t>
    </dgm:pt>
    <dgm:pt modelId="{9DA2BC26-5FF0-476B-B740-0F2A69D0B411}" type="sibTrans" cxnId="{1EC82523-C958-432A-A438-04C7BED25BAC}">
      <dgm:prSet/>
      <dgm:spPr/>
      <dgm:t>
        <a:bodyPr/>
        <a:lstStyle/>
        <a:p>
          <a:endParaRPr lang="en-US"/>
        </a:p>
      </dgm:t>
    </dgm:pt>
    <dgm:pt modelId="{966D747C-FEA8-40A8-B33A-41A234407AE4}">
      <dgm:prSet custT="1"/>
      <dgm:spPr/>
      <dgm:t>
        <a:bodyPr/>
        <a:lstStyle/>
        <a:p>
          <a:r>
            <a:rPr lang="en-US" sz="2400" b="1" dirty="0" smtClean="0"/>
            <a:t>Avoid foods that cause gas or stomach cramps</a:t>
          </a:r>
        </a:p>
      </dgm:t>
    </dgm:pt>
    <dgm:pt modelId="{751EF1D9-D033-4FC6-A9EF-E99AA398B454}" type="parTrans" cxnId="{22402FD4-21C1-43DE-9E84-06136EE0D80F}">
      <dgm:prSet/>
      <dgm:spPr/>
      <dgm:t>
        <a:bodyPr/>
        <a:lstStyle/>
        <a:p>
          <a:endParaRPr lang="en-US"/>
        </a:p>
      </dgm:t>
    </dgm:pt>
    <dgm:pt modelId="{EFDDF7C9-DC1C-47E7-8352-C76AE401F55D}" type="sibTrans" cxnId="{22402FD4-21C1-43DE-9E84-06136EE0D80F}">
      <dgm:prSet/>
      <dgm:spPr/>
      <dgm:t>
        <a:bodyPr/>
        <a:lstStyle/>
        <a:p>
          <a:endParaRPr lang="en-US"/>
        </a:p>
      </dgm:t>
    </dgm:pt>
    <dgm:pt modelId="{EF5A781A-DB8B-4110-B7A4-203189D43E4B}">
      <dgm:prSet custT="1"/>
      <dgm:spPr/>
      <dgm:t>
        <a:bodyPr/>
        <a:lstStyle/>
        <a:p>
          <a:r>
            <a:rPr lang="en-US" sz="2400" b="1" dirty="0" smtClean="0"/>
            <a:t>Limit or eliminate milk and milk products</a:t>
          </a:r>
          <a:endParaRPr lang="en-US" sz="2400" b="1" dirty="0"/>
        </a:p>
      </dgm:t>
    </dgm:pt>
    <dgm:pt modelId="{899DB9FF-5A7A-4A29-A41A-1357FA28B694}" type="parTrans" cxnId="{A7C37281-CDC8-4217-AC1C-6C2E5F2CE683}">
      <dgm:prSet/>
      <dgm:spPr/>
      <dgm:t>
        <a:bodyPr/>
        <a:lstStyle/>
        <a:p>
          <a:endParaRPr lang="en-US"/>
        </a:p>
      </dgm:t>
    </dgm:pt>
    <dgm:pt modelId="{539889A9-2423-4B17-847C-0C8F162F203B}" type="sibTrans" cxnId="{A7C37281-CDC8-4217-AC1C-6C2E5F2CE683}">
      <dgm:prSet/>
      <dgm:spPr/>
      <dgm:t>
        <a:bodyPr/>
        <a:lstStyle/>
        <a:p>
          <a:endParaRPr lang="en-US"/>
        </a:p>
      </dgm:t>
    </dgm:pt>
    <dgm:pt modelId="{AC85108E-852A-452F-9D9D-8D511388972A}" type="pres">
      <dgm:prSet presAssocID="{A15F3656-42F3-455B-8800-892EB2A42AB7}" presName="Name0" presStyleCnt="0">
        <dgm:presLayoutVars>
          <dgm:dir/>
          <dgm:animLvl val="lvl"/>
          <dgm:resizeHandles/>
        </dgm:presLayoutVars>
      </dgm:prSet>
      <dgm:spPr/>
      <dgm:t>
        <a:bodyPr/>
        <a:lstStyle/>
        <a:p>
          <a:endParaRPr lang="en-US"/>
        </a:p>
      </dgm:t>
    </dgm:pt>
    <dgm:pt modelId="{836B7B20-75C8-4087-A3CB-78C5A5936D61}" type="pres">
      <dgm:prSet presAssocID="{940037CC-60BD-4FA9-BA26-2C8C5B211C71}" presName="linNode" presStyleCnt="0"/>
      <dgm:spPr/>
      <dgm:t>
        <a:bodyPr/>
        <a:lstStyle/>
        <a:p>
          <a:endParaRPr lang="en-US"/>
        </a:p>
      </dgm:t>
    </dgm:pt>
    <dgm:pt modelId="{0E5CA00B-9F9C-402D-AB57-7557DC7DA36F}" type="pres">
      <dgm:prSet presAssocID="{940037CC-60BD-4FA9-BA26-2C8C5B211C71}" presName="parentShp" presStyleLbl="node1" presStyleIdx="0" presStyleCnt="9" custScaleX="217283">
        <dgm:presLayoutVars>
          <dgm:bulletEnabled val="1"/>
        </dgm:presLayoutVars>
      </dgm:prSet>
      <dgm:spPr/>
      <dgm:t>
        <a:bodyPr/>
        <a:lstStyle/>
        <a:p>
          <a:endParaRPr lang="en-US"/>
        </a:p>
      </dgm:t>
    </dgm:pt>
    <dgm:pt modelId="{1AD745FA-8525-4685-93A6-CE73991425D6}" type="pres">
      <dgm:prSet presAssocID="{940037CC-60BD-4FA9-BA26-2C8C5B211C71}" presName="childShp" presStyleLbl="bgAccFollowNode1" presStyleIdx="0" presStyleCnt="9" custScaleX="23456">
        <dgm:presLayoutVars>
          <dgm:bulletEnabled val="1"/>
        </dgm:presLayoutVars>
      </dgm:prSet>
      <dgm:spPr/>
      <dgm:t>
        <a:bodyPr/>
        <a:lstStyle/>
        <a:p>
          <a:endParaRPr lang="en-US"/>
        </a:p>
      </dgm:t>
    </dgm:pt>
    <dgm:pt modelId="{8089BED3-6D04-4739-A9E4-F81FA43D69C2}" type="pres">
      <dgm:prSet presAssocID="{3FEA1A59-C559-4512-960A-F627DF8DD134}" presName="spacing" presStyleCnt="0"/>
      <dgm:spPr/>
      <dgm:t>
        <a:bodyPr/>
        <a:lstStyle/>
        <a:p>
          <a:endParaRPr lang="en-US"/>
        </a:p>
      </dgm:t>
    </dgm:pt>
    <dgm:pt modelId="{6C0362AB-C696-4A52-9EF6-DCB69E4A3046}" type="pres">
      <dgm:prSet presAssocID="{FD460108-22E2-4802-AFA5-829F6526C580}" presName="linNode" presStyleCnt="0"/>
      <dgm:spPr/>
      <dgm:t>
        <a:bodyPr/>
        <a:lstStyle/>
        <a:p>
          <a:endParaRPr lang="en-US"/>
        </a:p>
      </dgm:t>
    </dgm:pt>
    <dgm:pt modelId="{345151D7-E8F1-4C69-9A77-9A44C75868B7}" type="pres">
      <dgm:prSet presAssocID="{FD460108-22E2-4802-AFA5-829F6526C580}" presName="parentShp" presStyleLbl="node1" presStyleIdx="1" presStyleCnt="9" custScaleX="217283">
        <dgm:presLayoutVars>
          <dgm:bulletEnabled val="1"/>
        </dgm:presLayoutVars>
      </dgm:prSet>
      <dgm:spPr/>
      <dgm:t>
        <a:bodyPr/>
        <a:lstStyle/>
        <a:p>
          <a:endParaRPr lang="en-US"/>
        </a:p>
      </dgm:t>
    </dgm:pt>
    <dgm:pt modelId="{3A3E7F7E-44D8-43F4-B301-3C286CBA4DDA}" type="pres">
      <dgm:prSet presAssocID="{FD460108-22E2-4802-AFA5-829F6526C580}" presName="childShp" presStyleLbl="bgAccFollowNode1" presStyleIdx="1" presStyleCnt="9" custScaleX="23456">
        <dgm:presLayoutVars>
          <dgm:bulletEnabled val="1"/>
        </dgm:presLayoutVars>
      </dgm:prSet>
      <dgm:spPr/>
      <dgm:t>
        <a:bodyPr/>
        <a:lstStyle/>
        <a:p>
          <a:endParaRPr lang="en-US"/>
        </a:p>
      </dgm:t>
    </dgm:pt>
    <dgm:pt modelId="{40432063-23D2-4F4F-94A4-58B79AC06801}" type="pres">
      <dgm:prSet presAssocID="{44215A75-A77F-464B-A9E7-879E2159F9A1}" presName="spacing" presStyleCnt="0"/>
      <dgm:spPr/>
      <dgm:t>
        <a:bodyPr/>
        <a:lstStyle/>
        <a:p>
          <a:endParaRPr lang="en-US"/>
        </a:p>
      </dgm:t>
    </dgm:pt>
    <dgm:pt modelId="{55A373C8-0645-495E-81B8-4AE8AEA157FA}" type="pres">
      <dgm:prSet presAssocID="{1D236268-FD2D-4215-8A6B-A56D6D5D06BD}" presName="linNode" presStyleCnt="0"/>
      <dgm:spPr/>
      <dgm:t>
        <a:bodyPr/>
        <a:lstStyle/>
        <a:p>
          <a:endParaRPr lang="en-US"/>
        </a:p>
      </dgm:t>
    </dgm:pt>
    <dgm:pt modelId="{028F92C6-6196-45DB-B826-1E39942B64DE}" type="pres">
      <dgm:prSet presAssocID="{1D236268-FD2D-4215-8A6B-A56D6D5D06BD}" presName="parentShp" presStyleLbl="node1" presStyleIdx="2" presStyleCnt="9" custScaleX="217283">
        <dgm:presLayoutVars>
          <dgm:bulletEnabled val="1"/>
        </dgm:presLayoutVars>
      </dgm:prSet>
      <dgm:spPr/>
      <dgm:t>
        <a:bodyPr/>
        <a:lstStyle/>
        <a:p>
          <a:endParaRPr lang="en-US"/>
        </a:p>
      </dgm:t>
    </dgm:pt>
    <dgm:pt modelId="{009F9ED9-195E-4D8D-B39C-EEBCA9BC6A28}" type="pres">
      <dgm:prSet presAssocID="{1D236268-FD2D-4215-8A6B-A56D6D5D06BD}" presName="childShp" presStyleLbl="bgAccFollowNode1" presStyleIdx="2" presStyleCnt="9" custScaleX="23456">
        <dgm:presLayoutVars>
          <dgm:bulletEnabled val="1"/>
        </dgm:presLayoutVars>
      </dgm:prSet>
      <dgm:spPr/>
      <dgm:t>
        <a:bodyPr/>
        <a:lstStyle/>
        <a:p>
          <a:endParaRPr lang="en-US"/>
        </a:p>
      </dgm:t>
    </dgm:pt>
    <dgm:pt modelId="{C54427BD-6557-4598-90D0-3D0966591F8B}" type="pres">
      <dgm:prSet presAssocID="{875B0DEF-4538-4859-B4A3-25F59B2FAE59}" presName="spacing" presStyleCnt="0"/>
      <dgm:spPr/>
      <dgm:t>
        <a:bodyPr/>
        <a:lstStyle/>
        <a:p>
          <a:endParaRPr lang="en-US"/>
        </a:p>
      </dgm:t>
    </dgm:pt>
    <dgm:pt modelId="{828129D6-4AF3-4CB0-ADC0-FAC0539F5328}" type="pres">
      <dgm:prSet presAssocID="{41434AB5-9B5A-425E-8CA4-AA896E530B67}" presName="linNode" presStyleCnt="0"/>
      <dgm:spPr/>
      <dgm:t>
        <a:bodyPr/>
        <a:lstStyle/>
        <a:p>
          <a:endParaRPr lang="en-US"/>
        </a:p>
      </dgm:t>
    </dgm:pt>
    <dgm:pt modelId="{DA09992F-5AF5-4AFB-86BD-C965A9831751}" type="pres">
      <dgm:prSet presAssocID="{41434AB5-9B5A-425E-8CA4-AA896E530B67}" presName="parentShp" presStyleLbl="node1" presStyleIdx="3" presStyleCnt="9" custScaleX="217283">
        <dgm:presLayoutVars>
          <dgm:bulletEnabled val="1"/>
        </dgm:presLayoutVars>
      </dgm:prSet>
      <dgm:spPr/>
      <dgm:t>
        <a:bodyPr/>
        <a:lstStyle/>
        <a:p>
          <a:endParaRPr lang="en-US"/>
        </a:p>
      </dgm:t>
    </dgm:pt>
    <dgm:pt modelId="{2368992F-F7F9-4694-8EEA-B04C890FD61C}" type="pres">
      <dgm:prSet presAssocID="{41434AB5-9B5A-425E-8CA4-AA896E530B67}" presName="childShp" presStyleLbl="bgAccFollowNode1" presStyleIdx="3" presStyleCnt="9" custScaleX="23456">
        <dgm:presLayoutVars>
          <dgm:bulletEnabled val="1"/>
        </dgm:presLayoutVars>
      </dgm:prSet>
      <dgm:spPr/>
      <dgm:t>
        <a:bodyPr/>
        <a:lstStyle/>
        <a:p>
          <a:endParaRPr lang="en-US"/>
        </a:p>
      </dgm:t>
    </dgm:pt>
    <dgm:pt modelId="{FE496D4C-37C5-4980-A012-5E852272A8D6}" type="pres">
      <dgm:prSet presAssocID="{A4362D56-BCA6-4CE0-8F02-BD64186547EF}" presName="spacing" presStyleCnt="0"/>
      <dgm:spPr/>
      <dgm:t>
        <a:bodyPr/>
        <a:lstStyle/>
        <a:p>
          <a:endParaRPr lang="en-US"/>
        </a:p>
      </dgm:t>
    </dgm:pt>
    <dgm:pt modelId="{E14DAD6A-8BCB-4311-8170-7DC968DCCC85}" type="pres">
      <dgm:prSet presAssocID="{CFCC4F88-3C38-4BAB-8423-D23CA4A64C44}" presName="linNode" presStyleCnt="0"/>
      <dgm:spPr/>
      <dgm:t>
        <a:bodyPr/>
        <a:lstStyle/>
        <a:p>
          <a:endParaRPr lang="en-US"/>
        </a:p>
      </dgm:t>
    </dgm:pt>
    <dgm:pt modelId="{A8455A7B-42C8-478C-B826-0C8AEE4AC08B}" type="pres">
      <dgm:prSet presAssocID="{CFCC4F88-3C38-4BAB-8423-D23CA4A64C44}" presName="parentShp" presStyleLbl="node1" presStyleIdx="4" presStyleCnt="9" custScaleX="217283">
        <dgm:presLayoutVars>
          <dgm:bulletEnabled val="1"/>
        </dgm:presLayoutVars>
      </dgm:prSet>
      <dgm:spPr/>
      <dgm:t>
        <a:bodyPr/>
        <a:lstStyle/>
        <a:p>
          <a:endParaRPr lang="en-US"/>
        </a:p>
      </dgm:t>
    </dgm:pt>
    <dgm:pt modelId="{701B2DA4-FC09-4D67-8D2D-9C4DF0C7AB55}" type="pres">
      <dgm:prSet presAssocID="{CFCC4F88-3C38-4BAB-8423-D23CA4A64C44}" presName="childShp" presStyleLbl="bgAccFollowNode1" presStyleIdx="4" presStyleCnt="9" custScaleX="23456">
        <dgm:presLayoutVars>
          <dgm:bulletEnabled val="1"/>
        </dgm:presLayoutVars>
      </dgm:prSet>
      <dgm:spPr/>
      <dgm:t>
        <a:bodyPr/>
        <a:lstStyle/>
        <a:p>
          <a:endParaRPr lang="en-US"/>
        </a:p>
      </dgm:t>
    </dgm:pt>
    <dgm:pt modelId="{CCC3C7E8-431F-424C-9ABD-969DC248D3C5}" type="pres">
      <dgm:prSet presAssocID="{1608ED9A-23C3-4B56-9A70-78E2A3491FF6}" presName="spacing" presStyleCnt="0"/>
      <dgm:spPr/>
      <dgm:t>
        <a:bodyPr/>
        <a:lstStyle/>
        <a:p>
          <a:endParaRPr lang="en-US"/>
        </a:p>
      </dgm:t>
    </dgm:pt>
    <dgm:pt modelId="{DCA64A23-3225-4C63-BDE8-4A975946D28B}" type="pres">
      <dgm:prSet presAssocID="{2424B3A2-CF22-4E4F-B962-89ACD4102B2E}" presName="linNode" presStyleCnt="0"/>
      <dgm:spPr/>
      <dgm:t>
        <a:bodyPr/>
        <a:lstStyle/>
        <a:p>
          <a:endParaRPr lang="en-US"/>
        </a:p>
      </dgm:t>
    </dgm:pt>
    <dgm:pt modelId="{451B4C00-CEBD-4355-A1DE-2E0976C9DB60}" type="pres">
      <dgm:prSet presAssocID="{2424B3A2-CF22-4E4F-B962-89ACD4102B2E}" presName="parentShp" presStyleLbl="node1" presStyleIdx="5" presStyleCnt="9" custScaleX="217283">
        <dgm:presLayoutVars>
          <dgm:bulletEnabled val="1"/>
        </dgm:presLayoutVars>
      </dgm:prSet>
      <dgm:spPr/>
      <dgm:t>
        <a:bodyPr/>
        <a:lstStyle/>
        <a:p>
          <a:endParaRPr lang="en-US"/>
        </a:p>
      </dgm:t>
    </dgm:pt>
    <dgm:pt modelId="{715C5602-D6D8-4C11-8DB4-247F0F32EC4F}" type="pres">
      <dgm:prSet presAssocID="{2424B3A2-CF22-4E4F-B962-89ACD4102B2E}" presName="childShp" presStyleLbl="bgAccFollowNode1" presStyleIdx="5" presStyleCnt="9" custScaleX="23456">
        <dgm:presLayoutVars>
          <dgm:bulletEnabled val="1"/>
        </dgm:presLayoutVars>
      </dgm:prSet>
      <dgm:spPr/>
      <dgm:t>
        <a:bodyPr/>
        <a:lstStyle/>
        <a:p>
          <a:endParaRPr lang="en-US"/>
        </a:p>
      </dgm:t>
    </dgm:pt>
    <dgm:pt modelId="{045C5F89-34A1-4B6D-92B1-67D87942815E}" type="pres">
      <dgm:prSet presAssocID="{D8AA738F-66D4-4C32-8103-8DC057FE1C9A}" presName="spacing" presStyleCnt="0"/>
      <dgm:spPr/>
      <dgm:t>
        <a:bodyPr/>
        <a:lstStyle/>
        <a:p>
          <a:endParaRPr lang="en-US"/>
        </a:p>
      </dgm:t>
    </dgm:pt>
    <dgm:pt modelId="{E8571DBE-3B76-4AEE-80F0-5CC56333EAAA}" type="pres">
      <dgm:prSet presAssocID="{4E5B6D44-844D-479B-AA27-1C6DE8F58F7B}" presName="linNode" presStyleCnt="0"/>
      <dgm:spPr/>
      <dgm:t>
        <a:bodyPr/>
        <a:lstStyle/>
        <a:p>
          <a:endParaRPr lang="en-US"/>
        </a:p>
      </dgm:t>
    </dgm:pt>
    <dgm:pt modelId="{6518F00D-6918-4DD1-BD9F-72B5E62F73A4}" type="pres">
      <dgm:prSet presAssocID="{4E5B6D44-844D-479B-AA27-1C6DE8F58F7B}" presName="parentShp" presStyleLbl="node1" presStyleIdx="6" presStyleCnt="9" custScaleX="217283">
        <dgm:presLayoutVars>
          <dgm:bulletEnabled val="1"/>
        </dgm:presLayoutVars>
      </dgm:prSet>
      <dgm:spPr/>
      <dgm:t>
        <a:bodyPr/>
        <a:lstStyle/>
        <a:p>
          <a:endParaRPr lang="en-US"/>
        </a:p>
      </dgm:t>
    </dgm:pt>
    <dgm:pt modelId="{D75A717D-EBBE-476F-84B2-7878815DD931}" type="pres">
      <dgm:prSet presAssocID="{4E5B6D44-844D-479B-AA27-1C6DE8F58F7B}" presName="childShp" presStyleLbl="bgAccFollowNode1" presStyleIdx="6" presStyleCnt="9" custScaleX="23456">
        <dgm:presLayoutVars>
          <dgm:bulletEnabled val="1"/>
        </dgm:presLayoutVars>
      </dgm:prSet>
      <dgm:spPr/>
      <dgm:t>
        <a:bodyPr/>
        <a:lstStyle/>
        <a:p>
          <a:endParaRPr lang="en-US"/>
        </a:p>
      </dgm:t>
    </dgm:pt>
    <dgm:pt modelId="{891937CE-87ED-4F9B-8752-FE4C9CF98A70}" type="pres">
      <dgm:prSet presAssocID="{9DA2BC26-5FF0-476B-B740-0F2A69D0B411}" presName="spacing" presStyleCnt="0"/>
      <dgm:spPr/>
      <dgm:t>
        <a:bodyPr/>
        <a:lstStyle/>
        <a:p>
          <a:endParaRPr lang="en-US"/>
        </a:p>
      </dgm:t>
    </dgm:pt>
    <dgm:pt modelId="{2F6A4347-6592-4034-BCE1-F4181AEAFAE9}" type="pres">
      <dgm:prSet presAssocID="{966D747C-FEA8-40A8-B33A-41A234407AE4}" presName="linNode" presStyleCnt="0"/>
      <dgm:spPr/>
      <dgm:t>
        <a:bodyPr/>
        <a:lstStyle/>
        <a:p>
          <a:endParaRPr lang="en-US"/>
        </a:p>
      </dgm:t>
    </dgm:pt>
    <dgm:pt modelId="{7A711FAE-20CA-4A5E-AAB3-6DBCB86BA3BD}" type="pres">
      <dgm:prSet presAssocID="{966D747C-FEA8-40A8-B33A-41A234407AE4}" presName="parentShp" presStyleLbl="node1" presStyleIdx="7" presStyleCnt="9" custScaleX="217283">
        <dgm:presLayoutVars>
          <dgm:bulletEnabled val="1"/>
        </dgm:presLayoutVars>
      </dgm:prSet>
      <dgm:spPr/>
      <dgm:t>
        <a:bodyPr/>
        <a:lstStyle/>
        <a:p>
          <a:endParaRPr lang="en-US"/>
        </a:p>
      </dgm:t>
    </dgm:pt>
    <dgm:pt modelId="{52C94D90-D327-449C-8DE2-C9EA7AF11750}" type="pres">
      <dgm:prSet presAssocID="{966D747C-FEA8-40A8-B33A-41A234407AE4}" presName="childShp" presStyleLbl="bgAccFollowNode1" presStyleIdx="7" presStyleCnt="9" custScaleX="23456">
        <dgm:presLayoutVars>
          <dgm:bulletEnabled val="1"/>
        </dgm:presLayoutVars>
      </dgm:prSet>
      <dgm:spPr/>
      <dgm:t>
        <a:bodyPr/>
        <a:lstStyle/>
        <a:p>
          <a:endParaRPr lang="en-US"/>
        </a:p>
      </dgm:t>
    </dgm:pt>
    <dgm:pt modelId="{36F304CA-E7A2-4CCD-9CD8-1D7F02E36F44}" type="pres">
      <dgm:prSet presAssocID="{EFDDF7C9-DC1C-47E7-8352-C76AE401F55D}" presName="spacing" presStyleCnt="0"/>
      <dgm:spPr/>
      <dgm:t>
        <a:bodyPr/>
        <a:lstStyle/>
        <a:p>
          <a:endParaRPr lang="en-US"/>
        </a:p>
      </dgm:t>
    </dgm:pt>
    <dgm:pt modelId="{E1D18DB5-9E0E-462E-91B9-BF2255DE1D8E}" type="pres">
      <dgm:prSet presAssocID="{EF5A781A-DB8B-4110-B7A4-203189D43E4B}" presName="linNode" presStyleCnt="0"/>
      <dgm:spPr/>
      <dgm:t>
        <a:bodyPr/>
        <a:lstStyle/>
        <a:p>
          <a:endParaRPr lang="en-US"/>
        </a:p>
      </dgm:t>
    </dgm:pt>
    <dgm:pt modelId="{190A4D9F-9125-4D56-8220-514A188E86B5}" type="pres">
      <dgm:prSet presAssocID="{EF5A781A-DB8B-4110-B7A4-203189D43E4B}" presName="parentShp" presStyleLbl="node1" presStyleIdx="8" presStyleCnt="9" custScaleX="217283">
        <dgm:presLayoutVars>
          <dgm:bulletEnabled val="1"/>
        </dgm:presLayoutVars>
      </dgm:prSet>
      <dgm:spPr/>
      <dgm:t>
        <a:bodyPr/>
        <a:lstStyle/>
        <a:p>
          <a:endParaRPr lang="en-US"/>
        </a:p>
      </dgm:t>
    </dgm:pt>
    <dgm:pt modelId="{785F4221-B75B-4A1E-8A56-23D6F23213B3}" type="pres">
      <dgm:prSet presAssocID="{EF5A781A-DB8B-4110-B7A4-203189D43E4B}" presName="childShp" presStyleLbl="bgAccFollowNode1" presStyleIdx="8" presStyleCnt="9" custScaleX="23456">
        <dgm:presLayoutVars>
          <dgm:bulletEnabled val="1"/>
        </dgm:presLayoutVars>
      </dgm:prSet>
      <dgm:spPr/>
      <dgm:t>
        <a:bodyPr/>
        <a:lstStyle/>
        <a:p>
          <a:endParaRPr lang="en-US"/>
        </a:p>
      </dgm:t>
    </dgm:pt>
  </dgm:ptLst>
  <dgm:cxnLst>
    <dgm:cxn modelId="{7CBECCF5-5432-4A15-AB78-D3B1BFAD4B91}" type="presOf" srcId="{966D747C-FEA8-40A8-B33A-41A234407AE4}" destId="{7A711FAE-20CA-4A5E-AAB3-6DBCB86BA3BD}" srcOrd="0" destOrd="0" presId="urn:microsoft.com/office/officeart/2005/8/layout/vList6"/>
    <dgm:cxn modelId="{7D81A12B-848A-42DE-9C48-B13BAE7353AB}" type="presOf" srcId="{EF5A781A-DB8B-4110-B7A4-203189D43E4B}" destId="{190A4D9F-9125-4D56-8220-514A188E86B5}" srcOrd="0" destOrd="0" presId="urn:microsoft.com/office/officeart/2005/8/layout/vList6"/>
    <dgm:cxn modelId="{B345375F-0153-480C-8EE7-E444E5C0594A}" type="presOf" srcId="{2424B3A2-CF22-4E4F-B962-89ACD4102B2E}" destId="{451B4C00-CEBD-4355-A1DE-2E0976C9DB60}" srcOrd="0" destOrd="0" presId="urn:microsoft.com/office/officeart/2005/8/layout/vList6"/>
    <dgm:cxn modelId="{0EA1FE13-B424-480C-B874-9C4CC2B84009}" srcId="{A15F3656-42F3-455B-8800-892EB2A42AB7}" destId="{41434AB5-9B5A-425E-8CA4-AA896E530B67}" srcOrd="3" destOrd="0" parTransId="{0FA822A7-6580-4FED-8BC4-37F9B6B488EB}" sibTransId="{A4362D56-BCA6-4CE0-8F02-BD64186547EF}"/>
    <dgm:cxn modelId="{20DD6440-8DB5-4290-99D8-FE00248AC5CE}" srcId="{A15F3656-42F3-455B-8800-892EB2A42AB7}" destId="{2424B3A2-CF22-4E4F-B962-89ACD4102B2E}" srcOrd="5" destOrd="0" parTransId="{652E2FA7-B519-4E74-98C6-08311231FC43}" sibTransId="{D8AA738F-66D4-4C32-8103-8DC057FE1C9A}"/>
    <dgm:cxn modelId="{913B0DAE-E52A-4F5B-BA1A-3718B456D5FE}" type="presOf" srcId="{CFCC4F88-3C38-4BAB-8423-D23CA4A64C44}" destId="{A8455A7B-42C8-478C-B826-0C8AEE4AC08B}" srcOrd="0" destOrd="0" presId="urn:microsoft.com/office/officeart/2005/8/layout/vList6"/>
    <dgm:cxn modelId="{58C804AB-5782-4818-8F83-5B3757404220}" srcId="{A15F3656-42F3-455B-8800-892EB2A42AB7}" destId="{1D236268-FD2D-4215-8A6B-A56D6D5D06BD}" srcOrd="2" destOrd="0" parTransId="{86359CF6-AAF1-444E-9178-216D8F3EDEFF}" sibTransId="{875B0DEF-4538-4859-B4A3-25F59B2FAE59}"/>
    <dgm:cxn modelId="{1056A411-E3B9-4F13-AA88-6159E88265F7}" srcId="{A15F3656-42F3-455B-8800-892EB2A42AB7}" destId="{CFCC4F88-3C38-4BAB-8423-D23CA4A64C44}" srcOrd="4" destOrd="0" parTransId="{51416155-1ADD-44E9-90CD-3B5D070C646E}" sibTransId="{1608ED9A-23C3-4B56-9A70-78E2A3491FF6}"/>
    <dgm:cxn modelId="{34E14655-0289-44C1-B886-C8BAA7EA111E}" type="presOf" srcId="{4E5B6D44-844D-479B-AA27-1C6DE8F58F7B}" destId="{6518F00D-6918-4DD1-BD9F-72B5E62F73A4}" srcOrd="0" destOrd="0" presId="urn:microsoft.com/office/officeart/2005/8/layout/vList6"/>
    <dgm:cxn modelId="{C234E3AA-A276-44B3-99E4-D0E9F0D1930C}" type="presOf" srcId="{41434AB5-9B5A-425E-8CA4-AA896E530B67}" destId="{DA09992F-5AF5-4AFB-86BD-C965A9831751}" srcOrd="0" destOrd="0" presId="urn:microsoft.com/office/officeart/2005/8/layout/vList6"/>
    <dgm:cxn modelId="{22402FD4-21C1-43DE-9E84-06136EE0D80F}" srcId="{A15F3656-42F3-455B-8800-892EB2A42AB7}" destId="{966D747C-FEA8-40A8-B33A-41A234407AE4}" srcOrd="7" destOrd="0" parTransId="{751EF1D9-D033-4FC6-A9EF-E99AA398B454}" sibTransId="{EFDDF7C9-DC1C-47E7-8352-C76AE401F55D}"/>
    <dgm:cxn modelId="{41A3FFCF-3B16-4745-9ABB-A6B16623B344}" type="presOf" srcId="{940037CC-60BD-4FA9-BA26-2C8C5B211C71}" destId="{0E5CA00B-9F9C-402D-AB57-7557DC7DA36F}" srcOrd="0" destOrd="0" presId="urn:microsoft.com/office/officeart/2005/8/layout/vList6"/>
    <dgm:cxn modelId="{45B4923A-EB0A-47E5-9620-C9D38C582B48}" type="presOf" srcId="{1D236268-FD2D-4215-8A6B-A56D6D5D06BD}" destId="{028F92C6-6196-45DB-B826-1E39942B64DE}" srcOrd="0" destOrd="0" presId="urn:microsoft.com/office/officeart/2005/8/layout/vList6"/>
    <dgm:cxn modelId="{48BD95BC-4C0C-413E-976F-6997F8625E0A}" type="presOf" srcId="{A15F3656-42F3-455B-8800-892EB2A42AB7}" destId="{AC85108E-852A-452F-9D9D-8D511388972A}" srcOrd="0" destOrd="0" presId="urn:microsoft.com/office/officeart/2005/8/layout/vList6"/>
    <dgm:cxn modelId="{98DAB84C-EF82-4FF6-BC9A-8B963F014CC9}" type="presOf" srcId="{FD460108-22E2-4802-AFA5-829F6526C580}" destId="{345151D7-E8F1-4C69-9A77-9A44C75868B7}" srcOrd="0" destOrd="0" presId="urn:microsoft.com/office/officeart/2005/8/layout/vList6"/>
    <dgm:cxn modelId="{1EC82523-C958-432A-A438-04C7BED25BAC}" srcId="{A15F3656-42F3-455B-8800-892EB2A42AB7}" destId="{4E5B6D44-844D-479B-AA27-1C6DE8F58F7B}" srcOrd="6" destOrd="0" parTransId="{E8FA5A63-5DC4-4F96-BEE7-7D504C59334E}" sibTransId="{9DA2BC26-5FF0-476B-B740-0F2A69D0B411}"/>
    <dgm:cxn modelId="{A7C37281-CDC8-4217-AC1C-6C2E5F2CE683}" srcId="{A15F3656-42F3-455B-8800-892EB2A42AB7}" destId="{EF5A781A-DB8B-4110-B7A4-203189D43E4B}" srcOrd="8" destOrd="0" parTransId="{899DB9FF-5A7A-4A29-A41A-1357FA28B694}" sibTransId="{539889A9-2423-4B17-847C-0C8F162F203B}"/>
    <dgm:cxn modelId="{ED45CDF1-EF26-4E4C-9020-2E2DB29B819C}" srcId="{A15F3656-42F3-455B-8800-892EB2A42AB7}" destId="{940037CC-60BD-4FA9-BA26-2C8C5B211C71}" srcOrd="0" destOrd="0" parTransId="{3BB5FDC2-57D8-4449-945F-EF4E6C5162BB}" sibTransId="{3FEA1A59-C559-4512-960A-F627DF8DD134}"/>
    <dgm:cxn modelId="{5A7448A2-8926-48CF-9881-13B93359716D}" srcId="{A15F3656-42F3-455B-8800-892EB2A42AB7}" destId="{FD460108-22E2-4802-AFA5-829F6526C580}" srcOrd="1" destOrd="0" parTransId="{BC4BB9A4-FB7C-4FA5-8B9D-43F3D21C7047}" sibTransId="{44215A75-A77F-464B-A9E7-879E2159F9A1}"/>
    <dgm:cxn modelId="{CF74B3CA-899E-4CE8-BE8D-920009A867AE}" type="presParOf" srcId="{AC85108E-852A-452F-9D9D-8D511388972A}" destId="{836B7B20-75C8-4087-A3CB-78C5A5936D61}" srcOrd="0" destOrd="0" presId="urn:microsoft.com/office/officeart/2005/8/layout/vList6"/>
    <dgm:cxn modelId="{4A0857B0-9BA5-40A5-976D-9592333EBE49}" type="presParOf" srcId="{836B7B20-75C8-4087-A3CB-78C5A5936D61}" destId="{0E5CA00B-9F9C-402D-AB57-7557DC7DA36F}" srcOrd="0" destOrd="0" presId="urn:microsoft.com/office/officeart/2005/8/layout/vList6"/>
    <dgm:cxn modelId="{8E9B2FCA-EF44-415D-878A-1C9A6E26B249}" type="presParOf" srcId="{836B7B20-75C8-4087-A3CB-78C5A5936D61}" destId="{1AD745FA-8525-4685-93A6-CE73991425D6}" srcOrd="1" destOrd="0" presId="urn:microsoft.com/office/officeart/2005/8/layout/vList6"/>
    <dgm:cxn modelId="{97499A25-011C-4DC9-B5A6-04FE1F5B6B17}" type="presParOf" srcId="{AC85108E-852A-452F-9D9D-8D511388972A}" destId="{8089BED3-6D04-4739-A9E4-F81FA43D69C2}" srcOrd="1" destOrd="0" presId="urn:microsoft.com/office/officeart/2005/8/layout/vList6"/>
    <dgm:cxn modelId="{A7046308-B33C-41EB-B815-680618BC6099}" type="presParOf" srcId="{AC85108E-852A-452F-9D9D-8D511388972A}" destId="{6C0362AB-C696-4A52-9EF6-DCB69E4A3046}" srcOrd="2" destOrd="0" presId="urn:microsoft.com/office/officeart/2005/8/layout/vList6"/>
    <dgm:cxn modelId="{CE26E7CD-26A1-4816-B7B1-69E52957F972}" type="presParOf" srcId="{6C0362AB-C696-4A52-9EF6-DCB69E4A3046}" destId="{345151D7-E8F1-4C69-9A77-9A44C75868B7}" srcOrd="0" destOrd="0" presId="urn:microsoft.com/office/officeart/2005/8/layout/vList6"/>
    <dgm:cxn modelId="{ECCD828F-FD81-4473-8ABC-79462D7A5EAE}" type="presParOf" srcId="{6C0362AB-C696-4A52-9EF6-DCB69E4A3046}" destId="{3A3E7F7E-44D8-43F4-B301-3C286CBA4DDA}" srcOrd="1" destOrd="0" presId="urn:microsoft.com/office/officeart/2005/8/layout/vList6"/>
    <dgm:cxn modelId="{D8247F31-294C-47F6-A16A-2109EA7F1CE2}" type="presParOf" srcId="{AC85108E-852A-452F-9D9D-8D511388972A}" destId="{40432063-23D2-4F4F-94A4-58B79AC06801}" srcOrd="3" destOrd="0" presId="urn:microsoft.com/office/officeart/2005/8/layout/vList6"/>
    <dgm:cxn modelId="{7D3E0C6A-55FF-49DA-8794-43C8029CEF73}" type="presParOf" srcId="{AC85108E-852A-452F-9D9D-8D511388972A}" destId="{55A373C8-0645-495E-81B8-4AE8AEA157FA}" srcOrd="4" destOrd="0" presId="urn:microsoft.com/office/officeart/2005/8/layout/vList6"/>
    <dgm:cxn modelId="{1A4ED6D2-5C1A-4693-81F0-C6AB767BD119}" type="presParOf" srcId="{55A373C8-0645-495E-81B8-4AE8AEA157FA}" destId="{028F92C6-6196-45DB-B826-1E39942B64DE}" srcOrd="0" destOrd="0" presId="urn:microsoft.com/office/officeart/2005/8/layout/vList6"/>
    <dgm:cxn modelId="{1829F6C4-3291-41AA-8963-D32CBE8A5D99}" type="presParOf" srcId="{55A373C8-0645-495E-81B8-4AE8AEA157FA}" destId="{009F9ED9-195E-4D8D-B39C-EEBCA9BC6A28}" srcOrd="1" destOrd="0" presId="urn:microsoft.com/office/officeart/2005/8/layout/vList6"/>
    <dgm:cxn modelId="{A5BA03A3-BC43-4E7C-AFC9-0AC208DB76E2}" type="presParOf" srcId="{AC85108E-852A-452F-9D9D-8D511388972A}" destId="{C54427BD-6557-4598-90D0-3D0966591F8B}" srcOrd="5" destOrd="0" presId="urn:microsoft.com/office/officeart/2005/8/layout/vList6"/>
    <dgm:cxn modelId="{5A8F8431-A63B-4E8B-AFAA-833F161F9C9F}" type="presParOf" srcId="{AC85108E-852A-452F-9D9D-8D511388972A}" destId="{828129D6-4AF3-4CB0-ADC0-FAC0539F5328}" srcOrd="6" destOrd="0" presId="urn:microsoft.com/office/officeart/2005/8/layout/vList6"/>
    <dgm:cxn modelId="{7F15A9DF-0DED-4EAC-883E-E965029B84D0}" type="presParOf" srcId="{828129D6-4AF3-4CB0-ADC0-FAC0539F5328}" destId="{DA09992F-5AF5-4AFB-86BD-C965A9831751}" srcOrd="0" destOrd="0" presId="urn:microsoft.com/office/officeart/2005/8/layout/vList6"/>
    <dgm:cxn modelId="{F3423022-0963-4C76-8C8B-03F2E6C59E73}" type="presParOf" srcId="{828129D6-4AF3-4CB0-ADC0-FAC0539F5328}" destId="{2368992F-F7F9-4694-8EEA-B04C890FD61C}" srcOrd="1" destOrd="0" presId="urn:microsoft.com/office/officeart/2005/8/layout/vList6"/>
    <dgm:cxn modelId="{D88C00C5-8CC5-4E4D-AE49-CF63DEB43714}" type="presParOf" srcId="{AC85108E-852A-452F-9D9D-8D511388972A}" destId="{FE496D4C-37C5-4980-A012-5E852272A8D6}" srcOrd="7" destOrd="0" presId="urn:microsoft.com/office/officeart/2005/8/layout/vList6"/>
    <dgm:cxn modelId="{5079CD6A-85A0-4624-8E1F-271EB837989A}" type="presParOf" srcId="{AC85108E-852A-452F-9D9D-8D511388972A}" destId="{E14DAD6A-8BCB-4311-8170-7DC968DCCC85}" srcOrd="8" destOrd="0" presId="urn:microsoft.com/office/officeart/2005/8/layout/vList6"/>
    <dgm:cxn modelId="{E67653DF-58D7-4D61-AEDE-41B4534B9C1D}" type="presParOf" srcId="{E14DAD6A-8BCB-4311-8170-7DC968DCCC85}" destId="{A8455A7B-42C8-478C-B826-0C8AEE4AC08B}" srcOrd="0" destOrd="0" presId="urn:microsoft.com/office/officeart/2005/8/layout/vList6"/>
    <dgm:cxn modelId="{BCCEF978-3EBE-4D4F-B415-48842ED312D9}" type="presParOf" srcId="{E14DAD6A-8BCB-4311-8170-7DC968DCCC85}" destId="{701B2DA4-FC09-4D67-8D2D-9C4DF0C7AB55}" srcOrd="1" destOrd="0" presId="urn:microsoft.com/office/officeart/2005/8/layout/vList6"/>
    <dgm:cxn modelId="{0DAEDA81-D3FD-4603-83D8-E3DE75530422}" type="presParOf" srcId="{AC85108E-852A-452F-9D9D-8D511388972A}" destId="{CCC3C7E8-431F-424C-9ABD-969DC248D3C5}" srcOrd="9" destOrd="0" presId="urn:microsoft.com/office/officeart/2005/8/layout/vList6"/>
    <dgm:cxn modelId="{CABC6E9D-C247-43E3-A4B4-1941C2EFC08D}" type="presParOf" srcId="{AC85108E-852A-452F-9D9D-8D511388972A}" destId="{DCA64A23-3225-4C63-BDE8-4A975946D28B}" srcOrd="10" destOrd="0" presId="urn:microsoft.com/office/officeart/2005/8/layout/vList6"/>
    <dgm:cxn modelId="{50344604-9A1D-455C-9B29-A1A0785847D2}" type="presParOf" srcId="{DCA64A23-3225-4C63-BDE8-4A975946D28B}" destId="{451B4C00-CEBD-4355-A1DE-2E0976C9DB60}" srcOrd="0" destOrd="0" presId="urn:microsoft.com/office/officeart/2005/8/layout/vList6"/>
    <dgm:cxn modelId="{E5E3BB2B-DCD5-4BCA-9B3C-BA7968207A3B}" type="presParOf" srcId="{DCA64A23-3225-4C63-BDE8-4A975946D28B}" destId="{715C5602-D6D8-4C11-8DB4-247F0F32EC4F}" srcOrd="1" destOrd="0" presId="urn:microsoft.com/office/officeart/2005/8/layout/vList6"/>
    <dgm:cxn modelId="{A6045C73-5A84-4869-A8D3-4C30CAFCC686}" type="presParOf" srcId="{AC85108E-852A-452F-9D9D-8D511388972A}" destId="{045C5F89-34A1-4B6D-92B1-67D87942815E}" srcOrd="11" destOrd="0" presId="urn:microsoft.com/office/officeart/2005/8/layout/vList6"/>
    <dgm:cxn modelId="{2B1A1702-A902-4F94-A977-70B8CBC5A6A8}" type="presParOf" srcId="{AC85108E-852A-452F-9D9D-8D511388972A}" destId="{E8571DBE-3B76-4AEE-80F0-5CC56333EAAA}" srcOrd="12" destOrd="0" presId="urn:microsoft.com/office/officeart/2005/8/layout/vList6"/>
    <dgm:cxn modelId="{B8121383-ED3F-4EF3-A07D-04B196B4AB38}" type="presParOf" srcId="{E8571DBE-3B76-4AEE-80F0-5CC56333EAAA}" destId="{6518F00D-6918-4DD1-BD9F-72B5E62F73A4}" srcOrd="0" destOrd="0" presId="urn:microsoft.com/office/officeart/2005/8/layout/vList6"/>
    <dgm:cxn modelId="{D7F5AAA2-FE9B-4642-AAB2-A327AACF4D88}" type="presParOf" srcId="{E8571DBE-3B76-4AEE-80F0-5CC56333EAAA}" destId="{D75A717D-EBBE-476F-84B2-7878815DD931}" srcOrd="1" destOrd="0" presId="urn:microsoft.com/office/officeart/2005/8/layout/vList6"/>
    <dgm:cxn modelId="{2F5CB610-749A-4880-9821-778870EF0270}" type="presParOf" srcId="{AC85108E-852A-452F-9D9D-8D511388972A}" destId="{891937CE-87ED-4F9B-8752-FE4C9CF98A70}" srcOrd="13" destOrd="0" presId="urn:microsoft.com/office/officeart/2005/8/layout/vList6"/>
    <dgm:cxn modelId="{0AD7DFAC-F7A3-4790-BB28-8A0A1770F1C2}" type="presParOf" srcId="{AC85108E-852A-452F-9D9D-8D511388972A}" destId="{2F6A4347-6592-4034-BCE1-F4181AEAFAE9}" srcOrd="14" destOrd="0" presId="urn:microsoft.com/office/officeart/2005/8/layout/vList6"/>
    <dgm:cxn modelId="{BA1DE8F0-48D0-4C11-B467-2BBD6F02645B}" type="presParOf" srcId="{2F6A4347-6592-4034-BCE1-F4181AEAFAE9}" destId="{7A711FAE-20CA-4A5E-AAB3-6DBCB86BA3BD}" srcOrd="0" destOrd="0" presId="urn:microsoft.com/office/officeart/2005/8/layout/vList6"/>
    <dgm:cxn modelId="{1CF3885B-292A-4F02-BB80-E7C8B6505F51}" type="presParOf" srcId="{2F6A4347-6592-4034-BCE1-F4181AEAFAE9}" destId="{52C94D90-D327-449C-8DE2-C9EA7AF11750}" srcOrd="1" destOrd="0" presId="urn:microsoft.com/office/officeart/2005/8/layout/vList6"/>
    <dgm:cxn modelId="{81A438CD-A0AA-4FFB-BD24-9F9039332DCF}" type="presParOf" srcId="{AC85108E-852A-452F-9D9D-8D511388972A}" destId="{36F304CA-E7A2-4CCD-9CD8-1D7F02E36F44}" srcOrd="15" destOrd="0" presId="urn:microsoft.com/office/officeart/2005/8/layout/vList6"/>
    <dgm:cxn modelId="{3F57ED32-682F-494D-9D74-703A7B57010B}" type="presParOf" srcId="{AC85108E-852A-452F-9D9D-8D511388972A}" destId="{E1D18DB5-9E0E-462E-91B9-BF2255DE1D8E}" srcOrd="16" destOrd="0" presId="urn:microsoft.com/office/officeart/2005/8/layout/vList6"/>
    <dgm:cxn modelId="{FC3CD8BB-ACA4-42C9-9E5A-12AF3A203706}" type="presParOf" srcId="{E1D18DB5-9E0E-462E-91B9-BF2255DE1D8E}" destId="{190A4D9F-9125-4D56-8220-514A188E86B5}" srcOrd="0" destOrd="0" presId="urn:microsoft.com/office/officeart/2005/8/layout/vList6"/>
    <dgm:cxn modelId="{1634E246-045A-4D28-899E-BF17D30AD9C2}" type="presParOf" srcId="{E1D18DB5-9E0E-462E-91B9-BF2255DE1D8E}" destId="{785F4221-B75B-4A1E-8A56-23D6F23213B3}" srcOrd="1" destOrd="0" presId="urn:microsoft.com/office/officeart/2005/8/layout/vList6"/>
  </dgm:cxnLst>
  <dgm:bg>
    <a:solidFill>
      <a:schemeClr val="accent1">
        <a:lumMod val="40000"/>
        <a:lumOff val="60000"/>
      </a:schemeClr>
    </a:solidFill>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4011E6-8E9A-4729-AA9F-89BB3C90B6F0}">
      <dsp:nvSpPr>
        <dsp:cNvPr id="0" name=""/>
        <dsp:cNvSpPr/>
      </dsp:nvSpPr>
      <dsp:spPr>
        <a:xfrm>
          <a:off x="3428996" y="1752599"/>
          <a:ext cx="1371607" cy="1828801"/>
        </a:xfrm>
        <a:prstGeom prst="irregularSeal1">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solidFill>
            <a:schemeClr val="accent4">
              <a:lumMod val="75000"/>
            </a:schemeClr>
          </a:solid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HIV/AIDS</a:t>
          </a:r>
          <a:endParaRPr lang="en-US" sz="2000" b="1" kern="1200" dirty="0"/>
        </a:p>
      </dsp:txBody>
      <dsp:txXfrm>
        <a:off x="3428996" y="1752599"/>
        <a:ext cx="1371607" cy="1828801"/>
      </dsp:txXfrm>
    </dsp:sp>
    <dsp:sp modelId="{01709F1B-3C5A-4692-AC5F-D0E339EDB994}">
      <dsp:nvSpPr>
        <dsp:cNvPr id="0" name=""/>
        <dsp:cNvSpPr/>
      </dsp:nvSpPr>
      <dsp:spPr>
        <a:xfrm rot="16200000">
          <a:off x="4022875" y="1345949"/>
          <a:ext cx="183849" cy="476818"/>
        </a:xfrm>
        <a:prstGeom prst="rightArrow">
          <a:avLst>
            <a:gd name="adj1" fmla="val 60000"/>
            <a:gd name="adj2" fmla="val 50000"/>
          </a:avLst>
        </a:prstGeom>
        <a:blipFill rotWithShape="0">
          <a:blip xmlns:r="http://schemas.openxmlformats.org/officeDocument/2006/relationships" r:embed="rId1">
            <a:duotone>
              <a:schemeClr val="accent2">
                <a:hueOff val="0"/>
                <a:satOff val="0"/>
                <a:lumOff val="0"/>
                <a:alphaOff val="0"/>
                <a:tint val="30000"/>
                <a:satMod val="300000"/>
              </a:schemeClr>
              <a:schemeClr val="accent2">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16200000">
        <a:off x="4022875" y="1345949"/>
        <a:ext cx="183849" cy="476818"/>
      </dsp:txXfrm>
    </dsp:sp>
    <dsp:sp modelId="{88A1F435-4C7D-4708-B732-F47763CFBD98}">
      <dsp:nvSpPr>
        <dsp:cNvPr id="0" name=""/>
        <dsp:cNvSpPr/>
      </dsp:nvSpPr>
      <dsp:spPr>
        <a:xfrm>
          <a:off x="3413596" y="3305"/>
          <a:ext cx="1402407" cy="1402407"/>
        </a:xfrm>
        <a:prstGeom prst="ellipse">
          <a:avLst/>
        </a:prstGeom>
        <a:blipFill rotWithShape="0">
          <a:blip xmlns:r="http://schemas.openxmlformats.org/officeDocument/2006/relationships" r:embed="rId1">
            <a:duotone>
              <a:schemeClr val="accent2">
                <a:hueOff val="0"/>
                <a:satOff val="0"/>
                <a:lumOff val="0"/>
                <a:alphaOff val="0"/>
                <a:tint val="30000"/>
                <a:satMod val="300000"/>
              </a:schemeClr>
              <a:schemeClr val="accent2">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Poor Nutrition</a:t>
          </a:r>
          <a:endParaRPr lang="en-US" sz="1400" b="1" kern="1200" dirty="0"/>
        </a:p>
      </dsp:txBody>
      <dsp:txXfrm>
        <a:off x="3413596" y="3305"/>
        <a:ext cx="1402407" cy="1402407"/>
      </dsp:txXfrm>
    </dsp:sp>
    <dsp:sp modelId="{B4C0931A-BA15-4608-8B28-E3C8B23AEB8D}">
      <dsp:nvSpPr>
        <dsp:cNvPr id="0" name=""/>
        <dsp:cNvSpPr/>
      </dsp:nvSpPr>
      <dsp:spPr>
        <a:xfrm>
          <a:off x="4927209" y="2428590"/>
          <a:ext cx="305006" cy="476818"/>
        </a:xfrm>
        <a:prstGeom prst="rightArrow">
          <a:avLst>
            <a:gd name="adj1" fmla="val 60000"/>
            <a:gd name="adj2" fmla="val 50000"/>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a:off x="4927209" y="2428590"/>
        <a:ext cx="305006" cy="476818"/>
      </dsp:txXfrm>
    </dsp:sp>
    <dsp:sp modelId="{DEE9EDD9-C5B6-409E-A873-D5B1D4220775}">
      <dsp:nvSpPr>
        <dsp:cNvPr id="0" name=""/>
        <dsp:cNvSpPr/>
      </dsp:nvSpPr>
      <dsp:spPr>
        <a:xfrm>
          <a:off x="5376087" y="1965796"/>
          <a:ext cx="1402407" cy="1402407"/>
        </a:xfrm>
        <a:prstGeom prst="ellipse">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Weakened Immune System</a:t>
          </a:r>
          <a:endParaRPr lang="en-US" sz="1400" b="1" kern="1200" dirty="0"/>
        </a:p>
      </dsp:txBody>
      <dsp:txXfrm>
        <a:off x="5376087" y="1965796"/>
        <a:ext cx="1402407" cy="1402407"/>
      </dsp:txXfrm>
    </dsp:sp>
    <dsp:sp modelId="{9F438D00-C96F-49D3-B341-5356149A4181}">
      <dsp:nvSpPr>
        <dsp:cNvPr id="0" name=""/>
        <dsp:cNvSpPr/>
      </dsp:nvSpPr>
      <dsp:spPr>
        <a:xfrm rot="5400000">
          <a:off x="4022875" y="3511231"/>
          <a:ext cx="183849" cy="476818"/>
        </a:xfrm>
        <a:prstGeom prst="rightArrow">
          <a:avLst>
            <a:gd name="adj1" fmla="val 60000"/>
            <a:gd name="adj2" fmla="val 50000"/>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5400000">
        <a:off x="4022875" y="3511231"/>
        <a:ext cx="183849" cy="476818"/>
      </dsp:txXfrm>
    </dsp:sp>
    <dsp:sp modelId="{E34E70FB-2BF5-4EA4-ACE1-F3E37ECE9027}">
      <dsp:nvSpPr>
        <dsp:cNvPr id="0" name=""/>
        <dsp:cNvSpPr/>
      </dsp:nvSpPr>
      <dsp:spPr>
        <a:xfrm>
          <a:off x="3352801" y="3928287"/>
          <a:ext cx="1523996" cy="1402407"/>
        </a:xfrm>
        <a:prstGeom prst="ellipse">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Increased Vulnerability to infection</a:t>
          </a:r>
          <a:endParaRPr lang="en-US" sz="1400" b="1" kern="1200" dirty="0"/>
        </a:p>
      </dsp:txBody>
      <dsp:txXfrm>
        <a:off x="3352801" y="3928287"/>
        <a:ext cx="1523996" cy="1402407"/>
      </dsp:txXfrm>
    </dsp:sp>
    <dsp:sp modelId="{D0E98B54-89B9-42B8-9BDA-1ABB029A4594}">
      <dsp:nvSpPr>
        <dsp:cNvPr id="0" name=""/>
        <dsp:cNvSpPr/>
      </dsp:nvSpPr>
      <dsp:spPr>
        <a:xfrm rot="10800000">
          <a:off x="2997383" y="2428590"/>
          <a:ext cx="305006" cy="476818"/>
        </a:xfrm>
        <a:prstGeom prst="rightArrow">
          <a:avLst>
            <a:gd name="adj1" fmla="val 60000"/>
            <a:gd name="adj2" fmla="val 50000"/>
          </a:avLst>
        </a:prstGeom>
        <a:blipFill rotWithShape="0">
          <a:blip xmlns:r="http://schemas.openxmlformats.org/officeDocument/2006/relationships" r:embed="rId1">
            <a:duotone>
              <a:schemeClr val="accent5">
                <a:hueOff val="0"/>
                <a:satOff val="0"/>
                <a:lumOff val="0"/>
                <a:alphaOff val="0"/>
                <a:tint val="30000"/>
                <a:satMod val="300000"/>
              </a:schemeClr>
              <a:schemeClr val="accent5">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10800000">
        <a:off x="2997383" y="2428590"/>
        <a:ext cx="305006" cy="476818"/>
      </dsp:txXfrm>
    </dsp:sp>
    <dsp:sp modelId="{5652865D-494D-437E-ADB2-6E5145BB60F3}">
      <dsp:nvSpPr>
        <dsp:cNvPr id="0" name=""/>
        <dsp:cNvSpPr/>
      </dsp:nvSpPr>
      <dsp:spPr>
        <a:xfrm>
          <a:off x="1451105" y="1965796"/>
          <a:ext cx="1402407" cy="1402407"/>
        </a:xfrm>
        <a:prstGeom prst="ellipse">
          <a:avLst/>
        </a:prstGeom>
        <a:blipFill rotWithShape="0">
          <a:blip xmlns:r="http://schemas.openxmlformats.org/officeDocument/2006/relationships" r:embed="rId1">
            <a:duotone>
              <a:schemeClr val="accent5">
                <a:hueOff val="0"/>
                <a:satOff val="0"/>
                <a:lumOff val="0"/>
                <a:alphaOff val="0"/>
                <a:tint val="30000"/>
                <a:satMod val="300000"/>
              </a:schemeClr>
              <a:schemeClr val="accent5">
                <a:hueOff val="0"/>
                <a:satOff val="0"/>
                <a:lumOff val="0"/>
                <a:alphaOff val="0"/>
                <a:tint val="40000"/>
                <a:satMod val="200000"/>
              </a:schemeClr>
            </a:duotone>
          </a:blip>
          <a:tile tx="0" ty="0" sx="70000" sy="70000" flip="none" algn="ctr"/>
        </a:blipFill>
        <a:ln>
          <a:solidFill>
            <a:schemeClr val="accent4">
              <a:lumMod val="50000"/>
            </a:schemeClr>
          </a:solid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Increased Nutritional needs</a:t>
          </a:r>
          <a:endParaRPr lang="en-US" sz="1400" b="1" kern="1200" dirty="0"/>
        </a:p>
      </dsp:txBody>
      <dsp:txXfrm>
        <a:off x="1451105" y="1965796"/>
        <a:ext cx="1402407" cy="140240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06B8C18-A51E-4E6D-88D7-FCA36F9D88A8}"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FCB5B85-70C4-48E6-8897-F66D45228FE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Introduce the session to the participants. </a:t>
            </a:r>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00638D-175D-4D9F-967A-03458A145DD9}"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t>Changes suggested in Recommended Dietary Allowances</a:t>
            </a:r>
          </a:p>
          <a:p>
            <a:r>
              <a:rPr lang="en-US" dirty="0" smtClean="0"/>
              <a:t>A PLHIV requires additional recommended dietary allowances (RDAs) than a normal adult. A male PLHIV requires additions as shown in the table on the slide </a:t>
            </a:r>
          </a:p>
        </p:txBody>
      </p:sp>
      <p:sp>
        <p:nvSpPr>
          <p:cNvPr id="4" name="Slide Number Placeholder 3"/>
          <p:cNvSpPr>
            <a:spLocks noGrp="1"/>
          </p:cNvSpPr>
          <p:nvPr>
            <p:ph type="sldNum" sz="quarter" idx="5"/>
          </p:nvPr>
        </p:nvSpPr>
        <p:spPr/>
        <p:txBody>
          <a:bodyPr/>
          <a:lstStyle/>
          <a:p>
            <a:pPr>
              <a:defRPr/>
            </a:pPr>
            <a:fld id="{7C2BAF04-B713-4890-87D7-96D653437FE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Changes suggested in Recommended Dietary Allowances</a:t>
            </a:r>
          </a:p>
          <a:p>
            <a:r>
              <a:rPr lang="en-US" smtClean="0"/>
              <a:t>A female PLHIV requires additional RDAs as shown in slide</a:t>
            </a:r>
          </a:p>
        </p:txBody>
      </p:sp>
      <p:sp>
        <p:nvSpPr>
          <p:cNvPr id="4" name="Slide Number Placeholder 3"/>
          <p:cNvSpPr>
            <a:spLocks noGrp="1"/>
          </p:cNvSpPr>
          <p:nvPr>
            <p:ph type="sldNum" sz="quarter" idx="5"/>
          </p:nvPr>
        </p:nvSpPr>
        <p:spPr/>
        <p:txBody>
          <a:bodyPr/>
          <a:lstStyle/>
          <a:p>
            <a:pPr>
              <a:defRPr/>
            </a:pPr>
            <a:fld id="{49C7FDB3-02A1-4A01-B01B-D2B0B8EA1E16}"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fontAlgn="auto" hangingPunct="1">
              <a:spcBef>
                <a:spcPts val="0"/>
              </a:spcBef>
              <a:spcAft>
                <a:spcPts val="0"/>
              </a:spcAft>
              <a:defRPr/>
            </a:pPr>
            <a:r>
              <a:rPr lang="en-US" sz="1500" b="1" dirty="0" smtClean="0"/>
              <a:t>Role of ICTC counsellor</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sz="1400" dirty="0" smtClean="0"/>
              <a:t>Explain that the counsellor should ensure adequate nutrient intake by improving eating habits of the client. He/she should assess the client’s daily meal plan and should help him/her to make any modifications if required to meet the increased energy needs of the client due to HIV. </a:t>
            </a:r>
          </a:p>
          <a:p>
            <a:pPr eaLnBrk="1" fontAlgn="auto" hangingPunct="1">
              <a:spcBef>
                <a:spcPts val="0"/>
              </a:spcBef>
              <a:spcAft>
                <a:spcPts val="0"/>
              </a:spcAft>
              <a:defRPr/>
            </a:pPr>
            <a:endParaRPr lang="en-US" sz="1400" dirty="0" smtClean="0"/>
          </a:p>
          <a:p>
            <a:pPr marL="114300" indent="-114300" algn="just" eaLnBrk="1" fontAlgn="auto" hangingPunct="1">
              <a:lnSpc>
                <a:spcPct val="115000"/>
              </a:lnSpc>
              <a:spcBef>
                <a:spcPts val="0"/>
              </a:spcBef>
              <a:spcAft>
                <a:spcPts val="0"/>
              </a:spcAft>
              <a:buFont typeface="Arial" pitchFamily="34" charset="0"/>
              <a:buChar char="•"/>
              <a:defRPr/>
            </a:pPr>
            <a:r>
              <a:rPr lang="en-US" sz="1400" dirty="0" smtClean="0">
                <a:latin typeface="Cambria"/>
                <a:ea typeface="Times New Roman"/>
                <a:cs typeface="Times New Roman"/>
              </a:rPr>
              <a:t> The ICTC counsellor should </a:t>
            </a:r>
            <a:r>
              <a:rPr lang="en-US" sz="1400" dirty="0" smtClean="0">
                <a:latin typeface="Cambria"/>
                <a:ea typeface="Times New Roman"/>
                <a:cs typeface="PalatinoLinotype-Roman"/>
              </a:rPr>
              <a:t>ask the client to recall the 24-hour menu that he/she is following: </a:t>
            </a:r>
            <a:endParaRPr lang="en-US" sz="1400" dirty="0" smtClean="0">
              <a:ea typeface="Times New Roman"/>
              <a:cs typeface="Times New Roman"/>
            </a:endParaRPr>
          </a:p>
          <a:p>
            <a:pPr marL="228600" algn="just" eaLnBrk="1" fontAlgn="auto" hangingPunct="1">
              <a:lnSpc>
                <a:spcPct val="150000"/>
              </a:lnSpc>
              <a:spcBef>
                <a:spcPts val="0"/>
              </a:spcBef>
              <a:spcAft>
                <a:spcPts val="0"/>
              </a:spcAft>
              <a:defRPr/>
            </a:pPr>
            <a:r>
              <a:rPr lang="en-US" sz="1400" dirty="0" smtClean="0">
                <a:latin typeface="Cambria"/>
                <a:ea typeface="Times New Roman"/>
                <a:cs typeface="Times New Roman"/>
              </a:rPr>
              <a:t>“Can you tell me what your daily meal is like on an average day (An average day is a day on which you might do to work or to school.)?”</a:t>
            </a:r>
          </a:p>
          <a:p>
            <a:pPr marL="228600" algn="just" eaLnBrk="1" fontAlgn="auto" hangingPunct="1">
              <a:lnSpc>
                <a:spcPct val="150000"/>
              </a:lnSpc>
              <a:spcBef>
                <a:spcPts val="0"/>
              </a:spcBef>
              <a:spcAft>
                <a:spcPts val="600"/>
              </a:spcAft>
              <a:defRPr/>
            </a:pPr>
            <a:r>
              <a:rPr lang="en-US" sz="1400" dirty="0" smtClean="0">
                <a:latin typeface="Cambria"/>
                <a:ea typeface="Times New Roman"/>
                <a:cs typeface="Times New Roman"/>
              </a:rPr>
              <a:t>“Can you tell me what your meal is like on a special day (e.g., a Sunday or a religious festival)?” </a:t>
            </a:r>
          </a:p>
          <a:p>
            <a:pPr marL="228600" eaLnBrk="1" fontAlgn="auto" hangingPunct="1">
              <a:spcBef>
                <a:spcPts val="0"/>
              </a:spcBef>
              <a:spcAft>
                <a:spcPts val="0"/>
              </a:spcAft>
              <a:defRPr/>
            </a:pPr>
            <a:r>
              <a:rPr lang="en-US" sz="1400" dirty="0" smtClean="0">
                <a:ea typeface="Times New Roman"/>
                <a:cs typeface="Times New Roman"/>
              </a:rPr>
              <a:t>“Can you tell me what your meal is like on a day when you fast?”</a:t>
            </a:r>
          </a:p>
          <a:p>
            <a:pPr marL="228600" indent="-228600" algn="just" eaLnBrk="1" fontAlgn="auto" hangingPunct="1">
              <a:lnSpc>
                <a:spcPct val="115000"/>
              </a:lnSpc>
              <a:spcBef>
                <a:spcPts val="0"/>
              </a:spcBef>
              <a:spcAft>
                <a:spcPts val="0"/>
              </a:spcAft>
              <a:buFont typeface="Arial" pitchFamily="34" charset="0"/>
              <a:buChar char="•"/>
              <a:defRPr/>
            </a:pPr>
            <a:r>
              <a:rPr lang="en-US" sz="1400" b="1" dirty="0" smtClean="0">
                <a:latin typeface="Cambria"/>
                <a:ea typeface="Times New Roman"/>
                <a:cs typeface="PalatinoLinotype-Roman"/>
              </a:rPr>
              <a:t>Number of meals the client eats each day</a:t>
            </a:r>
            <a:r>
              <a:rPr lang="en-US" sz="1400" dirty="0" smtClean="0">
                <a:latin typeface="Cambria"/>
                <a:ea typeface="Times New Roman"/>
                <a:cs typeface="PalatinoLinotype-Roman"/>
              </a:rPr>
              <a:t>: “How many meals do you eat each day?” Normally the person should take 4-5 meals per day (breakfast, lunch, dinner and one or two snacks a day). But during acute illness the clients should be served small frequent meals on a 2 hourly basis (that is 5-6 </a:t>
            </a:r>
            <a:r>
              <a:rPr lang="en-US" sz="1400" u="sng" dirty="0" smtClean="0">
                <a:latin typeface="Cambria"/>
                <a:ea typeface="Times New Roman"/>
                <a:cs typeface="PalatinoLinotype-Roman"/>
              </a:rPr>
              <a:t>small</a:t>
            </a:r>
            <a:r>
              <a:rPr lang="en-US" sz="1400" dirty="0" smtClean="0">
                <a:latin typeface="Cambria"/>
                <a:ea typeface="Times New Roman"/>
                <a:cs typeface="PalatinoLinotype-Roman"/>
              </a:rPr>
              <a:t> meals) as the bodily requirements for food increase. Palatable snacks like </a:t>
            </a:r>
            <a:r>
              <a:rPr lang="en-US" sz="1400" i="1" dirty="0" err="1" smtClean="0">
                <a:latin typeface="Cambria"/>
                <a:ea typeface="Times New Roman"/>
                <a:cs typeface="PalatinoLinotype-Roman"/>
              </a:rPr>
              <a:t>sooji</a:t>
            </a:r>
            <a:r>
              <a:rPr lang="en-US" sz="1400" i="1" dirty="0" smtClean="0">
                <a:latin typeface="Cambria"/>
                <a:ea typeface="Times New Roman"/>
                <a:cs typeface="PalatinoLinotype-Roman"/>
              </a:rPr>
              <a:t>, </a:t>
            </a:r>
            <a:r>
              <a:rPr lang="en-US" sz="1400" i="1" dirty="0" err="1" smtClean="0">
                <a:latin typeface="Cambria"/>
                <a:ea typeface="Times New Roman"/>
                <a:cs typeface="PalatinoLinotype-Roman"/>
              </a:rPr>
              <a:t>idli</a:t>
            </a:r>
            <a:r>
              <a:rPr lang="en-US" sz="1400" dirty="0" smtClean="0">
                <a:latin typeface="Cambria"/>
                <a:ea typeface="Times New Roman"/>
                <a:cs typeface="PalatinoLinotype-Roman"/>
              </a:rPr>
              <a:t>, </a:t>
            </a:r>
            <a:r>
              <a:rPr lang="en-US" sz="1400" i="1" dirty="0" err="1" smtClean="0">
                <a:latin typeface="Cambria"/>
                <a:ea typeface="Times New Roman"/>
                <a:cs typeface="PalatinoLinotype-Roman"/>
              </a:rPr>
              <a:t>dhokla</a:t>
            </a:r>
            <a:r>
              <a:rPr lang="en-US" sz="1400" i="1" dirty="0" smtClean="0">
                <a:latin typeface="Cambria"/>
                <a:ea typeface="Times New Roman"/>
                <a:cs typeface="PalatinoLinotype-Roman"/>
              </a:rPr>
              <a:t> </a:t>
            </a:r>
            <a:r>
              <a:rPr lang="en-US" sz="1400" i="0" dirty="0" smtClean="0">
                <a:latin typeface="Cambria"/>
                <a:ea typeface="Times New Roman"/>
                <a:cs typeface="PalatinoLinotype-Roman"/>
              </a:rPr>
              <a:t>/</a:t>
            </a:r>
            <a:r>
              <a:rPr lang="en-US" sz="1400" dirty="0" smtClean="0">
                <a:latin typeface="Cambria"/>
                <a:ea typeface="Times New Roman"/>
                <a:cs typeface="PalatinoLinotype-Roman"/>
              </a:rPr>
              <a:t> </a:t>
            </a:r>
            <a:r>
              <a:rPr lang="en-US" sz="1400" dirty="0" err="1" smtClean="0">
                <a:latin typeface="Cambria"/>
                <a:ea typeface="Times New Roman"/>
                <a:cs typeface="PalatinoLinotype-Roman"/>
              </a:rPr>
              <a:t>veg</a:t>
            </a:r>
            <a:r>
              <a:rPr lang="en-US" sz="1400" dirty="0" smtClean="0">
                <a:latin typeface="Cambria"/>
                <a:ea typeface="Times New Roman"/>
                <a:cs typeface="PalatinoLinotype-Roman"/>
              </a:rPr>
              <a:t> sandwich should be incorporated. Each meal should be made energy dense as the appetite is poor.</a:t>
            </a:r>
            <a:endParaRPr lang="en-US" sz="1400" dirty="0" smtClean="0">
              <a:ea typeface="Times New Roman"/>
              <a:cs typeface="Times New Roman"/>
            </a:endParaRPr>
          </a:p>
          <a:p>
            <a:pPr marL="228600" indent="-228600" algn="just" eaLnBrk="1" fontAlgn="auto" hangingPunct="1">
              <a:lnSpc>
                <a:spcPct val="115000"/>
              </a:lnSpc>
              <a:spcBef>
                <a:spcPts val="0"/>
              </a:spcBef>
              <a:spcAft>
                <a:spcPts val="0"/>
              </a:spcAft>
              <a:buFont typeface="Symbol"/>
              <a:buChar char=""/>
              <a:defRPr/>
            </a:pPr>
            <a:r>
              <a:rPr lang="en-US" sz="1400" b="1" dirty="0" smtClean="0">
                <a:latin typeface="Cambria"/>
                <a:ea typeface="Times New Roman"/>
                <a:cs typeface="PalatinoLinotype-Roman"/>
              </a:rPr>
              <a:t>Assess whether the diet is diverse enough to provide the necessary nutrients </a:t>
            </a:r>
            <a:r>
              <a:rPr lang="en-US" sz="1400" dirty="0" smtClean="0">
                <a:latin typeface="Cambria"/>
                <a:ea typeface="Times New Roman"/>
                <a:cs typeface="PalatinoLinotype-Roman"/>
              </a:rPr>
              <a:t>– that is meals should contain foods from different food groups in the appropriate amounts and forms. Counsel the client to eat a variety of food items. </a:t>
            </a:r>
            <a:endParaRPr lang="en-US" sz="1400" dirty="0" smtClean="0">
              <a:ea typeface="Times New Roman"/>
              <a:cs typeface="Times New Roman"/>
            </a:endParaRPr>
          </a:p>
          <a:p>
            <a:pPr marL="228600" indent="-228600" algn="just" eaLnBrk="1" fontAlgn="auto" hangingPunct="1">
              <a:lnSpc>
                <a:spcPct val="115000"/>
              </a:lnSpc>
              <a:spcBef>
                <a:spcPts val="0"/>
              </a:spcBef>
              <a:spcAft>
                <a:spcPts val="0"/>
              </a:spcAft>
              <a:buFont typeface="Symbol"/>
              <a:buChar char=""/>
              <a:defRPr/>
            </a:pPr>
            <a:r>
              <a:rPr lang="en-US" sz="1400" b="1" dirty="0" smtClean="0">
                <a:latin typeface="Cambria"/>
                <a:ea typeface="Times New Roman"/>
                <a:cs typeface="PalatinoLinotype-Roman"/>
              </a:rPr>
              <a:t>Assess whether the client’s diet is nutritious or not</a:t>
            </a:r>
            <a:r>
              <a:rPr lang="en-US" sz="1400" dirty="0" smtClean="0">
                <a:latin typeface="Cambria"/>
                <a:ea typeface="Times New Roman"/>
                <a:cs typeface="PalatinoLinotype-Roman"/>
              </a:rPr>
              <a:t>. Counsel the client that diet can be made nutrient-dense by adding locally available ingredients such as milk powder to </a:t>
            </a:r>
            <a:r>
              <a:rPr lang="en-US" sz="1400" i="1" dirty="0" err="1" smtClean="0">
                <a:latin typeface="Cambria"/>
                <a:ea typeface="Times New Roman"/>
                <a:cs typeface="PalatinoLinotype-Roman"/>
              </a:rPr>
              <a:t>Kheer</a:t>
            </a:r>
            <a:r>
              <a:rPr lang="en-US" sz="1400" dirty="0" smtClean="0">
                <a:latin typeface="Cambria"/>
                <a:ea typeface="Times New Roman"/>
                <a:cs typeface="PalatinoLinotype-Roman"/>
              </a:rPr>
              <a:t>; adding honey/</a:t>
            </a:r>
            <a:r>
              <a:rPr lang="en-US" sz="1400" dirty="0" err="1" smtClean="0">
                <a:latin typeface="Cambria"/>
                <a:ea typeface="Times New Roman"/>
                <a:cs typeface="PalatinoLinotype-Roman"/>
              </a:rPr>
              <a:t>jaggery</a:t>
            </a:r>
            <a:r>
              <a:rPr lang="en-US" sz="1400" dirty="0" smtClean="0">
                <a:latin typeface="Cambria"/>
                <a:ea typeface="Times New Roman"/>
                <a:cs typeface="PalatinoLinotype-Roman"/>
              </a:rPr>
              <a:t> (</a:t>
            </a:r>
            <a:r>
              <a:rPr lang="en-US" sz="1400" i="1" dirty="0" err="1" smtClean="0">
                <a:latin typeface="Cambria"/>
                <a:ea typeface="Times New Roman"/>
                <a:cs typeface="PalatinoLinotype-Roman"/>
              </a:rPr>
              <a:t>gud</a:t>
            </a:r>
            <a:r>
              <a:rPr lang="en-US" sz="1400" dirty="0" smtClean="0">
                <a:latin typeface="Cambria"/>
                <a:ea typeface="Times New Roman"/>
                <a:cs typeface="PalatinoLinotype-Roman"/>
              </a:rPr>
              <a:t>) to drinks and food; adding vegetables to </a:t>
            </a:r>
            <a:r>
              <a:rPr lang="en-US" sz="1400" i="1" dirty="0" err="1" smtClean="0">
                <a:latin typeface="Cambria"/>
                <a:ea typeface="Times New Roman"/>
                <a:cs typeface="PalatinoLinotype-Roman"/>
              </a:rPr>
              <a:t>roti</a:t>
            </a:r>
            <a:r>
              <a:rPr lang="en-US" sz="1400" dirty="0" smtClean="0">
                <a:latin typeface="Cambria"/>
                <a:ea typeface="Times New Roman"/>
                <a:cs typeface="PalatinoLinotype-Roman"/>
              </a:rPr>
              <a:t>, rice and pulse preparations; adding </a:t>
            </a:r>
            <a:r>
              <a:rPr lang="en-US" sz="1400" i="1" dirty="0" err="1" smtClean="0">
                <a:latin typeface="Cambria"/>
                <a:ea typeface="Times New Roman"/>
                <a:cs typeface="PalatinoLinotype-Roman"/>
              </a:rPr>
              <a:t>dal</a:t>
            </a:r>
            <a:r>
              <a:rPr lang="en-US" sz="1400" dirty="0" smtClean="0">
                <a:latin typeface="Cambria"/>
                <a:ea typeface="Times New Roman"/>
                <a:cs typeface="PalatinoLinotype-Roman"/>
              </a:rPr>
              <a:t> to soups and </a:t>
            </a:r>
            <a:r>
              <a:rPr lang="en-US" sz="1400" i="1" dirty="0" err="1" smtClean="0">
                <a:latin typeface="Cambria"/>
                <a:ea typeface="Times New Roman"/>
                <a:cs typeface="PalatinoLinotype-Roman"/>
              </a:rPr>
              <a:t>rasams</a:t>
            </a:r>
            <a:r>
              <a:rPr lang="en-US" sz="1400" dirty="0" smtClean="0">
                <a:latin typeface="Cambria"/>
                <a:ea typeface="Times New Roman"/>
                <a:cs typeface="PalatinoLinotype-Roman"/>
              </a:rPr>
              <a:t>; adding </a:t>
            </a:r>
            <a:r>
              <a:rPr lang="en-US" sz="1400" i="1" dirty="0" err="1" smtClean="0">
                <a:latin typeface="Cambria"/>
                <a:ea typeface="Times New Roman"/>
                <a:cs typeface="PalatinoLinotype-Roman"/>
              </a:rPr>
              <a:t>besan</a:t>
            </a:r>
            <a:r>
              <a:rPr lang="en-US" sz="1400" dirty="0" smtClean="0">
                <a:latin typeface="Cambria"/>
                <a:ea typeface="Times New Roman"/>
                <a:cs typeface="PalatinoLinotype-Roman"/>
              </a:rPr>
              <a:t> to </a:t>
            </a:r>
            <a:r>
              <a:rPr lang="en-US" sz="1400" i="1" dirty="0" err="1" smtClean="0">
                <a:latin typeface="Cambria"/>
                <a:ea typeface="Times New Roman"/>
                <a:cs typeface="PalatinoLinotype-Roman"/>
              </a:rPr>
              <a:t>paratha</a:t>
            </a:r>
            <a:r>
              <a:rPr lang="en-US" sz="1400" i="1" dirty="0" smtClean="0">
                <a:latin typeface="Cambria"/>
                <a:ea typeface="Times New Roman"/>
                <a:cs typeface="PalatinoLinotype-Roman"/>
              </a:rPr>
              <a:t>/</a:t>
            </a:r>
            <a:r>
              <a:rPr lang="en-US" sz="1400" i="1" dirty="0" err="1" smtClean="0">
                <a:latin typeface="Cambria"/>
                <a:ea typeface="Times New Roman"/>
                <a:cs typeface="PalatinoLinotype-Roman"/>
              </a:rPr>
              <a:t>chapati</a:t>
            </a:r>
            <a:r>
              <a:rPr lang="en-US" sz="1400" dirty="0" smtClean="0">
                <a:latin typeface="Cambria"/>
                <a:ea typeface="Times New Roman"/>
                <a:cs typeface="PalatinoLinotype-Roman"/>
              </a:rPr>
              <a:t> to make </a:t>
            </a:r>
            <a:r>
              <a:rPr lang="en-US" sz="1400" i="1" dirty="0" err="1" smtClean="0">
                <a:latin typeface="Cambria"/>
                <a:ea typeface="Times New Roman"/>
                <a:cs typeface="PalatinoLinotype-Roman"/>
              </a:rPr>
              <a:t>paustik</a:t>
            </a:r>
            <a:r>
              <a:rPr lang="en-US" sz="1400" i="1" dirty="0" smtClean="0">
                <a:latin typeface="Cambria"/>
                <a:ea typeface="Times New Roman"/>
                <a:cs typeface="PalatinoLinotype-Roman"/>
              </a:rPr>
              <a:t> </a:t>
            </a:r>
            <a:r>
              <a:rPr lang="en-US" sz="1400" i="1" dirty="0" err="1" smtClean="0">
                <a:latin typeface="Cambria"/>
                <a:ea typeface="Times New Roman"/>
                <a:cs typeface="PalatinoLinotype-Roman"/>
              </a:rPr>
              <a:t>roti</a:t>
            </a:r>
            <a:r>
              <a:rPr lang="en-US" sz="1400" i="1" dirty="0" smtClean="0">
                <a:latin typeface="Cambria"/>
                <a:ea typeface="Times New Roman"/>
                <a:cs typeface="PalatinoLinotype-Roman"/>
              </a:rPr>
              <a:t>; </a:t>
            </a:r>
            <a:r>
              <a:rPr lang="en-US" sz="1400" dirty="0" smtClean="0">
                <a:latin typeface="Cambria"/>
                <a:ea typeface="Times New Roman"/>
                <a:cs typeface="PalatinoLinotype-Roman"/>
              </a:rPr>
              <a:t>adding peanuts to </a:t>
            </a:r>
            <a:r>
              <a:rPr lang="en-US" sz="1400" i="1" dirty="0" err="1" smtClean="0">
                <a:latin typeface="Cambria"/>
                <a:ea typeface="Times New Roman"/>
                <a:cs typeface="PalatinoLinotype-Roman"/>
              </a:rPr>
              <a:t>upma</a:t>
            </a:r>
            <a:r>
              <a:rPr lang="en-US" sz="1400" i="1" dirty="0" smtClean="0">
                <a:latin typeface="Cambria"/>
                <a:ea typeface="Times New Roman"/>
                <a:cs typeface="PalatinoLinotype-Roman"/>
              </a:rPr>
              <a:t>, </a:t>
            </a:r>
            <a:r>
              <a:rPr lang="en-US" sz="1400" i="1" dirty="0" err="1" smtClean="0">
                <a:latin typeface="Cambria"/>
                <a:ea typeface="Times New Roman"/>
                <a:cs typeface="PalatinoLinotype-Roman"/>
              </a:rPr>
              <a:t>poha</a:t>
            </a:r>
            <a:r>
              <a:rPr lang="en-US" sz="1400" dirty="0" smtClean="0">
                <a:latin typeface="Cambria"/>
                <a:ea typeface="Times New Roman"/>
                <a:cs typeface="PalatinoLinotype-Roman"/>
              </a:rPr>
              <a:t> or </a:t>
            </a:r>
            <a:r>
              <a:rPr lang="en-US" sz="1400" i="1" dirty="0" err="1" smtClean="0">
                <a:latin typeface="Cambria"/>
                <a:ea typeface="Times New Roman"/>
                <a:cs typeface="PalatinoLinotype-Roman"/>
              </a:rPr>
              <a:t>pulao</a:t>
            </a:r>
            <a:r>
              <a:rPr lang="en-US" sz="1400" dirty="0" smtClean="0">
                <a:latin typeface="Cambria"/>
                <a:ea typeface="Times New Roman"/>
                <a:cs typeface="PalatinoLinotype-Roman"/>
              </a:rPr>
              <a:t>.</a:t>
            </a:r>
            <a:endParaRPr lang="en-US" sz="1400" dirty="0" smtClean="0">
              <a:ea typeface="Times New Roman"/>
              <a:cs typeface="Times New Roman"/>
            </a:endParaRPr>
          </a:p>
          <a:p>
            <a:pPr marL="228600" indent="-228600" algn="just" eaLnBrk="1" fontAlgn="auto" hangingPunct="1">
              <a:lnSpc>
                <a:spcPct val="115000"/>
              </a:lnSpc>
              <a:spcBef>
                <a:spcPts val="0"/>
              </a:spcBef>
              <a:spcAft>
                <a:spcPts val="0"/>
              </a:spcAft>
              <a:buFont typeface="Symbol"/>
              <a:buChar char=""/>
              <a:defRPr/>
            </a:pPr>
            <a:r>
              <a:rPr lang="en-US" sz="1400" b="1" dirty="0" smtClean="0">
                <a:latin typeface="Cambria"/>
                <a:ea typeface="Times New Roman"/>
                <a:cs typeface="PalatinoLinotype-Roman"/>
              </a:rPr>
              <a:t>Check whether the client smokes or drink alcohol.</a:t>
            </a:r>
            <a:r>
              <a:rPr lang="en-US" sz="1400" dirty="0" smtClean="0">
                <a:latin typeface="Cambria"/>
                <a:ea typeface="Times New Roman"/>
                <a:cs typeface="PalatinoLinotype-Roman"/>
              </a:rPr>
              <a:t> Encourage the client to avoid alcohol or smoking as they affect the appetite as well as nutritional status of the client. </a:t>
            </a:r>
            <a:endParaRPr lang="en-US" sz="1400" dirty="0" smtClean="0">
              <a:ea typeface="Times New Roman"/>
              <a:cs typeface="Times New Roman"/>
            </a:endParaRPr>
          </a:p>
          <a:p>
            <a:pPr eaLnBrk="1" fontAlgn="auto" hangingPunct="1">
              <a:spcBef>
                <a:spcPts val="0"/>
              </a:spcBef>
              <a:spcAft>
                <a:spcPts val="0"/>
              </a:spcAft>
              <a:defRPr/>
            </a:pPr>
            <a:endParaRPr lang="en-US" dirty="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362B0A-DFEC-4E00-BF64-44BBEA599416}"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err="1" smtClean="0"/>
              <a:t>Counselling</a:t>
            </a:r>
            <a:r>
              <a:rPr lang="en-US" b="1" dirty="0" smtClean="0"/>
              <a:t> on Managing HIV-Related Symptoms</a:t>
            </a:r>
          </a:p>
          <a:p>
            <a:pPr eaLnBrk="1" hangingPunct="1">
              <a:spcBef>
                <a:spcPct val="0"/>
              </a:spcBef>
            </a:pPr>
            <a:r>
              <a:rPr lang="en-US" dirty="0" smtClean="0"/>
              <a:t>Being infected with HIV can make it hard for PLHIVs to eat sometimes. They may develop common HIV-related symptoms that affect eating, digestion and absorption like nausea and </a:t>
            </a:r>
            <a:r>
              <a:rPr lang="en-US" dirty="0" err="1" smtClean="0"/>
              <a:t>vomitting</a:t>
            </a:r>
            <a:r>
              <a:rPr lang="en-US" dirty="0" smtClean="0"/>
              <a:t>, loss of appetite, constipation/ </a:t>
            </a:r>
            <a:r>
              <a:rPr lang="en-US" dirty="0" err="1" smtClean="0"/>
              <a:t>diarrhoea</a:t>
            </a:r>
            <a:r>
              <a:rPr lang="en-US" dirty="0" smtClean="0"/>
              <a:t>, fever, </a:t>
            </a:r>
            <a:r>
              <a:rPr lang="en-US" dirty="0" err="1" smtClean="0"/>
              <a:t>anaemia</a:t>
            </a:r>
            <a:r>
              <a:rPr lang="en-US" dirty="0" smtClean="0"/>
              <a:t> and mouth sores which further leads to weight loss. </a:t>
            </a:r>
          </a:p>
          <a:p>
            <a:pPr eaLnBrk="1" hangingPunct="1">
              <a:spcBef>
                <a:spcPct val="0"/>
              </a:spcBef>
            </a:pPr>
            <a:r>
              <a:rPr lang="en-US" dirty="0" smtClean="0"/>
              <a:t>The ICTC </a:t>
            </a:r>
            <a:r>
              <a:rPr lang="en-US" dirty="0" err="1" smtClean="0"/>
              <a:t>counsellor</a:t>
            </a:r>
            <a:r>
              <a:rPr lang="en-US" dirty="0" smtClean="0"/>
              <a:t> can help the PLHIV to select those foods and nutrition practices which help in managing the effects of HIV-related symptoms. During follow-up sessions at the ICTC or during home visits, the </a:t>
            </a:r>
            <a:r>
              <a:rPr lang="en-US" dirty="0" err="1" smtClean="0"/>
              <a:t>counsellor</a:t>
            </a:r>
            <a:r>
              <a:rPr lang="en-US" dirty="0" smtClean="0"/>
              <a:t> should explain the nutrition implication of the symptoms and should share the general recommendations for managing common symptoms provided in the following table. </a:t>
            </a:r>
            <a:r>
              <a:rPr lang="en-US" u="sng" dirty="0" smtClean="0"/>
              <a:t>However, the </a:t>
            </a:r>
            <a:r>
              <a:rPr lang="en-US" u="sng" dirty="0" err="1" smtClean="0"/>
              <a:t>counsellor</a:t>
            </a:r>
            <a:r>
              <a:rPr lang="en-US" u="sng" dirty="0" smtClean="0"/>
              <a:t> should also strongly advise the client to seek medical help when symptoms persist.</a:t>
            </a:r>
            <a:endParaRPr lang="en-US" dirty="0"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E30F08-6668-406B-B205-DBE80707ADE7}"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marL="342900" indent="-342900" eaLnBrk="1" hangingPunct="1">
              <a:lnSpc>
                <a:spcPct val="115000"/>
              </a:lnSpc>
              <a:spcBef>
                <a:spcPct val="0"/>
              </a:spcBef>
            </a:pPr>
            <a:r>
              <a:rPr lang="en-US" b="1" dirty="0" err="1" smtClean="0">
                <a:ea typeface="Times New Roman" pitchFamily="18" charset="0"/>
                <a:cs typeface="Symbol" pitchFamily="18" charset="2"/>
              </a:rPr>
              <a:t>Diarrhoea</a:t>
            </a:r>
            <a:endParaRPr lang="en-US" b="1" dirty="0" smtClean="0">
              <a:ea typeface="Times New Roman" pitchFamily="18" charset="0"/>
              <a:cs typeface="Symbol" pitchFamily="18" charset="2"/>
            </a:endParaRPr>
          </a:p>
          <a:p>
            <a:pPr marL="342900" indent="-342900" eaLnBrk="1" hangingPunct="1">
              <a:lnSpc>
                <a:spcPct val="115000"/>
              </a:lnSpc>
              <a:spcBef>
                <a:spcPct val="0"/>
              </a:spcBef>
              <a:buFont typeface="Symbol" pitchFamily="18" charset="2"/>
              <a:buChar char=""/>
            </a:pPr>
            <a:r>
              <a:rPr lang="en-US" dirty="0" smtClean="0">
                <a:ea typeface="Times New Roman" pitchFamily="18" charset="0"/>
                <a:cs typeface="Symbol" pitchFamily="18" charset="2"/>
              </a:rPr>
              <a:t>Eat small amounts of food more often.</a:t>
            </a:r>
          </a:p>
          <a:p>
            <a:pPr marL="342900" indent="-342900" eaLnBrk="1" hangingPunct="1">
              <a:lnSpc>
                <a:spcPct val="115000"/>
              </a:lnSpc>
              <a:spcBef>
                <a:spcPct val="0"/>
              </a:spcBef>
              <a:buFont typeface="Symbol" pitchFamily="18" charset="2"/>
              <a:buChar char=""/>
            </a:pPr>
            <a:r>
              <a:rPr lang="en-US" dirty="0" smtClean="0">
                <a:ea typeface="Times New Roman" pitchFamily="18" charset="0"/>
                <a:cs typeface="Symbol" pitchFamily="18" charset="2"/>
              </a:rPr>
              <a:t>Eat bananas, mashed fruit, soft boiled white rice and porridge (</a:t>
            </a:r>
            <a:r>
              <a:rPr lang="en-US" i="1" dirty="0" err="1" smtClean="0">
                <a:ea typeface="Times New Roman" pitchFamily="18" charset="0"/>
                <a:cs typeface="Symbol" pitchFamily="18" charset="2"/>
              </a:rPr>
              <a:t>daliya</a:t>
            </a:r>
            <a:r>
              <a:rPr lang="en-US" dirty="0" smtClean="0">
                <a:ea typeface="Times New Roman" pitchFamily="18" charset="0"/>
                <a:cs typeface="Symbol" pitchFamily="18" charset="2"/>
              </a:rPr>
              <a:t>) to help slow down the </a:t>
            </a:r>
            <a:r>
              <a:rPr lang="en-US" dirty="0" err="1" smtClean="0">
                <a:ea typeface="Times New Roman" pitchFamily="18" charset="0"/>
                <a:cs typeface="Symbol" pitchFamily="18" charset="2"/>
              </a:rPr>
              <a:t>diarrhoea</a:t>
            </a:r>
            <a:r>
              <a:rPr lang="en-US" dirty="0" smtClean="0">
                <a:ea typeface="Times New Roman" pitchFamily="18" charset="0"/>
                <a:cs typeface="Symbol" pitchFamily="18" charset="2"/>
              </a:rPr>
              <a:t>.</a:t>
            </a:r>
          </a:p>
          <a:p>
            <a:pPr marL="342900" indent="-342900" eaLnBrk="1" hangingPunct="1">
              <a:lnSpc>
                <a:spcPct val="115000"/>
              </a:lnSpc>
              <a:spcBef>
                <a:spcPct val="0"/>
              </a:spcBef>
              <a:buFont typeface="Symbol" pitchFamily="18" charset="2"/>
              <a:buChar char=""/>
            </a:pPr>
            <a:r>
              <a:rPr lang="en-US" dirty="0" smtClean="0">
                <a:ea typeface="Times New Roman" pitchFamily="18" charset="0"/>
                <a:cs typeface="Symbol" pitchFamily="18" charset="2"/>
              </a:rPr>
              <a:t>Drink a lot of fluids (soups, diluted fruit juice, clean boiled water and weak tea)</a:t>
            </a:r>
          </a:p>
          <a:p>
            <a:pPr marL="342900" indent="-342900" eaLnBrk="1" hangingPunct="1">
              <a:lnSpc>
                <a:spcPct val="115000"/>
              </a:lnSpc>
              <a:spcBef>
                <a:spcPct val="0"/>
              </a:spcBef>
              <a:buFont typeface="Symbol" pitchFamily="18" charset="2"/>
              <a:buChar char=""/>
            </a:pPr>
            <a:r>
              <a:rPr lang="en-US" dirty="0" smtClean="0">
                <a:ea typeface="Times New Roman" pitchFamily="18" charset="0"/>
                <a:cs typeface="Symbol" pitchFamily="18" charset="2"/>
              </a:rPr>
              <a:t>Avoid high-fat or fried foods</a:t>
            </a:r>
          </a:p>
          <a:p>
            <a:pPr marL="342900" indent="-342900" eaLnBrk="1" hangingPunct="1">
              <a:lnSpc>
                <a:spcPct val="115000"/>
              </a:lnSpc>
              <a:spcBef>
                <a:spcPct val="0"/>
              </a:spcBef>
              <a:buFont typeface="Symbol" pitchFamily="18" charset="2"/>
              <a:buChar char=""/>
            </a:pPr>
            <a:r>
              <a:rPr lang="en-US" dirty="0" smtClean="0">
                <a:ea typeface="Times New Roman" pitchFamily="18" charset="0"/>
                <a:cs typeface="Symbol" pitchFamily="18" charset="2"/>
              </a:rPr>
              <a:t>Remove the skin from fruits and vegetables.</a:t>
            </a:r>
          </a:p>
          <a:p>
            <a:pPr marL="342900" indent="-342900" eaLnBrk="1" hangingPunct="1">
              <a:lnSpc>
                <a:spcPct val="115000"/>
              </a:lnSpc>
              <a:spcBef>
                <a:spcPct val="0"/>
              </a:spcBef>
              <a:buFont typeface="Symbol" pitchFamily="18" charset="2"/>
              <a:buChar char=""/>
            </a:pPr>
            <a:r>
              <a:rPr lang="en-US" dirty="0" smtClean="0">
                <a:ea typeface="Times New Roman" pitchFamily="18" charset="0"/>
                <a:cs typeface="Symbol" pitchFamily="18" charset="2"/>
              </a:rPr>
              <a:t>Avoid coffee and alcohol.</a:t>
            </a:r>
          </a:p>
          <a:p>
            <a:pPr marL="342900" indent="-342900" eaLnBrk="1" hangingPunct="1">
              <a:lnSpc>
                <a:spcPct val="115000"/>
              </a:lnSpc>
              <a:spcBef>
                <a:spcPct val="0"/>
              </a:spcBef>
              <a:buFont typeface="Symbol" pitchFamily="18" charset="2"/>
              <a:buChar char=""/>
            </a:pPr>
            <a:r>
              <a:rPr lang="en-US" dirty="0" smtClean="0">
                <a:ea typeface="Times New Roman" pitchFamily="18" charset="0"/>
                <a:cs typeface="Symbol" pitchFamily="18" charset="2"/>
              </a:rPr>
              <a:t>Eat food at room temperature; very hot or very cold foods stimulate the bowels and make </a:t>
            </a:r>
            <a:r>
              <a:rPr lang="en-US" dirty="0" err="1" smtClean="0">
                <a:ea typeface="Times New Roman" pitchFamily="18" charset="0"/>
                <a:cs typeface="Symbol" pitchFamily="18" charset="2"/>
              </a:rPr>
              <a:t>diarrhoea</a:t>
            </a:r>
            <a:r>
              <a:rPr lang="en-US" dirty="0" smtClean="0">
                <a:ea typeface="Times New Roman" pitchFamily="18" charset="0"/>
                <a:cs typeface="Symbol" pitchFamily="18" charset="2"/>
              </a:rPr>
              <a:t> worse.</a:t>
            </a:r>
          </a:p>
          <a:p>
            <a:pPr marL="342900" indent="-342900" eaLnBrk="1" hangingPunct="1">
              <a:lnSpc>
                <a:spcPct val="115000"/>
              </a:lnSpc>
              <a:spcBef>
                <a:spcPct val="0"/>
              </a:spcBef>
              <a:spcAft>
                <a:spcPts val="1000"/>
              </a:spcAft>
              <a:buFont typeface="Symbol" pitchFamily="18" charset="2"/>
              <a:buChar char=""/>
            </a:pPr>
            <a:r>
              <a:rPr lang="en-US" dirty="0" smtClean="0">
                <a:ea typeface="Times New Roman" pitchFamily="18" charset="0"/>
                <a:cs typeface="Symbol" pitchFamily="18" charset="2"/>
              </a:rPr>
              <a:t>Avoid foods that cause gas or stomach cramps, such as beans, cabbage or onions.</a:t>
            </a:r>
          </a:p>
          <a:p>
            <a:pPr marL="342900" indent="-342900" eaLnBrk="1" hangingPunct="1">
              <a:lnSpc>
                <a:spcPct val="115000"/>
              </a:lnSpc>
              <a:spcBef>
                <a:spcPct val="0"/>
              </a:spcBef>
              <a:spcAft>
                <a:spcPts val="1000"/>
              </a:spcAft>
              <a:buFont typeface="Symbol" pitchFamily="18" charset="2"/>
              <a:buChar char=""/>
            </a:pPr>
            <a:r>
              <a:rPr lang="en-US" dirty="0" smtClean="0">
                <a:ea typeface="Times New Roman" pitchFamily="18" charset="0"/>
                <a:cs typeface="Symbol" pitchFamily="18" charset="2"/>
              </a:rPr>
              <a:t>Limit or eliminate milk and milk products such as yoghurt (</a:t>
            </a:r>
            <a:r>
              <a:rPr lang="en-US" i="1" dirty="0" err="1" smtClean="0">
                <a:ea typeface="Times New Roman" pitchFamily="18" charset="0"/>
                <a:cs typeface="Symbol" pitchFamily="18" charset="2"/>
              </a:rPr>
              <a:t>dahi</a:t>
            </a:r>
            <a:r>
              <a:rPr lang="en-US" dirty="0" smtClean="0">
                <a:ea typeface="Times New Roman" pitchFamily="18" charset="0"/>
                <a:cs typeface="Symbol" pitchFamily="18" charset="2"/>
              </a:rPr>
              <a:t>) to see whether the symptoms will improve.</a:t>
            </a: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BD52C9-9997-47F8-85D3-A6731DDFBF97}"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342900" indent="-342900" eaLnBrk="1" fontAlgn="auto" hangingPunct="1">
              <a:lnSpc>
                <a:spcPct val="115000"/>
              </a:lnSpc>
              <a:spcBef>
                <a:spcPts val="0"/>
              </a:spcBef>
              <a:spcAft>
                <a:spcPts val="0"/>
              </a:spcAft>
              <a:defRPr/>
            </a:pPr>
            <a:r>
              <a:rPr lang="en-US" b="1" dirty="0" smtClean="0">
                <a:ea typeface="Times New Roman"/>
                <a:cs typeface="Symbol"/>
              </a:rPr>
              <a:t>Loss of Appetite</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Eat small, frequent meals (5-6 meals/day)</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Add </a:t>
            </a:r>
            <a:r>
              <a:rPr lang="en-US" dirty="0" err="1" smtClean="0">
                <a:ea typeface="Times New Roman"/>
                <a:cs typeface="Symbol"/>
              </a:rPr>
              <a:t>flavour</a:t>
            </a:r>
            <a:r>
              <a:rPr lang="en-US" dirty="0" smtClean="0">
                <a:ea typeface="Times New Roman"/>
                <a:cs typeface="Symbol"/>
              </a:rPr>
              <a:t> to food and drink.</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Eat nutritious snacks</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Drink plenty of liquids</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Take light exercise and do light activity</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Take walks before meals: Fresh air helps to stimulate appetite</a:t>
            </a:r>
          </a:p>
          <a:p>
            <a:pPr marL="342900" indent="-342900" eaLnBrk="1" fontAlgn="auto" hangingPunct="1">
              <a:lnSpc>
                <a:spcPct val="115000"/>
              </a:lnSpc>
              <a:spcBef>
                <a:spcPts val="0"/>
              </a:spcBef>
              <a:spcAft>
                <a:spcPts val="1000"/>
              </a:spcAft>
              <a:buFont typeface="Symbol"/>
              <a:buChar char=""/>
              <a:defRPr/>
            </a:pPr>
            <a:r>
              <a:rPr lang="en-US" dirty="0" smtClean="0">
                <a:ea typeface="Times New Roman"/>
                <a:cs typeface="Symbol"/>
              </a:rPr>
              <a:t>Having family or friends assist with food preparation and sharing a meal provides a psychological ambience that aids appetite.</a:t>
            </a:r>
          </a:p>
          <a:p>
            <a:pPr eaLnBrk="1" fontAlgn="auto" hangingPunct="1">
              <a:spcBef>
                <a:spcPts val="0"/>
              </a:spcBef>
              <a:spcAft>
                <a:spcPts val="0"/>
              </a:spcAft>
              <a:defRPr/>
            </a:pPr>
            <a:endParaRPr lang="en-US" dirty="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6F79D4-9113-4B7D-B335-C8E0D8EDD773}"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342900" indent="-342900" eaLnBrk="1" fontAlgn="auto" hangingPunct="1">
              <a:lnSpc>
                <a:spcPct val="115000"/>
              </a:lnSpc>
              <a:spcBef>
                <a:spcPts val="0"/>
              </a:spcBef>
              <a:spcAft>
                <a:spcPts val="0"/>
              </a:spcAft>
              <a:defRPr/>
            </a:pPr>
            <a:r>
              <a:rPr lang="en-US" b="1" dirty="0" smtClean="0">
                <a:ea typeface="Times New Roman"/>
                <a:cs typeface="Symbol"/>
              </a:rPr>
              <a:t>Mouth Sores</a:t>
            </a:r>
          </a:p>
          <a:p>
            <a:pPr marL="342900" marR="0" indent="-342900" algn="l" defTabSz="914400" rtl="0" eaLnBrk="1" fontAlgn="auto" latinLnBrk="0" hangingPunct="1">
              <a:lnSpc>
                <a:spcPct val="115000"/>
              </a:lnSpc>
              <a:spcBef>
                <a:spcPts val="0"/>
              </a:spcBef>
              <a:spcAft>
                <a:spcPts val="0"/>
              </a:spcAft>
              <a:buClrTx/>
              <a:buSzTx/>
              <a:buFont typeface="Symbol"/>
              <a:buChar char=""/>
              <a:tabLst/>
              <a:defRPr/>
            </a:pPr>
            <a:r>
              <a:rPr lang="en-US" dirty="0" smtClean="0">
                <a:ea typeface="Times New Roman"/>
                <a:cs typeface="Symbol"/>
              </a:rPr>
              <a:t>Eat foods cold or at room temperature.</a:t>
            </a:r>
          </a:p>
          <a:p>
            <a:pPr marL="342900" marR="0" indent="-342900" algn="l" defTabSz="914400" rtl="0" eaLnBrk="1" fontAlgn="auto" latinLnBrk="0" hangingPunct="1">
              <a:lnSpc>
                <a:spcPct val="115000"/>
              </a:lnSpc>
              <a:spcBef>
                <a:spcPts val="0"/>
              </a:spcBef>
              <a:spcAft>
                <a:spcPts val="0"/>
              </a:spcAft>
              <a:buClrTx/>
              <a:buSzTx/>
              <a:buFont typeface="Symbol"/>
              <a:buChar char=""/>
              <a:tabLst/>
              <a:defRPr/>
            </a:pPr>
            <a:r>
              <a:rPr lang="en-US" dirty="0" smtClean="0">
                <a:ea typeface="Times New Roman"/>
                <a:cs typeface="Symbol"/>
              </a:rPr>
              <a:t>Eat soft and moist food such as porridge (</a:t>
            </a:r>
            <a:r>
              <a:rPr lang="en-US" i="1" dirty="0" err="1" smtClean="0">
                <a:ea typeface="Times New Roman"/>
                <a:cs typeface="Symbol"/>
              </a:rPr>
              <a:t>daliya</a:t>
            </a:r>
            <a:r>
              <a:rPr lang="en-US" dirty="0" smtClean="0">
                <a:ea typeface="Times New Roman"/>
                <a:cs typeface="Symbol"/>
              </a:rPr>
              <a:t>), mashed potatoes or mashed non-acidic vegetables or fruit</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Avoid citrus fruits, tomatoes, spicy foods and very sweet, sticky or hard foods.</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Avoid caffeine, alcohol and smoking, which can irritate mouth sores.</a:t>
            </a:r>
          </a:p>
          <a:p>
            <a:pPr marL="342900" indent="-342900" eaLnBrk="1" fontAlgn="auto" hangingPunct="1">
              <a:lnSpc>
                <a:spcPct val="115000"/>
              </a:lnSpc>
              <a:spcBef>
                <a:spcPts val="0"/>
              </a:spcBef>
              <a:spcAft>
                <a:spcPts val="0"/>
              </a:spcAft>
              <a:buFont typeface="Symbol"/>
              <a:buChar char=""/>
              <a:defRPr/>
            </a:pPr>
            <a:r>
              <a:rPr lang="en-US" dirty="0" smtClean="0">
                <a:ea typeface="Times New Roman"/>
                <a:cs typeface="Symbol"/>
              </a:rPr>
              <a:t>So</a:t>
            </a:r>
            <a:r>
              <a:rPr lang="en-US" dirty="0" smtClean="0">
                <a:ea typeface="Times New Roman"/>
                <a:cs typeface="Calibri"/>
              </a:rPr>
              <a:t>ft</a:t>
            </a:r>
            <a:r>
              <a:rPr lang="en-US" dirty="0" smtClean="0">
                <a:ea typeface="Times New Roman"/>
                <a:cs typeface="Symbol"/>
              </a:rPr>
              <a:t>en your food by soaking it in liquid (milk, broth, juices, soup).</a:t>
            </a:r>
          </a:p>
          <a:p>
            <a:pPr marL="342900" indent="-342900" eaLnBrk="1" fontAlgn="auto" hangingPunct="1">
              <a:lnSpc>
                <a:spcPct val="115000"/>
              </a:lnSpc>
              <a:spcBef>
                <a:spcPts val="0"/>
              </a:spcBef>
              <a:spcAft>
                <a:spcPts val="1000"/>
              </a:spcAft>
              <a:buFont typeface="Symbol"/>
              <a:buChar char=""/>
              <a:defRPr/>
            </a:pPr>
            <a:r>
              <a:rPr lang="en-US" dirty="0" smtClean="0">
                <a:ea typeface="Times New Roman"/>
                <a:cs typeface="Symbol"/>
              </a:rPr>
              <a:t>Clean and rinse your mouth a</a:t>
            </a:r>
            <a:r>
              <a:rPr lang="en-US" dirty="0" smtClean="0">
                <a:ea typeface="Times New Roman"/>
                <a:cs typeface="Calibri"/>
              </a:rPr>
              <a:t>ft</a:t>
            </a:r>
            <a:r>
              <a:rPr lang="en-US" dirty="0" smtClean="0">
                <a:ea typeface="Times New Roman"/>
                <a:cs typeface="Symbol"/>
              </a:rPr>
              <a:t>er each meal </a:t>
            </a:r>
          </a:p>
          <a:p>
            <a:pPr marL="342900" indent="-342900" eaLnBrk="1" fontAlgn="auto" hangingPunct="1">
              <a:lnSpc>
                <a:spcPct val="115000"/>
              </a:lnSpc>
              <a:spcBef>
                <a:spcPts val="0"/>
              </a:spcBef>
              <a:spcAft>
                <a:spcPts val="1000"/>
              </a:spcAft>
              <a:buFont typeface="Symbol"/>
              <a:buChar char=""/>
              <a:defRPr/>
            </a:pPr>
            <a:r>
              <a:rPr lang="en-US" dirty="0" smtClean="0">
                <a:ea typeface="Times New Roman"/>
                <a:cs typeface="Times New Roman"/>
              </a:rPr>
              <a:t>Drink fluids with a </a:t>
            </a:r>
            <a:r>
              <a:rPr lang="en-US" u="sng" dirty="0" smtClean="0">
                <a:ea typeface="Times New Roman"/>
                <a:cs typeface="Times New Roman"/>
              </a:rPr>
              <a:t>clean</a:t>
            </a:r>
            <a:r>
              <a:rPr lang="en-US" dirty="0" smtClean="0">
                <a:ea typeface="Times New Roman"/>
                <a:cs typeface="Times New Roman"/>
              </a:rPr>
              <a:t> straw to ease swallowing.</a:t>
            </a:r>
            <a:endParaRPr lang="en-US" dirty="0" smtClean="0">
              <a:ea typeface="Times New Roman"/>
              <a:cs typeface="Symbol"/>
            </a:endParaRPr>
          </a:p>
          <a:p>
            <a:pPr eaLnBrk="1" fontAlgn="auto" hangingPunct="1">
              <a:spcBef>
                <a:spcPts val="0"/>
              </a:spcBef>
              <a:spcAft>
                <a:spcPts val="0"/>
              </a:spcAft>
              <a:defRPr/>
            </a:pPr>
            <a:endParaRPr lang="en-US" dirty="0" smtClean="0">
              <a:ea typeface="Times New Roman"/>
              <a:cs typeface="Times New Roman"/>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D6CED5-9D72-48DE-98C5-FA10BDEABA81}"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marL="342900" indent="-342900" eaLnBrk="1" hangingPunct="1">
              <a:lnSpc>
                <a:spcPct val="115000"/>
              </a:lnSpc>
              <a:spcBef>
                <a:spcPct val="0"/>
              </a:spcBef>
            </a:pPr>
            <a:r>
              <a:rPr lang="en-US" b="1" smtClean="0">
                <a:ea typeface="Times New Roman" pitchFamily="18" charset="0"/>
                <a:cs typeface="Symbol" pitchFamily="18" charset="2"/>
              </a:rPr>
              <a:t>Nausea and Vomitting</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Eat small, frequent meals (5-6 meals/day)</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Avoid an empty stomach as this makes nausea worse.</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Eat bland food</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Avoid food with strong or unpleasant odours</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Drink plenty of liquids</a:t>
            </a:r>
          </a:p>
          <a:p>
            <a:pPr marL="342900" indent="-342900" eaLnBrk="1" hangingPunct="1">
              <a:lnSpc>
                <a:spcPct val="115000"/>
              </a:lnSpc>
              <a:spcBef>
                <a:spcPct val="0"/>
              </a:spcBef>
              <a:spcAft>
                <a:spcPts val="1000"/>
              </a:spcAft>
              <a:buFont typeface="Symbol" pitchFamily="18" charset="2"/>
              <a:buChar char=""/>
            </a:pPr>
            <a:r>
              <a:rPr lang="en-US" smtClean="0">
                <a:ea typeface="Times New Roman" pitchFamily="18" charset="0"/>
                <a:cs typeface="Symbol" pitchFamily="18" charset="2"/>
              </a:rPr>
              <a:t> Avoid lying down immediately after eating</a:t>
            </a:r>
          </a:p>
          <a:p>
            <a:pPr marL="342900" indent="-342900" eaLnBrk="1" hangingPunct="1">
              <a:lnSpc>
                <a:spcPct val="115000"/>
              </a:lnSpc>
              <a:spcBef>
                <a:spcPct val="0"/>
              </a:spcBef>
              <a:spcAft>
                <a:spcPts val="1000"/>
              </a:spcAft>
              <a:buFont typeface="Symbol" pitchFamily="18" charset="2"/>
              <a:buChar char=""/>
            </a:pPr>
            <a:r>
              <a:rPr lang="en-US" smtClean="0">
                <a:ea typeface="Times New Roman" pitchFamily="18" charset="0"/>
                <a:cs typeface="Symbol" pitchFamily="18" charset="2"/>
              </a:rPr>
              <a:t>Avoid coffee and alcohol</a:t>
            </a:r>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4F9666-7176-4F8D-9C15-5F5FE1847160}"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marL="342900" indent="-342900" eaLnBrk="1" hangingPunct="1">
              <a:lnSpc>
                <a:spcPct val="115000"/>
              </a:lnSpc>
              <a:spcBef>
                <a:spcPct val="0"/>
              </a:spcBef>
            </a:pPr>
            <a:r>
              <a:rPr lang="en-US" b="1" smtClean="0">
                <a:ea typeface="Times New Roman" pitchFamily="18" charset="0"/>
                <a:cs typeface="Symbol" pitchFamily="18" charset="2"/>
              </a:rPr>
              <a:t>Constipation</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Eat fibre-rich fruits (mangoes, guavas, jackfruit) , vegetables (green vegetables, beans, peas, pumpkin, carrots)and sprouted food</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Do light exercises like taking frequent short walks</a:t>
            </a:r>
          </a:p>
          <a:p>
            <a:pPr marL="342900" indent="-342900" eaLnBrk="1" hangingPunct="1">
              <a:lnSpc>
                <a:spcPct val="115000"/>
              </a:lnSpc>
              <a:spcBef>
                <a:spcPct val="0"/>
              </a:spcBef>
              <a:spcAft>
                <a:spcPts val="1000"/>
              </a:spcAft>
              <a:buFont typeface="Symbol" pitchFamily="18" charset="2"/>
              <a:buChar char=""/>
            </a:pPr>
            <a:r>
              <a:rPr lang="en-US" smtClean="0">
                <a:ea typeface="Times New Roman" pitchFamily="18" charset="0"/>
                <a:cs typeface="Symbol" pitchFamily="18" charset="2"/>
              </a:rPr>
              <a:t>Drink at least eight glasses of fluids a day, especially boiled water </a:t>
            </a:r>
          </a:p>
          <a:p>
            <a:pPr marL="342900" indent="-342900" eaLnBrk="1" hangingPunct="1">
              <a:lnSpc>
                <a:spcPct val="115000"/>
              </a:lnSpc>
              <a:spcBef>
                <a:spcPct val="0"/>
              </a:spcBef>
              <a:spcAft>
                <a:spcPts val="1000"/>
              </a:spcAft>
              <a:buFont typeface="Symbol" pitchFamily="18" charset="2"/>
              <a:buChar char=""/>
            </a:pPr>
            <a:r>
              <a:rPr lang="en-US" smtClean="0">
                <a:ea typeface="Times New Roman" pitchFamily="18" charset="0"/>
                <a:cs typeface="Symbol" pitchFamily="18" charset="2"/>
              </a:rPr>
              <a:t>Drink a cup of warm water in the morning before eating to help the bowels move</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4994B7-F554-47D6-9ACB-B4EA33DF2801}"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marL="342900" indent="-342900" eaLnBrk="1" hangingPunct="1">
              <a:lnSpc>
                <a:spcPct val="115000"/>
              </a:lnSpc>
              <a:spcBef>
                <a:spcPct val="0"/>
              </a:spcBef>
            </a:pPr>
            <a:r>
              <a:rPr lang="en-US" b="1" smtClean="0">
                <a:ea typeface="Times New Roman" pitchFamily="18" charset="0"/>
                <a:cs typeface="Symbol" pitchFamily="18" charset="2"/>
              </a:rPr>
              <a:t>Anaemia</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Eat organ meat, fish and eggs.</a:t>
            </a:r>
          </a:p>
          <a:p>
            <a:pPr marL="342900" indent="-342900" eaLnBrk="1" hangingPunct="1">
              <a:lnSpc>
                <a:spcPct val="115000"/>
              </a:lnSpc>
              <a:spcBef>
                <a:spcPct val="0"/>
              </a:spcBef>
              <a:buFont typeface="Symbol" pitchFamily="18" charset="2"/>
              <a:buChar char=""/>
            </a:pPr>
            <a:r>
              <a:rPr lang="en-US" smtClean="0">
                <a:ea typeface="Times New Roman" pitchFamily="18" charset="0"/>
                <a:cs typeface="Symbol" pitchFamily="18" charset="2"/>
              </a:rPr>
              <a:t>Eat cereals like </a:t>
            </a:r>
            <a:r>
              <a:rPr lang="en-US" i="1" smtClean="0">
                <a:ea typeface="Times New Roman" pitchFamily="18" charset="0"/>
                <a:cs typeface="Symbol" pitchFamily="18" charset="2"/>
              </a:rPr>
              <a:t>ragi</a:t>
            </a:r>
            <a:r>
              <a:rPr lang="en-US" smtClean="0">
                <a:ea typeface="Times New Roman" pitchFamily="18" charset="0"/>
                <a:cs typeface="Symbol" pitchFamily="18" charset="2"/>
              </a:rPr>
              <a:t> and </a:t>
            </a:r>
            <a:r>
              <a:rPr lang="en-US" i="1" smtClean="0">
                <a:ea typeface="Times New Roman" pitchFamily="18" charset="0"/>
                <a:cs typeface="Symbol" pitchFamily="18" charset="2"/>
              </a:rPr>
              <a:t>bajra</a:t>
            </a:r>
            <a:endParaRPr lang="en-US" smtClean="0">
              <a:ea typeface="Times New Roman" pitchFamily="18" charset="0"/>
              <a:cs typeface="Symbol" pitchFamily="18" charset="2"/>
            </a:endParaRPr>
          </a:p>
          <a:p>
            <a:pPr marL="342900" indent="-342900" eaLnBrk="1" hangingPunct="1">
              <a:lnSpc>
                <a:spcPct val="115000"/>
              </a:lnSpc>
              <a:spcBef>
                <a:spcPct val="0"/>
              </a:spcBef>
              <a:spcAft>
                <a:spcPts val="1000"/>
              </a:spcAft>
              <a:buFont typeface="Symbol" pitchFamily="18" charset="2"/>
              <a:buChar char=""/>
            </a:pPr>
            <a:r>
              <a:rPr lang="en-US" smtClean="0">
                <a:ea typeface="Times New Roman" pitchFamily="18" charset="0"/>
                <a:cs typeface="Symbol" pitchFamily="18" charset="2"/>
              </a:rPr>
              <a:t>Eat variety of green leafy vegetables (raddish greens</a:t>
            </a:r>
            <a:r>
              <a:rPr lang="en-US" i="1" smtClean="0">
                <a:ea typeface="Times New Roman" pitchFamily="18" charset="0"/>
                <a:cs typeface="Symbol" pitchFamily="18" charset="2"/>
              </a:rPr>
              <a:t>, </a:t>
            </a:r>
            <a:r>
              <a:rPr lang="en-US" smtClean="0">
                <a:ea typeface="Times New Roman" pitchFamily="18" charset="0"/>
                <a:cs typeface="Symbol" pitchFamily="18" charset="2"/>
              </a:rPr>
              <a:t>mint</a:t>
            </a:r>
            <a:r>
              <a:rPr lang="en-US" i="1" smtClean="0">
                <a:ea typeface="Times New Roman" pitchFamily="18" charset="0"/>
                <a:cs typeface="Symbol" pitchFamily="18" charset="2"/>
              </a:rPr>
              <a:t>, chaulai, </a:t>
            </a:r>
            <a:r>
              <a:rPr lang="en-US" smtClean="0">
                <a:ea typeface="Times New Roman" pitchFamily="18" charset="0"/>
                <a:cs typeface="Symbol" pitchFamily="18" charset="2"/>
              </a:rPr>
              <a:t>cauliflower leaves</a:t>
            </a:r>
            <a:r>
              <a:rPr lang="en-US" i="1" smtClean="0">
                <a:ea typeface="Times New Roman" pitchFamily="18" charset="0"/>
                <a:cs typeface="Symbol" pitchFamily="18" charset="2"/>
              </a:rPr>
              <a:t> </a:t>
            </a:r>
            <a:r>
              <a:rPr lang="en-US" smtClean="0">
                <a:ea typeface="Times New Roman" pitchFamily="18" charset="0"/>
                <a:cs typeface="Symbol" pitchFamily="18" charset="2"/>
              </a:rPr>
              <a:t>and</a:t>
            </a:r>
            <a:r>
              <a:rPr lang="en-US" i="1" smtClean="0">
                <a:ea typeface="Times New Roman" pitchFamily="18" charset="0"/>
                <a:cs typeface="Symbol" pitchFamily="18" charset="2"/>
              </a:rPr>
              <a:t> sundaikai)</a:t>
            </a:r>
            <a:r>
              <a:rPr lang="en-US" smtClean="0">
                <a:ea typeface="Times New Roman" pitchFamily="18" charset="0"/>
                <a:cs typeface="Symbol" pitchFamily="18" charset="2"/>
              </a:rPr>
              <a:t>. The best way for the body to utilize iron from plant sources is to combine food rich in Vitamin C, like </a:t>
            </a:r>
            <a:r>
              <a:rPr lang="en-US" i="1" smtClean="0">
                <a:ea typeface="Times New Roman" pitchFamily="18" charset="0"/>
                <a:cs typeface="Symbol" pitchFamily="18" charset="2"/>
              </a:rPr>
              <a:t>amla</a:t>
            </a:r>
            <a:r>
              <a:rPr lang="en-US" smtClean="0">
                <a:ea typeface="Times New Roman" pitchFamily="18" charset="0"/>
                <a:cs typeface="Symbol" pitchFamily="18" charset="2"/>
              </a:rPr>
              <a:t>, guava, oranges and lemons.</a:t>
            </a:r>
          </a:p>
          <a:p>
            <a:pPr marL="342900" indent="-342900" eaLnBrk="1" hangingPunct="1">
              <a:lnSpc>
                <a:spcPct val="115000"/>
              </a:lnSpc>
              <a:spcBef>
                <a:spcPct val="0"/>
              </a:spcBef>
              <a:spcAft>
                <a:spcPts val="1000"/>
              </a:spcAft>
              <a:buFont typeface="Symbol" pitchFamily="18" charset="2"/>
              <a:buChar char=""/>
            </a:pPr>
            <a:r>
              <a:rPr lang="en-US" smtClean="0">
                <a:ea typeface="Times New Roman" pitchFamily="18" charset="0"/>
                <a:cs typeface="Symbol" pitchFamily="18" charset="2"/>
              </a:rPr>
              <a:t>Take </a:t>
            </a:r>
            <a:r>
              <a:rPr lang="en-US" i="1" smtClean="0">
                <a:ea typeface="Times New Roman" pitchFamily="18" charset="0"/>
                <a:cs typeface="Symbol" pitchFamily="18" charset="2"/>
              </a:rPr>
              <a:t>jaggery</a:t>
            </a:r>
            <a:r>
              <a:rPr lang="en-US" smtClean="0">
                <a:ea typeface="Times New Roman" pitchFamily="18" charset="0"/>
                <a:cs typeface="Symbol" pitchFamily="18" charset="2"/>
              </a:rPr>
              <a:t> and dates between meals.</a:t>
            </a:r>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4D1BED-6051-4341-B61C-CDD51FBE0F9F}"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Explain the objectives of the session</a:t>
            </a:r>
          </a:p>
        </p:txBody>
      </p:sp>
      <p:sp>
        <p:nvSpPr>
          <p:cNvPr id="4" name="Slide Number Placeholder 3"/>
          <p:cNvSpPr>
            <a:spLocks noGrp="1"/>
          </p:cNvSpPr>
          <p:nvPr>
            <p:ph type="sldNum" sz="quarter" idx="5"/>
          </p:nvPr>
        </p:nvSpPr>
        <p:spPr/>
        <p:txBody>
          <a:bodyPr/>
          <a:lstStyle/>
          <a:p>
            <a:pPr>
              <a:defRPr/>
            </a:pPr>
            <a:fld id="{31416537-B873-4DE1-AD73-CD4228A1BFB7}"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lgn="just" eaLnBrk="1" hangingPunct="1">
              <a:lnSpc>
                <a:spcPct val="115000"/>
              </a:lnSpc>
              <a:spcBef>
                <a:spcPct val="0"/>
              </a:spcBef>
            </a:pPr>
            <a:r>
              <a:rPr lang="en-US" sz="1400" b="1" smtClean="0">
                <a:latin typeface="Cambria" pitchFamily="18" charset="0"/>
                <a:ea typeface="Times New Roman" pitchFamily="18" charset="0"/>
                <a:cs typeface="PalatinoLinotype-Roman"/>
              </a:rPr>
              <a:t>Counselling for Weight loss</a:t>
            </a:r>
          </a:p>
          <a:p>
            <a:pPr algn="just" eaLnBrk="1" hangingPunct="1">
              <a:lnSpc>
                <a:spcPct val="115000"/>
              </a:lnSpc>
              <a:spcBef>
                <a:spcPct val="0"/>
              </a:spcBef>
            </a:pPr>
            <a:r>
              <a:rPr lang="en-US" smtClean="0">
                <a:ea typeface="Times New Roman" pitchFamily="18" charset="0"/>
                <a:cs typeface="PalatinoLinotype-Roman"/>
              </a:rPr>
              <a:t>The ICTC counsellor should inform the client that weight change over a given period indicates how his/ her nutritional status has changed. Unintentional weight loss indicates poor food intake or disease that affects food digestion, absorption or utilization. </a:t>
            </a:r>
          </a:p>
          <a:p>
            <a:pPr algn="just" eaLnBrk="1" hangingPunct="1">
              <a:lnSpc>
                <a:spcPct val="150000"/>
              </a:lnSpc>
              <a:spcBef>
                <a:spcPct val="0"/>
              </a:spcBef>
              <a:buFontTx/>
              <a:buChar char="•"/>
            </a:pPr>
            <a:r>
              <a:rPr lang="en-US" smtClean="0">
                <a:ea typeface="Times New Roman" pitchFamily="18" charset="0"/>
                <a:cs typeface="PalatinoLinotype-Roman"/>
              </a:rPr>
              <a:t>Rapid weight loss (or gain) indicates a need for nutrition care and support.</a:t>
            </a:r>
          </a:p>
          <a:p>
            <a:pPr algn="just" eaLnBrk="1" hangingPunct="1">
              <a:lnSpc>
                <a:spcPct val="150000"/>
              </a:lnSpc>
              <a:spcBef>
                <a:spcPct val="0"/>
              </a:spcBef>
              <a:buFontTx/>
              <a:buChar char="•"/>
            </a:pPr>
            <a:r>
              <a:rPr lang="en-US" smtClean="0">
                <a:ea typeface="Times New Roman" pitchFamily="18" charset="0"/>
                <a:cs typeface="PalatinoLinotype-Roman"/>
              </a:rPr>
              <a:t>For an average adult serious weight loss is indicated by a 10% loss of body weight or 6-7 kg in one month. In most PLHIV it indicates the onset of AIDS and need for extra nutrition care and support. </a:t>
            </a:r>
          </a:p>
          <a:p>
            <a:pPr algn="just" eaLnBrk="1" hangingPunct="1">
              <a:lnSpc>
                <a:spcPct val="150000"/>
              </a:lnSpc>
              <a:spcBef>
                <a:spcPct val="0"/>
              </a:spcBef>
              <a:spcAft>
                <a:spcPts val="600"/>
              </a:spcAft>
              <a:buFontTx/>
              <a:buChar char="•"/>
            </a:pPr>
            <a:r>
              <a:rPr lang="en-US" smtClean="0">
                <a:ea typeface="Times New Roman" pitchFamily="18" charset="0"/>
                <a:cs typeface="PalatinoLinotype-Roman"/>
              </a:rPr>
              <a:t>It is important to regain the lost weight as soon as possible and to restore the body’s nutritional reserves. Educate the client that once the infection is over and the person is feeling better, he or she should start eating normally again. </a:t>
            </a:r>
          </a:p>
          <a:p>
            <a:pPr eaLnBrk="1" hangingPunct="1">
              <a:spcBef>
                <a:spcPct val="0"/>
              </a:spcBef>
            </a:pPr>
            <a:endParaRPr lang="en-US" smtClean="0">
              <a:ea typeface="Times New Roman" pitchFamily="18" charset="0"/>
              <a:cs typeface="PalatinoLinotype-Roman"/>
            </a:endParaRPr>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3FCA72-2866-4120-BAB1-10DBE15B8E38}"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47500" lnSpcReduction="20000"/>
          </a:bodyPr>
          <a:lstStyle/>
          <a:p>
            <a:pPr eaLnBrk="1" fontAlgn="auto" hangingPunct="1">
              <a:spcBef>
                <a:spcPts val="0"/>
              </a:spcBef>
              <a:spcAft>
                <a:spcPts val="0"/>
              </a:spcAft>
              <a:defRPr/>
            </a:pPr>
            <a:r>
              <a:rPr lang="en-US" b="1" dirty="0" smtClean="0"/>
              <a:t>Counselling for Food Preparation</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Actions that can be taken to increase the quality of food:</a:t>
            </a: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Enrich foods</a:t>
            </a:r>
            <a:r>
              <a:rPr lang="en-US" dirty="0" smtClean="0">
                <a:latin typeface="Cambria"/>
                <a:ea typeface="Times New Roman"/>
                <a:cs typeface="PalatinoLinotype-Roman"/>
              </a:rPr>
              <a:t> by adding other foods that are high in energy and nutrients. This is called making food nutrient-dense</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High energy: Oils, butter, </a:t>
            </a:r>
            <a:r>
              <a:rPr lang="en-US" i="1" dirty="0" smtClean="0">
                <a:latin typeface="Cambria"/>
                <a:ea typeface="Times New Roman"/>
                <a:cs typeface="PalatinoLinotype-Roman"/>
              </a:rPr>
              <a:t>ghee</a:t>
            </a:r>
            <a:r>
              <a:rPr lang="en-US" dirty="0" smtClean="0">
                <a:latin typeface="Cambria"/>
                <a:ea typeface="Times New Roman"/>
                <a:cs typeface="PalatinoLinotype-Roman"/>
              </a:rPr>
              <a:t>, sugar</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High protein: Groundnut paste, milk, milk powder, eggs</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Add sprouted seeds</a:t>
            </a:r>
            <a:r>
              <a:rPr lang="en-US" dirty="0" smtClean="0">
                <a:latin typeface="Cambria"/>
                <a:ea typeface="Times New Roman"/>
                <a:cs typeface="PalatinoLinotype-Roman"/>
              </a:rPr>
              <a:t> to local foods to improve nutrient availability and digestibility</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sprouted foods are easily digested and absorbed and help the body digest and absorb other foods also.</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Cereals such as wheat, </a:t>
            </a:r>
            <a:r>
              <a:rPr lang="en-US" i="1" dirty="0" err="1" smtClean="0">
                <a:latin typeface="Cambria"/>
                <a:ea typeface="Times New Roman"/>
                <a:cs typeface="PalatinoLinotype-Roman"/>
              </a:rPr>
              <a:t>bajra</a:t>
            </a:r>
            <a:r>
              <a:rPr lang="en-US" dirty="0" smtClean="0">
                <a:latin typeface="Cambria"/>
                <a:ea typeface="Times New Roman"/>
                <a:cs typeface="PalatinoLinotype-Roman"/>
              </a:rPr>
              <a:t>, </a:t>
            </a:r>
            <a:r>
              <a:rPr lang="en-US" i="1" dirty="0" err="1" smtClean="0">
                <a:latin typeface="Cambria"/>
                <a:ea typeface="Times New Roman"/>
                <a:cs typeface="PalatinoLinotype-Roman"/>
              </a:rPr>
              <a:t>jawar</a:t>
            </a:r>
            <a:r>
              <a:rPr lang="en-US" dirty="0" smtClean="0">
                <a:latin typeface="Cambria"/>
                <a:ea typeface="Times New Roman"/>
                <a:cs typeface="PalatinoLinotype-Roman"/>
              </a:rPr>
              <a:t> and maize can be germinated, dried and milled into flour. This flour can be used to prepare </a:t>
            </a:r>
            <a:r>
              <a:rPr lang="en-US" i="1" dirty="0" err="1" smtClean="0">
                <a:latin typeface="Cambria"/>
                <a:ea typeface="Times New Roman"/>
                <a:cs typeface="PalatinoLinotype-Roman"/>
              </a:rPr>
              <a:t>daliya</a:t>
            </a:r>
            <a:r>
              <a:rPr lang="en-US" dirty="0" smtClean="0">
                <a:latin typeface="Cambria"/>
                <a:ea typeface="Times New Roman"/>
                <a:cs typeface="PalatinoLinotype-Roman"/>
              </a:rPr>
              <a:t>. These germinated grains can also be dried in the shade and roasted lightly on a </a:t>
            </a:r>
            <a:r>
              <a:rPr lang="en-US" i="1" dirty="0" err="1" smtClean="0">
                <a:latin typeface="Cambria"/>
                <a:ea typeface="Times New Roman"/>
                <a:cs typeface="PalatinoLinotype-Roman"/>
              </a:rPr>
              <a:t>tavaa</a:t>
            </a:r>
            <a:r>
              <a:rPr lang="en-US" dirty="0" smtClean="0">
                <a:latin typeface="Cambria"/>
                <a:ea typeface="Times New Roman"/>
                <a:cs typeface="PalatinoLinotype-Roman"/>
              </a:rPr>
              <a:t>.</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Legumes such as beans, cowpeas (</a:t>
            </a:r>
            <a:r>
              <a:rPr lang="en-US" i="1" dirty="0" err="1" smtClean="0">
                <a:latin typeface="Cambria"/>
                <a:ea typeface="Times New Roman"/>
                <a:cs typeface="PalatinoLinotype-Roman"/>
              </a:rPr>
              <a:t>lobia</a:t>
            </a:r>
            <a:r>
              <a:rPr lang="en-US" dirty="0" smtClean="0">
                <a:latin typeface="Cambria"/>
                <a:ea typeface="Times New Roman"/>
                <a:cs typeface="PalatinoLinotype-Roman"/>
              </a:rPr>
              <a:t>), chickpeas (</a:t>
            </a:r>
            <a:r>
              <a:rPr lang="en-US" i="1" dirty="0" err="1" smtClean="0">
                <a:latin typeface="Cambria"/>
                <a:ea typeface="Times New Roman"/>
                <a:cs typeface="PalatinoLinotype-Roman"/>
              </a:rPr>
              <a:t>chhole</a:t>
            </a:r>
            <a:r>
              <a:rPr lang="en-US" dirty="0" smtClean="0">
                <a:latin typeface="Cambria"/>
                <a:ea typeface="Times New Roman"/>
                <a:cs typeface="PalatinoLinotype-Roman"/>
              </a:rPr>
              <a:t>) and green peas can be sprouted and prepared as vegetables to eat with other foods.</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Use fermented foods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If eaten with other foods, fermented foods help the body digest and absorb those foods.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Fermented foods include sour milk, yoghurt (</a:t>
            </a:r>
            <a:r>
              <a:rPr lang="en-US" i="1" dirty="0" err="1" smtClean="0">
                <a:latin typeface="Cambria"/>
                <a:ea typeface="Times New Roman"/>
                <a:cs typeface="PalatinoLinotype-Roman"/>
              </a:rPr>
              <a:t>dahi</a:t>
            </a:r>
            <a:r>
              <a:rPr lang="en-US" dirty="0" smtClean="0">
                <a:latin typeface="Cambria"/>
                <a:ea typeface="Times New Roman"/>
                <a:cs typeface="PalatinoLinotype-Roman"/>
              </a:rPr>
              <a:t>), sour porridge, </a:t>
            </a:r>
            <a:r>
              <a:rPr lang="en-US" i="1" dirty="0" err="1" smtClean="0">
                <a:latin typeface="Cambria"/>
                <a:ea typeface="Times New Roman"/>
                <a:cs typeface="PalatinoLinotype-Roman"/>
              </a:rPr>
              <a:t>dhokla</a:t>
            </a:r>
            <a:r>
              <a:rPr lang="en-US" i="1" dirty="0" smtClean="0">
                <a:latin typeface="Cambria"/>
                <a:ea typeface="Times New Roman"/>
                <a:cs typeface="PalatinoLinotype-Roman"/>
              </a:rPr>
              <a:t>, </a:t>
            </a:r>
            <a:r>
              <a:rPr lang="en-US" i="1" dirty="0" err="1" smtClean="0">
                <a:latin typeface="Cambria"/>
                <a:ea typeface="Times New Roman"/>
                <a:cs typeface="PalatinoLinotype-Roman"/>
              </a:rPr>
              <a:t>idli</a:t>
            </a:r>
            <a:r>
              <a:rPr lang="en-US" dirty="0" smtClean="0">
                <a:latin typeface="Cambria"/>
                <a:ea typeface="Times New Roman"/>
                <a:cs typeface="PalatinoLinotype-Roman"/>
              </a:rPr>
              <a:t>, bread.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Use fortified foods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Some cereal flour, cooking oils and margarine are fortified with nutrients.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Always use Iodized salt. Make sure it is stored in a closed container as iodine is lost when the salt comes in contact with air for a long time.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Preserve nutrients during cooking</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Steaming vegetables, fish, potatoes and bananas helps preserve nutrients in the food and is healthier than boiling or frying. </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Wash vegetables before cutting them so that minerals and vitamins are not destroyed.</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Peel vegetables thinly as vitamins and minerals are found just under the skin.</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If vegetables are to be cooked in water, put them into the boiling water rather than heat the water and vegetables together.</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Do not overcook the food as overcooking destroys many nutrients.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Use just enough water for cooking. Do not throw away the extra water. Use this extra water to cook some other food.</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Cook rice in just enough water which gets absorbed during cooking (use 2 </a:t>
            </a:r>
            <a:r>
              <a:rPr lang="en-US" i="1" dirty="0" err="1" smtClean="0">
                <a:latin typeface="Cambria"/>
                <a:ea typeface="Times New Roman"/>
                <a:cs typeface="PalatinoLinotype-Roman"/>
              </a:rPr>
              <a:t>katoris</a:t>
            </a:r>
            <a:r>
              <a:rPr lang="en-US" dirty="0" smtClean="0">
                <a:latin typeface="Cambria"/>
                <a:ea typeface="Times New Roman"/>
                <a:cs typeface="PalatinoLinotype-Roman"/>
              </a:rPr>
              <a:t> of water for every one </a:t>
            </a:r>
            <a:r>
              <a:rPr lang="en-US" i="1" dirty="0" err="1" smtClean="0">
                <a:latin typeface="Cambria"/>
                <a:ea typeface="Times New Roman"/>
                <a:cs typeface="PalatinoLinotype-Roman"/>
              </a:rPr>
              <a:t>katori</a:t>
            </a:r>
            <a:r>
              <a:rPr lang="en-US" dirty="0" smtClean="0">
                <a:latin typeface="Cambria"/>
                <a:ea typeface="Times New Roman"/>
                <a:cs typeface="PalatinoLinotype-Roman"/>
              </a:rPr>
              <a:t> of rice)</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Do not use cooking soda. Use tamarind or lemon juice to conserve the vitamins.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Cook in a pan which has a well fitting lid. When you cook in an uncovered pan most nutrients are lost.</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dirty="0" smtClean="0">
                <a:latin typeface="Cambria"/>
                <a:ea typeface="Times New Roman"/>
                <a:cs typeface="PalatinoLinotype-Roman"/>
              </a:rPr>
              <a:t>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Use spices</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Add spices to food or drinks to increase appetite. Some spices (e.g., ginger, garlic, cinnamon, cardamom and turmeric) can aid digestion.</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dirty="0" smtClean="0">
                <a:latin typeface="Cambria"/>
                <a:ea typeface="Times New Roman"/>
                <a:cs typeface="PalatinoLinotype-Roman"/>
              </a:rPr>
              <a:t>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Change the texture of food for sick people</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Mashing or pureeing food makes it easier to chew, swallow, and digest. We often do this for little children. But adults may also benefit.</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Pounding meat before preparation makes it soft and easy to eat.</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Marinate meat with yoghurt for a few hours to make it tender.</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dirty="0" smtClean="0">
                <a:latin typeface="Cambria"/>
                <a:ea typeface="Times New Roman"/>
                <a:cs typeface="PalatinoLinotype-Roman"/>
              </a:rPr>
              <a:t>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b="1" dirty="0" smtClean="0">
                <a:latin typeface="Cambria"/>
                <a:ea typeface="Times New Roman"/>
                <a:cs typeface="PalatinoLinotype-Roman"/>
              </a:rPr>
              <a:t>Reduce cooking time and fuel</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Soak beans overnight.</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Hull cereals (remove outer covering) such as dry maize.</a:t>
            </a:r>
            <a:endParaRPr lang="en-US" sz="1100" dirty="0" smtClean="0">
              <a:ea typeface="Times New Roman"/>
              <a:cs typeface="Times New Roman"/>
            </a:endParaRPr>
          </a:p>
          <a:p>
            <a:pPr marL="742950" lvl="1" indent="-285750" algn="just" eaLnBrk="1" fontAlgn="auto" hangingPunct="1">
              <a:lnSpc>
                <a:spcPct val="115000"/>
              </a:lnSpc>
              <a:spcBef>
                <a:spcPts val="0"/>
              </a:spcBef>
              <a:spcAft>
                <a:spcPts val="0"/>
              </a:spcAft>
              <a:buFont typeface="Courier New"/>
              <a:buChar char="o"/>
              <a:defRPr/>
            </a:pPr>
            <a:r>
              <a:rPr lang="en-US" dirty="0" smtClean="0">
                <a:latin typeface="Cambria"/>
                <a:ea typeface="Times New Roman"/>
                <a:cs typeface="PalatinoLinotype-Roman"/>
              </a:rPr>
              <a:t>Ferment foods.</a:t>
            </a:r>
            <a:endParaRPr lang="en-US" sz="1100" dirty="0" smtClean="0">
              <a:ea typeface="Times New Roman"/>
              <a:cs typeface="Times New Roman"/>
            </a:endParaRPr>
          </a:p>
          <a:p>
            <a:pPr eaLnBrk="1" fontAlgn="auto" hangingPunct="1">
              <a:spcBef>
                <a:spcPts val="0"/>
              </a:spcBef>
              <a:spcAft>
                <a:spcPts val="0"/>
              </a:spcAft>
              <a:defRPr/>
            </a:pPr>
            <a:endParaRPr lang="en-US" dirty="0"/>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8F8863-68A1-45FD-BE75-2412CB1159CD}"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algn="just" eaLnBrk="1" fontAlgn="auto" hangingPunct="1">
              <a:lnSpc>
                <a:spcPct val="115000"/>
              </a:lnSpc>
              <a:spcBef>
                <a:spcPts val="0"/>
              </a:spcBef>
              <a:spcAft>
                <a:spcPts val="0"/>
              </a:spcAft>
              <a:defRPr/>
            </a:pPr>
            <a:r>
              <a:rPr lang="en-US" b="1" dirty="0" smtClean="0">
                <a:latin typeface="Cambria"/>
                <a:ea typeface="Times New Roman"/>
                <a:cs typeface="PalatinoLinotype-Roman"/>
              </a:rPr>
              <a:t>Counselling on Ensuring Food Security</a:t>
            </a:r>
          </a:p>
          <a:p>
            <a:pPr algn="just" eaLnBrk="1" fontAlgn="auto" hangingPunct="1">
              <a:lnSpc>
                <a:spcPct val="115000"/>
              </a:lnSpc>
              <a:spcBef>
                <a:spcPts val="0"/>
              </a:spcBef>
              <a:spcAft>
                <a:spcPts val="0"/>
              </a:spcAft>
              <a:defRPr/>
            </a:pPr>
            <a:r>
              <a:rPr lang="en-US" dirty="0" smtClean="0">
                <a:latin typeface="Cambria"/>
                <a:ea typeface="Times New Roman"/>
                <a:cs typeface="PalatinoLinotype-Roman"/>
              </a:rPr>
              <a:t>For clients who have limited access to food, or who have just enough money to buy one meal a day,  discussions and suggestions on a nutrient-dense diet or diverse diet will not be sufficient. With these clients the ICTC counsellor should discuss ways in which the client can ensure the availability of food at low or no cost. The counsellor can motivate the clients to grow and cultivate common food items with the help of locally available resources. </a:t>
            </a:r>
            <a:endParaRPr lang="en-US" sz="1100" dirty="0" smtClean="0">
              <a:ea typeface="Times New Roman"/>
              <a:cs typeface="Times New Roman"/>
            </a:endParaRPr>
          </a:p>
          <a:p>
            <a:pPr algn="just" eaLnBrk="1" fontAlgn="auto" hangingPunct="1">
              <a:lnSpc>
                <a:spcPct val="115000"/>
              </a:lnSpc>
              <a:spcBef>
                <a:spcPts val="0"/>
              </a:spcBef>
              <a:spcAft>
                <a:spcPts val="0"/>
              </a:spcAft>
              <a:defRPr/>
            </a:pPr>
            <a:r>
              <a:rPr lang="en-US" dirty="0" smtClean="0">
                <a:latin typeface="Cambria"/>
                <a:ea typeface="Times New Roman"/>
                <a:cs typeface="PalatinoLinotype-Roman"/>
              </a:rPr>
              <a:t> </a:t>
            </a:r>
            <a:endParaRPr lang="en-US" sz="1100" dirty="0" smtClean="0">
              <a:ea typeface="Times New Roman"/>
              <a:cs typeface="Times New Roman"/>
            </a:endParaRPr>
          </a:p>
          <a:p>
            <a:pPr marL="342900" marR="0" indent="-342900" algn="just" defTabSz="914400" rtl="0" eaLnBrk="1" fontAlgn="auto" latinLnBrk="0" hangingPunct="1">
              <a:lnSpc>
                <a:spcPct val="115000"/>
              </a:lnSpc>
              <a:spcBef>
                <a:spcPts val="0"/>
              </a:spcBef>
              <a:spcAft>
                <a:spcPts val="0"/>
              </a:spcAft>
              <a:buClrTx/>
              <a:buSzTx/>
              <a:buFont typeface="Symbol"/>
              <a:buChar char=""/>
              <a:tabLst/>
              <a:defRPr/>
            </a:pPr>
            <a:r>
              <a:rPr lang="en-IN" sz="1200" kern="1200" dirty="0" smtClean="0">
                <a:solidFill>
                  <a:schemeClr val="tx1"/>
                </a:solidFill>
                <a:latin typeface="+mn-lt"/>
                <a:ea typeface="+mn-ea"/>
                <a:cs typeface="+mn-cs"/>
              </a:rPr>
              <a:t>Encourage clients to avail of any local nutrition schemes – those meant for PLHIVs as well as those for non-PLHIVs.</a:t>
            </a:r>
            <a:endParaRPr lang="en-US" sz="1200" kern="1200" dirty="0" smtClean="0">
              <a:solidFill>
                <a:schemeClr val="tx1"/>
              </a:solidFill>
              <a:latin typeface="+mn-lt"/>
              <a:ea typeface="+mn-ea"/>
              <a:cs typeface="+mn-cs"/>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PalatinoLinotype-Roman"/>
              </a:rPr>
              <a:t>Encourage clients to cultivate easily-grown vegetables in their own </a:t>
            </a:r>
            <a:r>
              <a:rPr lang="en-US" b="1" dirty="0" smtClean="0">
                <a:latin typeface="Cambria"/>
                <a:ea typeface="Times New Roman"/>
                <a:cs typeface="PalatinoLinotype-Roman"/>
              </a:rPr>
              <a:t>home gardens</a:t>
            </a:r>
            <a:r>
              <a:rPr lang="en-US" dirty="0" smtClean="0">
                <a:latin typeface="Cambria"/>
                <a:ea typeface="Times New Roman"/>
                <a:cs typeface="PalatinoLinotype-Roman"/>
              </a:rPr>
              <a:t> such as vegetables like cauliflower, cabbage, beans, cucumbers, peas, tomatoes, spinach, </a:t>
            </a:r>
            <a:r>
              <a:rPr lang="en-US" dirty="0" err="1" smtClean="0">
                <a:latin typeface="Cambria"/>
                <a:ea typeface="Times New Roman"/>
                <a:cs typeface="PalatinoLinotype-Roman"/>
              </a:rPr>
              <a:t>brinjal</a:t>
            </a:r>
            <a:r>
              <a:rPr lang="en-US" dirty="0" smtClean="0">
                <a:latin typeface="Cambria"/>
                <a:ea typeface="Times New Roman"/>
                <a:cs typeface="PalatinoLinotype-Roman"/>
              </a:rPr>
              <a:t>, </a:t>
            </a:r>
            <a:r>
              <a:rPr lang="en-US" dirty="0" err="1" smtClean="0">
                <a:latin typeface="Cambria"/>
                <a:ea typeface="Times New Roman"/>
                <a:cs typeface="PalatinoLinotype-Roman"/>
              </a:rPr>
              <a:t>raddish</a:t>
            </a:r>
            <a:r>
              <a:rPr lang="en-US" dirty="0" smtClean="0">
                <a:latin typeface="Cambria"/>
                <a:ea typeface="Times New Roman"/>
                <a:cs typeface="PalatinoLinotype-Roman"/>
              </a:rPr>
              <a:t>, carrot, ladyfinger, coriander, </a:t>
            </a:r>
            <a:r>
              <a:rPr lang="en-US" i="1" dirty="0" err="1" smtClean="0">
                <a:latin typeface="Cambria"/>
                <a:ea typeface="Times New Roman"/>
                <a:cs typeface="PalatinoLinotype-Roman"/>
              </a:rPr>
              <a:t>methi</a:t>
            </a:r>
            <a:r>
              <a:rPr lang="en-US" dirty="0" smtClean="0">
                <a:latin typeface="Cambria"/>
                <a:ea typeface="Times New Roman"/>
                <a:cs typeface="PalatinoLinotype-Roman"/>
              </a:rPr>
              <a:t>, broccoli and </a:t>
            </a:r>
            <a:r>
              <a:rPr lang="en-US" i="1" dirty="0" err="1" smtClean="0">
                <a:latin typeface="Cambria"/>
                <a:ea typeface="Times New Roman"/>
                <a:cs typeface="PalatinoLinotype-Roman"/>
              </a:rPr>
              <a:t>pudina</a:t>
            </a:r>
            <a:r>
              <a:rPr lang="en-US" dirty="0" smtClean="0">
                <a:latin typeface="Cambria"/>
                <a:ea typeface="Times New Roman"/>
                <a:cs typeface="PalatinoLinotype-Roman"/>
              </a:rPr>
              <a:t>. If ground space is available the creepers like beans, gourd, bitter gourd, sponge gourd (</a:t>
            </a:r>
            <a:r>
              <a:rPr lang="en-US" i="1" dirty="0" err="1" smtClean="0">
                <a:latin typeface="Cambria"/>
                <a:ea typeface="Times New Roman"/>
                <a:cs typeface="PalatinoLinotype-Roman"/>
              </a:rPr>
              <a:t>tori</a:t>
            </a:r>
            <a:r>
              <a:rPr lang="en-US" dirty="0" smtClean="0">
                <a:latin typeface="Cambria"/>
                <a:ea typeface="Times New Roman"/>
                <a:cs typeface="PalatinoLinotype-Roman"/>
              </a:rPr>
              <a:t>) and  pumpkin can also be grown.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PalatinoLinotype-Roman"/>
              </a:rPr>
              <a:t>Cultivate and use plants which are easily available and highly nutritious like</a:t>
            </a:r>
            <a:r>
              <a:rPr lang="en-US" i="1" dirty="0" smtClean="0">
                <a:latin typeface="Cambria"/>
                <a:ea typeface="Times New Roman"/>
                <a:cs typeface="PalatinoLinotype-Roman"/>
              </a:rPr>
              <a:t> </a:t>
            </a:r>
            <a:r>
              <a:rPr lang="en-US" i="1" dirty="0" err="1" smtClean="0">
                <a:latin typeface="Cambria"/>
                <a:ea typeface="Times New Roman"/>
                <a:cs typeface="PalatinoLinotype-Roman"/>
              </a:rPr>
              <a:t>Chulai</a:t>
            </a:r>
            <a:r>
              <a:rPr lang="en-US" i="1" dirty="0" smtClean="0">
                <a:latin typeface="Cambria"/>
                <a:ea typeface="Times New Roman"/>
                <a:cs typeface="PalatinoLinotype-Roman"/>
              </a:rPr>
              <a:t> </a:t>
            </a:r>
            <a:r>
              <a:rPr lang="en-US" dirty="0" smtClean="0">
                <a:latin typeface="Cambria"/>
                <a:ea typeface="Times New Roman"/>
                <a:cs typeface="PalatinoLinotype-Roman"/>
              </a:rPr>
              <a:t>(</a:t>
            </a:r>
            <a:r>
              <a:rPr lang="en-US" dirty="0" err="1" smtClean="0">
                <a:latin typeface="Cambria"/>
                <a:ea typeface="Times New Roman"/>
                <a:cs typeface="PalatinoLinotype-Roman"/>
              </a:rPr>
              <a:t>Amaranthus</a:t>
            </a:r>
            <a:r>
              <a:rPr lang="en-US" dirty="0" smtClean="0">
                <a:latin typeface="Cambria"/>
                <a:ea typeface="Times New Roman"/>
                <a:cs typeface="PalatinoLinotype-Roman"/>
              </a:rPr>
              <a:t>).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PalatinoLinotype-Roman"/>
              </a:rPr>
              <a:t>In urban communities where space is limited, clients can try to grow small vegetables on a kitchen windowsill in a pot. Vegetables like </a:t>
            </a:r>
            <a:r>
              <a:rPr lang="en-US" dirty="0" err="1" smtClean="0">
                <a:latin typeface="Cambria"/>
                <a:ea typeface="Times New Roman"/>
                <a:cs typeface="PalatinoLinotype-Roman"/>
              </a:rPr>
              <a:t>brinjal</a:t>
            </a:r>
            <a:r>
              <a:rPr lang="en-US" dirty="0" smtClean="0">
                <a:latin typeface="Cambria"/>
                <a:ea typeface="Times New Roman"/>
                <a:cs typeface="PalatinoLinotype-Roman"/>
              </a:rPr>
              <a:t>, tomato, spinach, </a:t>
            </a:r>
            <a:r>
              <a:rPr lang="en-US" i="1" dirty="0" err="1" smtClean="0">
                <a:latin typeface="Cambria"/>
                <a:ea typeface="Times New Roman"/>
                <a:cs typeface="PalatinoLinotype-Roman"/>
              </a:rPr>
              <a:t>methi</a:t>
            </a:r>
            <a:r>
              <a:rPr lang="en-US" dirty="0" smtClean="0">
                <a:latin typeface="Cambria"/>
                <a:ea typeface="Times New Roman"/>
                <a:cs typeface="PalatinoLinotype-Roman"/>
              </a:rPr>
              <a:t>,</a:t>
            </a:r>
            <a:r>
              <a:rPr lang="en-US" i="1" dirty="0" smtClean="0">
                <a:latin typeface="Cambria"/>
                <a:ea typeface="Times New Roman"/>
                <a:cs typeface="PalatinoLinotype-Roman"/>
              </a:rPr>
              <a:t> </a:t>
            </a:r>
            <a:r>
              <a:rPr lang="en-US" i="1" dirty="0" err="1" smtClean="0">
                <a:latin typeface="Cambria"/>
                <a:ea typeface="Times New Roman"/>
                <a:cs typeface="PalatinoLinotype-Roman"/>
              </a:rPr>
              <a:t>pudina</a:t>
            </a:r>
            <a:r>
              <a:rPr lang="en-US" dirty="0" smtClean="0">
                <a:latin typeface="Cambria"/>
                <a:ea typeface="Times New Roman"/>
                <a:cs typeface="PalatinoLinotype-Roman"/>
              </a:rPr>
              <a:t> and coriander (</a:t>
            </a:r>
            <a:r>
              <a:rPr lang="en-US" i="1" dirty="0" err="1" smtClean="0">
                <a:latin typeface="Cambria"/>
                <a:ea typeface="Times New Roman"/>
                <a:cs typeface="PalatinoLinotype-Roman"/>
              </a:rPr>
              <a:t>dhania</a:t>
            </a:r>
            <a:r>
              <a:rPr lang="en-US" dirty="0" smtClean="0">
                <a:latin typeface="Cambria"/>
                <a:ea typeface="Times New Roman"/>
                <a:cs typeface="PalatinoLinotype-Roman"/>
              </a:rPr>
              <a:t>) can be easily grown in pots.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PalatinoLinotype-Roman"/>
              </a:rPr>
              <a:t>In rural areas where client have more space they may cultivate trees like lemon, papaya, pomegranate and guava. Where possible, they can supplement their income by selling the extra produce.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PalatinoLinotype-Roman"/>
              </a:rPr>
              <a:t>Clients from rural areas can also cultivate hens for eggs. But while doing so PLHIVs should take necessary precautions to prevent themselves from developing opportunistic infections. </a:t>
            </a:r>
            <a:r>
              <a:rPr lang="en-US" u="sng" dirty="0" smtClean="0">
                <a:latin typeface="Cambria"/>
                <a:ea typeface="Times New Roman"/>
                <a:cs typeface="PalatinoLinotype-Roman"/>
              </a:rPr>
              <a:t>They should avoid direct contact with the hens and should always wash their hands after working with livestock.</a:t>
            </a:r>
            <a:r>
              <a:rPr lang="en-US" dirty="0" smtClean="0">
                <a:latin typeface="Cambria"/>
                <a:ea typeface="Times New Roman"/>
                <a:cs typeface="PalatinoLinotype-Roman"/>
              </a:rPr>
              <a:t>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1000"/>
              </a:spcAft>
              <a:buFont typeface="Symbol"/>
              <a:buChar char=""/>
              <a:defRPr/>
            </a:pPr>
            <a:r>
              <a:rPr lang="en-US" dirty="0" smtClean="0">
                <a:latin typeface="Cambria"/>
                <a:ea typeface="Times New Roman"/>
                <a:cs typeface="PalatinoLinotype-Roman"/>
              </a:rPr>
              <a:t>PLHIV clients who do not have space for the household gardens can join and work in a community garden: PLHIVs can work with other people to form a group to collectively cultivate a single piece of land. Working in a community gardens can contribute to household food security of PLHIVs by providing direct access to food that can be harvested, prepared and fed to family members. The excess harvested products can also be sold and become a dependable source of income.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1000"/>
              </a:spcAft>
              <a:buFont typeface="Symbol"/>
              <a:buChar char=""/>
              <a:defRPr/>
            </a:pPr>
            <a:r>
              <a:rPr lang="en-US" dirty="0" smtClean="0">
                <a:latin typeface="Cambria"/>
                <a:ea typeface="Times New Roman"/>
                <a:cs typeface="PalatinoLinotype-Roman"/>
              </a:rPr>
              <a:t>Many PLHIVs report a therapeutic effect from gardening. This is a side benefit from this activity.</a:t>
            </a:r>
            <a:endParaRPr lang="en-US" dirty="0"/>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956E19-7412-4269-AC5B-865D8B322286}"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eaLnBrk="1" fontAlgn="auto" hangingPunct="1">
              <a:spcBef>
                <a:spcPts val="0"/>
              </a:spcBef>
              <a:spcAft>
                <a:spcPts val="0"/>
              </a:spcAft>
              <a:defRPr/>
            </a:pPr>
            <a:r>
              <a:rPr lang="en-US" b="1" dirty="0" smtClean="0"/>
              <a:t>Counselling on Food Safety</a:t>
            </a:r>
          </a:p>
          <a:p>
            <a:pPr eaLnBrk="1" fontAlgn="auto" hangingPunct="1">
              <a:spcBef>
                <a:spcPts val="0"/>
              </a:spcBef>
              <a:spcAft>
                <a:spcPts val="0"/>
              </a:spcAft>
              <a:defRPr/>
            </a:pPr>
            <a:endParaRPr lang="en-US" b="1" dirty="0" smtClean="0"/>
          </a:p>
          <a:p>
            <a:pPr eaLnBrk="1" fontAlgn="auto" hangingPunct="1">
              <a:spcBef>
                <a:spcPts val="0"/>
              </a:spcBef>
              <a:spcAft>
                <a:spcPts val="0"/>
              </a:spcAft>
              <a:defRPr/>
            </a:pPr>
            <a:r>
              <a:rPr lang="en-US" dirty="0" smtClean="0"/>
              <a:t>A person eating contaminated food may become ill (with food-borne illness) and experience symptoms such as stomach pains, nausea, vomitting and </a:t>
            </a:r>
            <a:r>
              <a:rPr lang="en-US" dirty="0" err="1" smtClean="0"/>
              <a:t>diarrhoea</a:t>
            </a:r>
            <a:r>
              <a:rPr lang="en-US" dirty="0" smtClean="0"/>
              <a:t>. The consequences of food-borne illness are more severe for people with low immunity such as PLHIVs. </a:t>
            </a:r>
          </a:p>
          <a:p>
            <a:pPr algn="just" eaLnBrk="1" fontAlgn="auto" hangingPunct="1">
              <a:lnSpc>
                <a:spcPct val="115000"/>
              </a:lnSpc>
              <a:spcBef>
                <a:spcPts val="0"/>
              </a:spcBef>
              <a:spcAft>
                <a:spcPts val="1000"/>
              </a:spcAft>
              <a:defRPr/>
            </a:pPr>
            <a:r>
              <a:rPr lang="en-US" dirty="0" smtClean="0">
                <a:latin typeface="Cambria"/>
                <a:ea typeface="Times New Roman"/>
                <a:cs typeface="Times New Roman"/>
              </a:rPr>
              <a:t>During follow-up sessions or home visits you, as a counsellor, should identify food-safety issues affecting the client and suggest ways of ensuring proper food hygiene: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Maintain clean surroundings and cooking utensils to stop food-borne illnesses from spreading.</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Protect food from rodents, insects and animals.</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Wash hands thoroughly before and after cooking.</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Use clean water for cooking. </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Keep raw and cooked foods separate to stop germs from spreading. This is particularly important for raw meat.</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Wash all fresh fruits and vegetables thoroughly.</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Cook food thoroughly to kill germs – but avoid over-cooking vegetables.</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Eat cooked food immediately.</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Store food carefully.</a:t>
            </a:r>
            <a:endParaRPr lang="en-US" sz="1100" dirty="0" smtClean="0">
              <a:ea typeface="Times New Roman"/>
              <a:cs typeface="Wingdings"/>
            </a:endParaRPr>
          </a:p>
          <a:p>
            <a:pPr marL="342900" indent="-342900" algn="just" eaLnBrk="1" fontAlgn="auto" hangingPunct="1">
              <a:lnSpc>
                <a:spcPct val="115000"/>
              </a:lnSpc>
              <a:spcBef>
                <a:spcPts val="0"/>
              </a:spcBef>
              <a:spcAft>
                <a:spcPts val="1000"/>
              </a:spcAft>
              <a:buFont typeface="Wingdings"/>
              <a:buChar char=""/>
              <a:defRPr/>
            </a:pPr>
            <a:r>
              <a:rPr lang="en-US" dirty="0" smtClean="0">
                <a:latin typeface="Cambria"/>
                <a:ea typeface="Times New Roman"/>
                <a:cs typeface="Wingdings"/>
              </a:rPr>
              <a:t>Eating outside food is generally discouraged. This is particularly true for raw vegetables, fruits or curd. Fresh home-made food is safest because the client would have taken adequate care to ensure it is free from infective agents. </a:t>
            </a:r>
            <a:endParaRPr lang="en-US" sz="1100" dirty="0" smtClean="0">
              <a:ea typeface="Times New Roman"/>
              <a:cs typeface="Wingdings"/>
            </a:endParaRPr>
          </a:p>
          <a:p>
            <a:pPr eaLnBrk="1" fontAlgn="auto" hangingPunct="1">
              <a:spcBef>
                <a:spcPts val="0"/>
              </a:spcBef>
              <a:spcAft>
                <a:spcPts val="0"/>
              </a:spcAft>
              <a:defRPr/>
            </a:pPr>
            <a:endParaRPr lang="en-US" dirty="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08004C4-629E-4307-B1A0-B2997C5D23D7}"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b="1" dirty="0" smtClean="0"/>
              <a:t>Follow-up and Monitoring</a:t>
            </a:r>
          </a:p>
          <a:p>
            <a:pPr>
              <a:defRPr/>
            </a:pPr>
            <a:endParaRPr lang="en-US" b="1" dirty="0" smtClean="0"/>
          </a:p>
          <a:p>
            <a:pPr>
              <a:defRPr/>
            </a:pPr>
            <a:r>
              <a:rPr lang="en-US" dirty="0" smtClean="0"/>
              <a:t>Nutrition counselling does not end with one session. To ensure that client gets recovered from the nutritional issues or maintains a good nutritional status , you should follow-up the client. During follow-up visits or home visits, you should do the following</a:t>
            </a:r>
          </a:p>
          <a:p>
            <a:pPr marL="341313" indent="-341313" eaLnBrk="1" fontAlgn="auto" hangingPunct="1">
              <a:spcAft>
                <a:spcPts val="0"/>
              </a:spcAft>
              <a:buFont typeface="Wingdings" pitchFamily="2" charset="2"/>
              <a:buChar char="Ø"/>
              <a:defRPr/>
            </a:pPr>
            <a:r>
              <a:rPr lang="en-US" dirty="0" smtClean="0"/>
              <a:t>Monitor growth</a:t>
            </a:r>
            <a:r>
              <a:rPr lang="en-US" sz="1600" dirty="0" smtClean="0"/>
              <a:t> </a:t>
            </a:r>
            <a:r>
              <a:rPr lang="en-US" dirty="0" smtClean="0"/>
              <a:t>of client</a:t>
            </a:r>
            <a:endParaRPr lang="en-US" sz="2800" dirty="0" smtClean="0"/>
          </a:p>
          <a:p>
            <a:pPr marL="341313" indent="-341313" eaLnBrk="1" fontAlgn="auto" hangingPunct="1">
              <a:spcAft>
                <a:spcPts val="0"/>
              </a:spcAft>
              <a:buFont typeface="Wingdings" pitchFamily="2" charset="2"/>
              <a:buChar char="Ø"/>
              <a:defRPr/>
            </a:pPr>
            <a:r>
              <a:rPr lang="en-US" dirty="0" smtClean="0"/>
              <a:t>Observe changes in nutritional status</a:t>
            </a:r>
            <a:endParaRPr lang="en-US" sz="2800" dirty="0" smtClean="0"/>
          </a:p>
          <a:p>
            <a:pPr marL="341313" indent="-341313" eaLnBrk="1" fontAlgn="auto" hangingPunct="1">
              <a:spcAft>
                <a:spcPts val="0"/>
              </a:spcAft>
              <a:buFont typeface="Wingdings" pitchFamily="2" charset="2"/>
              <a:buChar char="Ø"/>
              <a:defRPr/>
            </a:pPr>
            <a:r>
              <a:rPr lang="en-US" dirty="0" smtClean="0"/>
              <a:t>Identify reasons for poor progress</a:t>
            </a:r>
            <a:endParaRPr lang="en-US" sz="2800" dirty="0" smtClean="0"/>
          </a:p>
          <a:p>
            <a:pPr marL="738188" lvl="1" indent="-342900" eaLnBrk="1" fontAlgn="auto" hangingPunct="1">
              <a:spcAft>
                <a:spcPts val="0"/>
              </a:spcAft>
              <a:defRPr/>
            </a:pPr>
            <a:r>
              <a:rPr lang="en-US" dirty="0" smtClean="0"/>
              <a:t>Inadequate intake </a:t>
            </a:r>
            <a:endParaRPr lang="en-US" sz="2400" dirty="0" smtClean="0"/>
          </a:p>
          <a:p>
            <a:pPr marL="738188" lvl="1" indent="-342900" eaLnBrk="1" fontAlgn="auto" hangingPunct="1">
              <a:spcAft>
                <a:spcPts val="0"/>
              </a:spcAft>
              <a:defRPr/>
            </a:pPr>
            <a:r>
              <a:rPr lang="en-US" dirty="0" smtClean="0"/>
              <a:t>Health-related problems</a:t>
            </a:r>
            <a:endParaRPr lang="en-US" sz="2400" dirty="0" smtClean="0"/>
          </a:p>
          <a:p>
            <a:pPr marL="738188" lvl="1" indent="-342900" eaLnBrk="1" fontAlgn="auto" hangingPunct="1">
              <a:spcAft>
                <a:spcPts val="0"/>
              </a:spcAft>
              <a:defRPr/>
            </a:pPr>
            <a:r>
              <a:rPr lang="en-US" dirty="0" smtClean="0"/>
              <a:t>Limited access to needed food</a:t>
            </a:r>
            <a:endParaRPr lang="en-US" sz="2400" dirty="0" smtClean="0"/>
          </a:p>
          <a:p>
            <a:pPr marL="341313" indent="-341313" eaLnBrk="1" fontAlgn="auto" hangingPunct="1">
              <a:spcAft>
                <a:spcPts val="0"/>
              </a:spcAft>
              <a:buFont typeface="Wingdings" pitchFamily="2" charset="2"/>
              <a:buChar char="Ø"/>
              <a:tabLst>
                <a:tab pos="287338" algn="l"/>
              </a:tabLst>
              <a:defRPr/>
            </a:pPr>
            <a:r>
              <a:rPr lang="en-US" dirty="0" smtClean="0"/>
              <a:t>Help client &amp; family to </a:t>
            </a:r>
          </a:p>
          <a:p>
            <a:pPr marL="736600" lvl="1" indent="-341313" eaLnBrk="1" fontAlgn="auto" hangingPunct="1">
              <a:spcAft>
                <a:spcPts val="0"/>
              </a:spcAft>
              <a:defRPr/>
            </a:pPr>
            <a:r>
              <a:rPr lang="en-US" dirty="0" smtClean="0"/>
              <a:t>Identify options to address problems</a:t>
            </a:r>
          </a:p>
          <a:p>
            <a:pPr marL="736600" lvl="1" indent="-341313" eaLnBrk="1" fontAlgn="auto" hangingPunct="1">
              <a:spcAft>
                <a:spcPts val="0"/>
              </a:spcAft>
              <a:defRPr/>
            </a:pPr>
            <a:r>
              <a:rPr lang="en-US" dirty="0" smtClean="0"/>
              <a:t>Identify alternatives meal patterns</a:t>
            </a:r>
            <a:endParaRPr lang="en-US" sz="2400" dirty="0" smtClean="0"/>
          </a:p>
          <a:p>
            <a:pPr marL="736600" lvl="1" indent="-341313" eaLnBrk="1" fontAlgn="auto" hangingPunct="1">
              <a:spcAft>
                <a:spcPts val="0"/>
              </a:spcAft>
              <a:defRPr/>
            </a:pPr>
            <a:r>
              <a:rPr lang="en-US" dirty="0" smtClean="0"/>
              <a:t>Choose food items that are more affordable</a:t>
            </a:r>
            <a:endParaRPr lang="en-US" sz="2400" dirty="0" smtClean="0"/>
          </a:p>
          <a:p>
            <a:pPr>
              <a:defRPr/>
            </a:pPr>
            <a:endParaRPr lang="en-US" b="1" dirty="0" smtClean="0"/>
          </a:p>
          <a:p>
            <a:pPr>
              <a:defRPr/>
            </a:pPr>
            <a:endParaRPr lang="en-US" b="1" dirty="0" smtClean="0"/>
          </a:p>
          <a:p>
            <a:pPr>
              <a:defRPr/>
            </a:pPr>
            <a:endParaRPr lang="en-US" b="1" dirty="0"/>
          </a:p>
        </p:txBody>
      </p:sp>
      <p:sp>
        <p:nvSpPr>
          <p:cNvPr id="4" name="Slide Number Placeholder 3"/>
          <p:cNvSpPr>
            <a:spLocks noGrp="1"/>
          </p:cNvSpPr>
          <p:nvPr>
            <p:ph type="sldNum" sz="quarter" idx="5"/>
          </p:nvPr>
        </p:nvSpPr>
        <p:spPr/>
        <p:txBody>
          <a:bodyPr/>
          <a:lstStyle/>
          <a:p>
            <a:pPr>
              <a:defRPr/>
            </a:pPr>
            <a:fld id="{598ADB7E-B6B1-4EA0-9E3C-6F3C048A4FD9}"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Conclude the lecture by reminding the participants about the following point</a:t>
            </a:r>
          </a:p>
          <a:p>
            <a:pPr>
              <a:defRPr/>
            </a:pPr>
            <a:endParaRPr lang="en-US" dirty="0" smtClean="0"/>
          </a:p>
          <a:p>
            <a:pPr>
              <a:defRPr/>
            </a:pPr>
            <a:r>
              <a:rPr lang="en-US" dirty="0" smtClean="0"/>
              <a:t>Counsellors should</a:t>
            </a:r>
          </a:p>
          <a:p>
            <a:pPr marL="395288" indent="-395288" eaLnBrk="1" hangingPunct="1">
              <a:buFont typeface="Wingdings" pitchFamily="2" charset="2"/>
              <a:buChar char="Ø"/>
              <a:defRPr/>
            </a:pPr>
            <a:r>
              <a:rPr lang="en-US" dirty="0" smtClean="0"/>
              <a:t>Encourage healthy actions client should continue</a:t>
            </a:r>
          </a:p>
          <a:p>
            <a:pPr marL="395288" indent="-395288" eaLnBrk="1" hangingPunct="1">
              <a:buFont typeface="Wingdings" pitchFamily="2" charset="2"/>
              <a:buChar char="Ø"/>
              <a:defRPr/>
            </a:pPr>
            <a:r>
              <a:rPr lang="en-US" dirty="0" smtClean="0"/>
              <a:t>Discourage unhealthy/harmful actions client should discontinue</a:t>
            </a:r>
          </a:p>
          <a:p>
            <a:pPr marL="395288" indent="-395288" eaLnBrk="1" hangingPunct="1">
              <a:buFont typeface="Wingdings" pitchFamily="2" charset="2"/>
              <a:buChar char="Ø"/>
              <a:defRPr/>
            </a:pPr>
            <a:r>
              <a:rPr lang="en-US" dirty="0" smtClean="0"/>
              <a:t>Ignore actions that neither help nor harm health </a:t>
            </a:r>
            <a:endParaRPr lang="en-US" dirty="0"/>
          </a:p>
        </p:txBody>
      </p:sp>
      <p:sp>
        <p:nvSpPr>
          <p:cNvPr id="4" name="Slide Number Placeholder 3"/>
          <p:cNvSpPr>
            <a:spLocks noGrp="1"/>
          </p:cNvSpPr>
          <p:nvPr>
            <p:ph type="sldNum" sz="quarter" idx="5"/>
          </p:nvPr>
        </p:nvSpPr>
        <p:spPr/>
        <p:txBody>
          <a:bodyPr/>
          <a:lstStyle/>
          <a:p>
            <a:pPr>
              <a:defRPr/>
            </a:pPr>
            <a:fld id="{6F5DA514-186C-4548-BB6F-698175444239}"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refer to the Trainer’s Guide for details</a:t>
            </a:r>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0B1480-25B6-4C0E-861C-98C2C1014B9D}"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refer to the Trainer’s Guide for details</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D0355B-17C1-4DA4-8729-2CFBC49558E2}"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US" b="1" smtClean="0"/>
              <a:t>Malnutrition and HIV: Vicious Cycle</a:t>
            </a:r>
          </a:p>
          <a:p>
            <a:pPr algn="just" eaLnBrk="1" hangingPunct="1">
              <a:spcBef>
                <a:spcPct val="0"/>
              </a:spcBef>
            </a:pPr>
            <a:endParaRPr lang="en-US" smtClean="0"/>
          </a:p>
          <a:p>
            <a:pPr algn="just" eaLnBrk="1" hangingPunct="1">
              <a:spcBef>
                <a:spcPct val="0"/>
              </a:spcBef>
            </a:pPr>
            <a:r>
              <a:rPr lang="en-US" smtClean="0"/>
              <a:t>Explain that there exists a vicious cycle between Malnutrition/poor nutrition and HIV/AIDS. HIV compromises nutritional status, and poor nutrition further weakens the immune system, increasing susceptibility to opportunistic infections (OIs). </a:t>
            </a:r>
          </a:p>
          <a:p>
            <a:pPr algn="just" eaLnBrk="1" hangingPunct="1">
              <a:spcBef>
                <a:spcPct val="0"/>
              </a:spcBef>
            </a:pPr>
            <a:r>
              <a:rPr lang="en-US" smtClean="0"/>
              <a:t>See Trainee’s notes for details</a:t>
            </a:r>
          </a:p>
          <a:p>
            <a:pPr algn="just" eaLnBrk="1" hangingPunct="1">
              <a:spcBef>
                <a:spcPct val="0"/>
              </a:spcBef>
            </a:pPr>
            <a:r>
              <a:rPr lang="en-US" smtClean="0"/>
              <a:t> </a:t>
            </a:r>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A794AF-EED6-49E8-BAE2-218BDE3CE48B}"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Need of Nutrition Counselling at ICTC : </a:t>
            </a:r>
          </a:p>
          <a:p>
            <a:pPr marL="228600" indent="-171450" eaLnBrk="1" hangingPunct="1">
              <a:spcBef>
                <a:spcPct val="0"/>
              </a:spcBef>
              <a:buFontTx/>
              <a:buChar char="•"/>
              <a:defRPr/>
            </a:pPr>
            <a:r>
              <a:rPr lang="en-US" dirty="0" smtClean="0"/>
              <a:t>Delay because their HIV status usually becomes known only when they present with OIs.</a:t>
            </a:r>
          </a:p>
          <a:p>
            <a:pPr marL="228600" indent="-171450" eaLnBrk="1" hangingPunct="1">
              <a:spcBef>
                <a:spcPct val="0"/>
              </a:spcBef>
              <a:buFontTx/>
              <a:buChar char="•"/>
              <a:defRPr/>
            </a:pPr>
            <a:r>
              <a:rPr lang="en-US" dirty="0" smtClean="0"/>
              <a:t>Food insecurity – that is many PLHIVs presenting at our ICTCs and ART </a:t>
            </a:r>
            <a:r>
              <a:rPr lang="en-US" dirty="0" err="1" smtClean="0"/>
              <a:t>centres</a:t>
            </a:r>
            <a:r>
              <a:rPr lang="en-US" dirty="0" smtClean="0"/>
              <a:t> do not have adequate earning capacity to enable them to buy good food.</a:t>
            </a:r>
          </a:p>
          <a:p>
            <a:pPr marL="228600" indent="-171450" eaLnBrk="1" hangingPunct="1">
              <a:spcBef>
                <a:spcPct val="0"/>
              </a:spcBef>
              <a:buFontTx/>
              <a:buChar char="•"/>
              <a:defRPr/>
            </a:pPr>
            <a:r>
              <a:rPr lang="en-US" dirty="0" smtClean="0"/>
              <a:t>PLHIVs are sometimes not aware of their increased nutritional needs.</a:t>
            </a:r>
          </a:p>
          <a:p>
            <a:pPr marL="228600" indent="-171450" eaLnBrk="1" hangingPunct="1">
              <a:spcBef>
                <a:spcPct val="0"/>
              </a:spcBef>
              <a:buFontTx/>
              <a:buChar char="•"/>
              <a:defRPr/>
            </a:pPr>
            <a:r>
              <a:rPr lang="en-US" dirty="0" smtClean="0"/>
              <a:t>PLHIVs may have symptoms such as sore mouth, nausea and vomitting which can further lead to poor nutritional intake.</a:t>
            </a:r>
          </a:p>
          <a:p>
            <a:pPr eaLnBrk="1" hangingPunct="1">
              <a:spcBef>
                <a:spcPct val="0"/>
              </a:spcBef>
              <a:defRPr/>
            </a:pPr>
            <a:r>
              <a:rPr lang="en-US" dirty="0" smtClean="0"/>
              <a:t>Thus, it becomes important for the ICTC counsellor to assess the client’s nutritional status, and to address factors that can predispose him/ her to become malnourished. The counsellor can do this during follow-up counselling sessions at the ICTC itself or during home visits. During post-test counselling, the client is still grappling with the issue of learning their positive status. </a:t>
            </a:r>
            <a:r>
              <a:rPr lang="en-US" sz="1200" kern="1200" dirty="0" smtClean="0">
                <a:solidFill>
                  <a:schemeClr val="tx1"/>
                </a:solidFill>
                <a:latin typeface="+mn-lt"/>
                <a:ea typeface="+mn-ea"/>
                <a:cs typeface="+mn-cs"/>
              </a:rPr>
              <a:t>It is likely that most other information does not gain the client’s attention when placed side-by-side with the news of the test.</a:t>
            </a:r>
            <a:endParaRPr lang="en-US" dirty="0" smtClean="0"/>
          </a:p>
          <a:p>
            <a:pPr eaLnBrk="1" hangingPunct="1">
              <a:spcBef>
                <a:spcPct val="0"/>
              </a:spcBef>
              <a:defRPr/>
            </a:pPr>
            <a:endParaRPr lang="en-US" dirty="0"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0A7B5C-1507-407B-A111-D5FEAD6717F1}"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Nutrition Counselling</a:t>
            </a:r>
          </a:p>
          <a:p>
            <a:pPr eaLnBrk="1" hangingPunct="1">
              <a:spcBef>
                <a:spcPct val="0"/>
              </a:spcBef>
              <a:defRPr/>
            </a:pPr>
            <a:endParaRPr lang="en-US" b="1" dirty="0" smtClean="0"/>
          </a:p>
          <a:p>
            <a:pPr eaLnBrk="1" hangingPunct="1">
              <a:spcBef>
                <a:spcPct val="0"/>
              </a:spcBef>
              <a:defRPr/>
            </a:pPr>
            <a:r>
              <a:rPr lang="en-US" dirty="0" smtClean="0"/>
              <a:t>The counsellor should always remember that Nutrition Counselling should be simple and practical and should be tailored to the client’s needs. It should consider the patient’s socio-economic status, religious and cultural beliefs. </a:t>
            </a:r>
          </a:p>
          <a:p>
            <a:pPr eaLnBrk="1" hangingPunct="1">
              <a:spcBef>
                <a:spcPct val="0"/>
              </a:spcBef>
              <a:defRPr/>
            </a:pPr>
            <a:r>
              <a:rPr lang="en-US" dirty="0" smtClean="0"/>
              <a:t>To assess and identify the client’s needs the counsellor should collect the following information about the client </a:t>
            </a:r>
          </a:p>
          <a:p>
            <a:pPr marL="171450" indent="-171450" eaLnBrk="1" hangingPunct="1">
              <a:spcBef>
                <a:spcPct val="0"/>
              </a:spcBef>
              <a:buFontTx/>
              <a:buChar char="•"/>
              <a:defRPr/>
            </a:pPr>
            <a:r>
              <a:rPr lang="en-US" dirty="0" smtClean="0"/>
              <a:t>Dietary intake (amount and kind of food eaten) </a:t>
            </a:r>
          </a:p>
          <a:p>
            <a:pPr marL="171450" indent="-171450" eaLnBrk="1" hangingPunct="1">
              <a:spcBef>
                <a:spcPct val="0"/>
              </a:spcBef>
              <a:buFontTx/>
              <a:buChar char="•"/>
              <a:defRPr/>
            </a:pPr>
            <a:r>
              <a:rPr lang="en-US" dirty="0" smtClean="0"/>
              <a:t>Presence of HIV-related symptoms or illnesses (e.g., oral thrush, mouth sores, dental problems, vomitting, </a:t>
            </a:r>
            <a:r>
              <a:rPr lang="en-US" dirty="0" err="1" smtClean="0"/>
              <a:t>diarrhoea</a:t>
            </a:r>
            <a:r>
              <a:rPr lang="en-US" dirty="0" smtClean="0"/>
              <a:t>, depression, appetite loss, altered taste) that may affect food intake of the client</a:t>
            </a:r>
          </a:p>
          <a:p>
            <a:pPr marL="171450" indent="-171450" eaLnBrk="1" hangingPunct="1">
              <a:spcBef>
                <a:spcPct val="0"/>
              </a:spcBef>
              <a:buFontTx/>
              <a:buChar char="•"/>
              <a:defRPr/>
            </a:pPr>
            <a:r>
              <a:rPr lang="en-US" dirty="0" smtClean="0"/>
              <a:t>Methods of food preparation</a:t>
            </a:r>
          </a:p>
          <a:p>
            <a:pPr marL="171450" indent="-171450" eaLnBrk="1" hangingPunct="1">
              <a:spcBef>
                <a:spcPct val="0"/>
              </a:spcBef>
              <a:buFontTx/>
              <a:buChar char="•"/>
              <a:defRPr/>
            </a:pPr>
            <a:r>
              <a:rPr lang="en-US" dirty="0" smtClean="0"/>
              <a:t>Food access (availability) to the client</a:t>
            </a:r>
          </a:p>
          <a:p>
            <a:pPr marL="171450" indent="-171450" eaLnBrk="1" hangingPunct="1">
              <a:spcBef>
                <a:spcPct val="0"/>
              </a:spcBef>
              <a:buFontTx/>
              <a:buChar char="•"/>
              <a:defRPr/>
            </a:pPr>
            <a:r>
              <a:rPr lang="en-US" dirty="0" smtClean="0"/>
              <a:t>Sanitation and hygiene conditions in which food is prepared.</a:t>
            </a:r>
          </a:p>
          <a:p>
            <a:pPr eaLnBrk="1" hangingPunct="1">
              <a:spcBef>
                <a:spcPct val="0"/>
              </a:spcBef>
              <a:defRPr/>
            </a:pPr>
            <a:r>
              <a:rPr lang="en-US" dirty="0" smtClean="0"/>
              <a:t> </a:t>
            </a:r>
          </a:p>
          <a:p>
            <a:pPr eaLnBrk="1" hangingPunct="1">
              <a:spcBef>
                <a:spcPct val="0"/>
              </a:spcBef>
              <a:defRPr/>
            </a:pPr>
            <a:r>
              <a:rPr lang="en-US" dirty="0" smtClean="0"/>
              <a:t>This information will help the counsellor to match counselling to the needs of the client. While obtaining this information the counsellor should suggest specific actions to the clients as per the identified needs. The counsellor may also use this information to make referrals to other services. We will discuss these aspects in the next slides.</a:t>
            </a:r>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6C6677-8B90-4E01-94A0-5ACF8F7CE027}"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Counselling on Dietary Intake </a:t>
            </a:r>
          </a:p>
          <a:p>
            <a:pPr eaLnBrk="1" hangingPunct="1">
              <a:spcBef>
                <a:spcPct val="0"/>
              </a:spcBef>
              <a:defRPr/>
            </a:pPr>
            <a:endParaRPr lang="en-US" b="1" dirty="0" smtClean="0"/>
          </a:p>
          <a:p>
            <a:pPr eaLnBrk="1" hangingPunct="1">
              <a:spcBef>
                <a:spcPct val="0"/>
              </a:spcBef>
              <a:defRPr/>
            </a:pPr>
            <a:r>
              <a:rPr lang="en-US" dirty="0" smtClean="0"/>
              <a:t>Counselling on Dietary Intake simply refers to the question of “What to Eat?” The counsellor should help the client to understand the need to have a diet which is diverse enough to provide him/her the necessary nutrients.</a:t>
            </a:r>
          </a:p>
          <a:p>
            <a:pPr eaLnBrk="1" hangingPunct="1">
              <a:spcBef>
                <a:spcPct val="0"/>
              </a:spcBef>
              <a:defRPr/>
            </a:pPr>
            <a:r>
              <a:rPr lang="en-US" dirty="0" smtClean="0"/>
              <a:t>A healthy diet provides foods in the right amounts and combinations that are safe and free from disease and harmful substances. It includes food from different food groups in adequate quantities and combinations. It should include foods from each of the three groups in each meal:</a:t>
            </a:r>
          </a:p>
          <a:p>
            <a:pPr marL="228600" indent="-171450" eaLnBrk="1" hangingPunct="1">
              <a:spcBef>
                <a:spcPct val="0"/>
              </a:spcBef>
              <a:buFontTx/>
              <a:buChar char="•"/>
              <a:defRPr/>
            </a:pPr>
            <a:r>
              <a:rPr lang="en-US" b="1" dirty="0" smtClean="0"/>
              <a:t>Energy-giving food</a:t>
            </a:r>
            <a:r>
              <a:rPr lang="en-US" dirty="0" smtClean="0"/>
              <a:t> like whole cereals, sugar, starchy vegetables and fruit </a:t>
            </a:r>
          </a:p>
          <a:p>
            <a:pPr marL="228600" indent="-171450" eaLnBrk="1" hangingPunct="1">
              <a:spcBef>
                <a:spcPct val="0"/>
              </a:spcBef>
              <a:buFontTx/>
              <a:buChar char="•"/>
              <a:defRPr/>
            </a:pPr>
            <a:r>
              <a:rPr lang="en-US" b="1" dirty="0" smtClean="0"/>
              <a:t>Body-building food</a:t>
            </a:r>
            <a:r>
              <a:rPr lang="en-US" dirty="0" smtClean="0"/>
              <a:t> like pulses, eggs, nuts</a:t>
            </a:r>
            <a:r>
              <a:rPr lang="en-US" b="1" dirty="0" smtClean="0"/>
              <a:t>, </a:t>
            </a:r>
            <a:r>
              <a:rPr lang="en-US" dirty="0" smtClean="0"/>
              <a:t>milk and milk products </a:t>
            </a:r>
            <a:r>
              <a:rPr lang="en-US" b="1" dirty="0" smtClean="0"/>
              <a:t> </a:t>
            </a:r>
            <a:endParaRPr lang="en-US" dirty="0" smtClean="0"/>
          </a:p>
          <a:p>
            <a:pPr marL="228600" indent="-171450" eaLnBrk="1" hangingPunct="1">
              <a:spcBef>
                <a:spcPct val="0"/>
              </a:spcBef>
              <a:buFontTx/>
              <a:buChar char="•"/>
              <a:defRPr/>
            </a:pPr>
            <a:r>
              <a:rPr lang="en-US" b="1" dirty="0" smtClean="0"/>
              <a:t>Protective-food</a:t>
            </a:r>
            <a:r>
              <a:rPr lang="en-US" dirty="0" smtClean="0"/>
              <a:t> like fruits, vegetables and water </a:t>
            </a:r>
          </a:p>
          <a:p>
            <a:pPr eaLnBrk="1" hangingPunct="1">
              <a:spcBef>
                <a:spcPct val="0"/>
              </a:spcBef>
              <a:defRPr/>
            </a:pPr>
            <a:endParaRPr lang="en-US" dirty="0" smtClean="0"/>
          </a:p>
          <a:p>
            <a:pPr eaLnBrk="1" hangingPunct="1">
              <a:spcBef>
                <a:spcPct val="0"/>
              </a:spcBef>
              <a:defRPr/>
            </a:pPr>
            <a:r>
              <a:rPr lang="en-US" dirty="0" smtClean="0"/>
              <a:t>Show the next slide.</a:t>
            </a:r>
          </a:p>
          <a:p>
            <a:pPr eaLnBrk="1" hangingPunct="1">
              <a:spcBef>
                <a:spcPct val="0"/>
              </a:spcBef>
              <a:defRPr/>
            </a:pPr>
            <a:endParaRPr lang="en-US" dirty="0"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8C9935-030B-4F97-83B3-71E8F7A16E21}"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Food Groups</a:t>
            </a:r>
          </a:p>
          <a:p>
            <a:pPr eaLnBrk="1" hangingPunct="1">
              <a:spcBef>
                <a:spcPct val="0"/>
              </a:spcBef>
            </a:pPr>
            <a:endParaRPr lang="en-US" b="1" smtClean="0"/>
          </a:p>
          <a:p>
            <a:pPr eaLnBrk="1" hangingPunct="1">
              <a:spcBef>
                <a:spcPct val="0"/>
              </a:spcBef>
            </a:pPr>
            <a:r>
              <a:rPr lang="en-US" smtClean="0"/>
              <a:t>The figure above shows different food items in each food group. </a:t>
            </a:r>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F059CF-D033-4CFD-A80A-BF011D288FB0}"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marL="342900" indent="-342900" algn="just" eaLnBrk="1" fontAlgn="auto" hangingPunct="1">
              <a:lnSpc>
                <a:spcPct val="115000"/>
              </a:lnSpc>
              <a:spcBef>
                <a:spcPts val="0"/>
              </a:spcBef>
              <a:spcAft>
                <a:spcPts val="0"/>
              </a:spcAft>
              <a:defRPr/>
            </a:pPr>
            <a:r>
              <a:rPr lang="en-US" b="1" dirty="0" smtClean="0">
                <a:latin typeface="Cambria"/>
                <a:ea typeface="Times New Roman"/>
                <a:cs typeface="Times New Roman"/>
              </a:rPr>
              <a:t>A Guide for Daily Choices</a:t>
            </a:r>
          </a:p>
          <a:p>
            <a:pPr marL="342900" indent="-342900" algn="just" eaLnBrk="1" fontAlgn="auto" hangingPunct="1">
              <a:lnSpc>
                <a:spcPct val="115000"/>
              </a:lnSpc>
              <a:spcBef>
                <a:spcPts val="0"/>
              </a:spcBef>
              <a:spcAft>
                <a:spcPts val="0"/>
              </a:spcAft>
              <a:defRPr/>
            </a:pPr>
            <a:endParaRPr lang="en-US" b="1" dirty="0" smtClean="0">
              <a:latin typeface="Cambria"/>
              <a:ea typeface="Times New Roman"/>
              <a:cs typeface="Times New Roman"/>
            </a:endParaRPr>
          </a:p>
          <a:p>
            <a:pPr marL="342900" indent="-342900" algn="just" eaLnBrk="1" fontAlgn="auto" hangingPunct="1">
              <a:lnSpc>
                <a:spcPct val="115000"/>
              </a:lnSpc>
              <a:spcBef>
                <a:spcPts val="0"/>
              </a:spcBef>
              <a:spcAft>
                <a:spcPts val="0"/>
              </a:spcAft>
              <a:defRPr/>
            </a:pPr>
            <a:r>
              <a:rPr lang="en-US" dirty="0" smtClean="0">
                <a:latin typeface="Cambria"/>
                <a:ea typeface="Times New Roman"/>
                <a:cs typeface="Times New Roman"/>
              </a:rPr>
              <a:t>A healthy adult requires</a:t>
            </a: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Cereals in the form of rice, </a:t>
            </a:r>
            <a:r>
              <a:rPr lang="en-US" i="1" dirty="0" err="1" smtClean="0">
                <a:latin typeface="Cambria"/>
                <a:ea typeface="Times New Roman"/>
                <a:cs typeface="Times New Roman"/>
              </a:rPr>
              <a:t>roti</a:t>
            </a:r>
            <a:r>
              <a:rPr lang="en-US" dirty="0" smtClean="0">
                <a:latin typeface="Cambria"/>
                <a:ea typeface="Times New Roman"/>
                <a:cs typeface="Times New Roman"/>
              </a:rPr>
              <a:t>, bread, </a:t>
            </a:r>
            <a:r>
              <a:rPr lang="en-US" i="1" dirty="0" err="1" smtClean="0">
                <a:latin typeface="Cambria"/>
                <a:ea typeface="Times New Roman"/>
                <a:cs typeface="Times New Roman"/>
              </a:rPr>
              <a:t>dalia</a:t>
            </a:r>
            <a:r>
              <a:rPr lang="en-US" dirty="0" smtClean="0">
                <a:latin typeface="Cambria"/>
                <a:ea typeface="Times New Roman"/>
                <a:cs typeface="Times New Roman"/>
              </a:rPr>
              <a:t>, and </a:t>
            </a:r>
            <a:r>
              <a:rPr lang="en-US" i="1" dirty="0" err="1" smtClean="0">
                <a:latin typeface="Cambria"/>
                <a:ea typeface="Times New Roman"/>
                <a:cs typeface="Times New Roman"/>
              </a:rPr>
              <a:t>upma</a:t>
            </a:r>
            <a:r>
              <a:rPr lang="en-US" dirty="0" smtClean="0">
                <a:latin typeface="Cambria"/>
                <a:ea typeface="Times New Roman"/>
                <a:cs typeface="Times New Roman"/>
              </a:rPr>
              <a:t> (6-11 servings) - that is energy-giving foods.</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Pulses like </a:t>
            </a:r>
            <a:r>
              <a:rPr lang="en-US" dirty="0" err="1" smtClean="0">
                <a:latin typeface="Cambria"/>
                <a:ea typeface="Times New Roman"/>
                <a:cs typeface="Times New Roman"/>
              </a:rPr>
              <a:t>soyabean</a:t>
            </a:r>
            <a:r>
              <a:rPr lang="en-US" dirty="0" smtClean="0">
                <a:latin typeface="Cambria"/>
                <a:ea typeface="Times New Roman"/>
                <a:cs typeface="Times New Roman"/>
              </a:rPr>
              <a:t>, </a:t>
            </a:r>
            <a:r>
              <a:rPr lang="en-US" i="1" dirty="0" err="1" smtClean="0">
                <a:latin typeface="Cambria"/>
                <a:ea typeface="Times New Roman"/>
                <a:cs typeface="Times New Roman"/>
              </a:rPr>
              <a:t>rajma</a:t>
            </a:r>
            <a:r>
              <a:rPr lang="en-US" dirty="0" smtClean="0">
                <a:latin typeface="Cambria"/>
                <a:ea typeface="Times New Roman"/>
                <a:cs typeface="Times New Roman"/>
              </a:rPr>
              <a:t>, and green gram </a:t>
            </a:r>
            <a:r>
              <a:rPr lang="en-US" i="1" dirty="0" err="1" smtClean="0">
                <a:latin typeface="Cambria"/>
                <a:ea typeface="Times New Roman"/>
                <a:cs typeface="Times New Roman"/>
              </a:rPr>
              <a:t>dal</a:t>
            </a:r>
            <a:r>
              <a:rPr lang="en-US" dirty="0" smtClean="0">
                <a:latin typeface="Cambria"/>
                <a:ea typeface="Times New Roman"/>
                <a:cs typeface="Times New Roman"/>
              </a:rPr>
              <a:t>, which provide protein, vitamins and soluble </a:t>
            </a:r>
            <a:r>
              <a:rPr lang="en-US" dirty="0" err="1" smtClean="0">
                <a:latin typeface="Cambria"/>
                <a:ea typeface="Times New Roman"/>
                <a:cs typeface="Times New Roman"/>
              </a:rPr>
              <a:t>fibre</a:t>
            </a:r>
            <a:r>
              <a:rPr lang="en-US" dirty="0" smtClean="0">
                <a:latin typeface="Cambria"/>
                <a:ea typeface="Times New Roman"/>
                <a:cs typeface="Times New Roman"/>
              </a:rPr>
              <a:t> (2-3 servings) – that is body-building foods.</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Milk, milk products and animal foods (2-3 servings) – that is body-building foods. These are rich in fat and cholesterol. So encourage clients to make a careful selection.</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Fruits (2-4 servings) and vegetables (3-5 servings) which are rich in minerals, vitamins, antioxidants and </a:t>
            </a:r>
            <a:r>
              <a:rPr lang="en-US" dirty="0" err="1" smtClean="0">
                <a:latin typeface="Cambria"/>
                <a:ea typeface="Times New Roman"/>
                <a:cs typeface="Times New Roman"/>
              </a:rPr>
              <a:t>fibre</a:t>
            </a:r>
            <a:r>
              <a:rPr lang="en-US" dirty="0" smtClean="0">
                <a:latin typeface="Cambria"/>
                <a:ea typeface="Times New Roman"/>
                <a:cs typeface="Times New Roman"/>
              </a:rPr>
              <a:t> - that is protective foods.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Sweets and oil which should be consumed sparingly.</a:t>
            </a:r>
            <a:endParaRPr lang="en-US" sz="1100" dirty="0" smtClean="0">
              <a:ea typeface="Times New Roman"/>
              <a:cs typeface="Times New Roman"/>
            </a:endParaRPr>
          </a:p>
          <a:p>
            <a:pPr algn="just" eaLnBrk="1" fontAlgn="auto" hangingPunct="1">
              <a:lnSpc>
                <a:spcPct val="115000"/>
              </a:lnSpc>
              <a:spcBef>
                <a:spcPts val="0"/>
              </a:spcBef>
              <a:spcAft>
                <a:spcPts val="0"/>
              </a:spcAft>
              <a:defRPr/>
            </a:pPr>
            <a:r>
              <a:rPr lang="en-US" dirty="0" smtClean="0">
                <a:latin typeface="Cambria"/>
                <a:ea typeface="Times New Roman"/>
                <a:cs typeface="Times New Roman"/>
              </a:rPr>
              <a:t> </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dirty="0" smtClean="0">
                <a:latin typeface="Cambria"/>
                <a:ea typeface="Times New Roman"/>
                <a:cs typeface="Times New Roman"/>
              </a:rPr>
              <a:t>Note:</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b="1" dirty="0" smtClean="0">
                <a:latin typeface="Cambria"/>
                <a:ea typeface="Times New Roman"/>
                <a:cs typeface="Times New Roman"/>
              </a:rPr>
              <a:t>For Adults:</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b="1" dirty="0" smtClean="0">
                <a:latin typeface="Cambria"/>
                <a:ea typeface="Times New Roman"/>
                <a:cs typeface="Times New Roman"/>
              </a:rPr>
              <a:t>serving cereal</a:t>
            </a:r>
            <a:r>
              <a:rPr lang="en-US" dirty="0" smtClean="0">
                <a:latin typeface="Cambria"/>
                <a:ea typeface="Times New Roman"/>
                <a:cs typeface="Times New Roman"/>
              </a:rPr>
              <a:t> = 1 </a:t>
            </a:r>
            <a:r>
              <a:rPr lang="en-US" i="1" dirty="0" err="1" smtClean="0">
                <a:latin typeface="Cambria"/>
                <a:ea typeface="Times New Roman"/>
                <a:cs typeface="Times New Roman"/>
              </a:rPr>
              <a:t>roti</a:t>
            </a:r>
            <a:r>
              <a:rPr lang="en-US" dirty="0" smtClean="0">
                <a:latin typeface="Cambria"/>
                <a:ea typeface="Times New Roman"/>
                <a:cs typeface="Times New Roman"/>
              </a:rPr>
              <a:t>/1 bread slice/ ½ </a:t>
            </a:r>
            <a:r>
              <a:rPr lang="en-US" i="1" dirty="0" err="1" smtClean="0">
                <a:latin typeface="Cambria"/>
                <a:ea typeface="Times New Roman"/>
                <a:cs typeface="Times New Roman"/>
              </a:rPr>
              <a:t>katori</a:t>
            </a:r>
            <a:r>
              <a:rPr lang="en-US" dirty="0" smtClean="0">
                <a:latin typeface="Cambria"/>
                <a:ea typeface="Times New Roman"/>
                <a:cs typeface="Times New Roman"/>
              </a:rPr>
              <a:t> rice.</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b="1" dirty="0" smtClean="0">
                <a:latin typeface="Cambria"/>
                <a:ea typeface="Times New Roman"/>
                <a:cs typeface="Times New Roman"/>
              </a:rPr>
              <a:t>1 serving pulse</a:t>
            </a:r>
            <a:r>
              <a:rPr lang="en-US" dirty="0" smtClean="0">
                <a:latin typeface="Cambria"/>
                <a:ea typeface="Times New Roman"/>
                <a:cs typeface="Times New Roman"/>
              </a:rPr>
              <a:t> = 1 </a:t>
            </a:r>
            <a:r>
              <a:rPr lang="en-US" i="1" dirty="0" err="1" smtClean="0">
                <a:latin typeface="Cambria"/>
                <a:ea typeface="Times New Roman"/>
                <a:cs typeface="Times New Roman"/>
              </a:rPr>
              <a:t>katori</a:t>
            </a:r>
            <a:r>
              <a:rPr lang="en-US" dirty="0" smtClean="0">
                <a:latin typeface="Cambria"/>
                <a:ea typeface="Times New Roman"/>
                <a:cs typeface="Times New Roman"/>
              </a:rPr>
              <a:t> cooked </a:t>
            </a:r>
            <a:r>
              <a:rPr lang="en-US" dirty="0" err="1" smtClean="0">
                <a:latin typeface="Cambria"/>
                <a:ea typeface="Times New Roman"/>
                <a:cs typeface="Times New Roman"/>
              </a:rPr>
              <a:t>dal</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b="1" dirty="0" smtClean="0">
                <a:latin typeface="Cambria"/>
                <a:ea typeface="Times New Roman"/>
                <a:cs typeface="Times New Roman"/>
              </a:rPr>
              <a:t>1 serving vegetables</a:t>
            </a:r>
            <a:r>
              <a:rPr lang="en-US" dirty="0" smtClean="0">
                <a:latin typeface="Cambria"/>
                <a:ea typeface="Times New Roman"/>
                <a:cs typeface="Times New Roman"/>
              </a:rPr>
              <a:t> = 1 </a:t>
            </a:r>
            <a:r>
              <a:rPr lang="en-US" i="1" dirty="0" err="1" smtClean="0">
                <a:latin typeface="Cambria"/>
                <a:ea typeface="Times New Roman"/>
                <a:cs typeface="Times New Roman"/>
              </a:rPr>
              <a:t>katori</a:t>
            </a:r>
            <a:r>
              <a:rPr lang="en-US" dirty="0" smtClean="0">
                <a:latin typeface="Cambria"/>
                <a:ea typeface="Times New Roman"/>
                <a:cs typeface="Times New Roman"/>
              </a:rPr>
              <a:t> cooked vegetables</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b="1" dirty="0" smtClean="0">
                <a:latin typeface="Cambria"/>
                <a:ea typeface="Times New Roman"/>
                <a:cs typeface="Times New Roman"/>
              </a:rPr>
              <a:t>1 serving fruit</a:t>
            </a:r>
            <a:r>
              <a:rPr lang="en-US" dirty="0" smtClean="0">
                <a:latin typeface="Cambria"/>
                <a:ea typeface="Times New Roman"/>
                <a:cs typeface="Times New Roman"/>
              </a:rPr>
              <a:t> = 1 medium-sized fruit</a:t>
            </a:r>
            <a:endParaRPr lang="en-US" sz="1100" dirty="0" smtClean="0">
              <a:ea typeface="Times New Roman"/>
              <a:cs typeface="Times New Roman"/>
            </a:endParaRPr>
          </a:p>
          <a:p>
            <a:pPr marL="914400" algn="just" eaLnBrk="1" fontAlgn="auto" hangingPunct="1">
              <a:lnSpc>
                <a:spcPct val="115000"/>
              </a:lnSpc>
              <a:spcBef>
                <a:spcPts val="0"/>
              </a:spcBef>
              <a:spcAft>
                <a:spcPts val="0"/>
              </a:spcAft>
              <a:defRPr/>
            </a:pPr>
            <a:r>
              <a:rPr lang="en-US" b="1" dirty="0" smtClean="0">
                <a:latin typeface="Cambria"/>
                <a:ea typeface="Times New Roman"/>
                <a:cs typeface="Times New Roman"/>
              </a:rPr>
              <a:t>1 serving milk products</a:t>
            </a:r>
            <a:r>
              <a:rPr lang="en-US" dirty="0" smtClean="0">
                <a:latin typeface="Cambria"/>
                <a:ea typeface="Times New Roman"/>
                <a:cs typeface="Times New Roman"/>
              </a:rPr>
              <a:t> = 1 cup milk/ 1 </a:t>
            </a:r>
            <a:r>
              <a:rPr lang="en-US" i="1" dirty="0" err="1" smtClean="0">
                <a:latin typeface="Cambria"/>
                <a:ea typeface="Times New Roman"/>
                <a:cs typeface="Times New Roman"/>
              </a:rPr>
              <a:t>katori</a:t>
            </a:r>
            <a:r>
              <a:rPr lang="en-US" dirty="0" smtClean="0">
                <a:latin typeface="Cambria"/>
                <a:ea typeface="Times New Roman"/>
                <a:cs typeface="Times New Roman"/>
              </a:rPr>
              <a:t> curd</a:t>
            </a:r>
            <a:endParaRPr lang="en-US" sz="1100" dirty="0" smtClean="0">
              <a:ea typeface="Times New Roman"/>
              <a:cs typeface="Times New Roman"/>
            </a:endParaRPr>
          </a:p>
          <a:p>
            <a:pPr eaLnBrk="1" fontAlgn="auto" hangingPunct="1">
              <a:spcBef>
                <a:spcPts val="0"/>
              </a:spcBef>
              <a:spcAft>
                <a:spcPts val="0"/>
              </a:spcAft>
              <a:defRPr/>
            </a:pPr>
            <a:r>
              <a:rPr lang="en-US" b="1" dirty="0" smtClean="0">
                <a:latin typeface="Cambria"/>
                <a:ea typeface="Times New Roman"/>
                <a:cs typeface="Times New Roman"/>
              </a:rPr>
              <a:t>                     1 serving meat</a:t>
            </a:r>
            <a:r>
              <a:rPr lang="en-US" dirty="0" smtClean="0">
                <a:latin typeface="Cambria"/>
                <a:ea typeface="Times New Roman"/>
                <a:cs typeface="Times New Roman"/>
              </a:rPr>
              <a:t> = 1 egg/ 2 pieces of meat/ chicken approximately 100g per piece.</a:t>
            </a:r>
            <a:endParaRPr lang="en-US" dirty="0" smtClean="0"/>
          </a:p>
          <a:p>
            <a:pPr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US"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EBDF95-2D08-4793-8C75-2BA3F9DDBD4A}"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992A5D08-6F9B-4697-A237-17DA700AE454}" type="datetimeFigureOut">
              <a:rPr lang="en-US"/>
              <a:pPr>
                <a:defRPr/>
              </a:pPr>
              <a:t>9/7/2011</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smtClean="0">
                <a:solidFill>
                  <a:srgbClr val="FFFFFF"/>
                </a:solidFill>
              </a:defRPr>
            </a:lvl1pPr>
          </a:lstStyle>
          <a:p>
            <a:pPr>
              <a:defRPr/>
            </a:pPr>
            <a:fld id="{360EFA21-D083-4F87-A64B-D66144099FD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53F6413-A00E-4A38-9CE5-AB06E6AAA68A}"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5F19BF3-0C12-40CE-B3C7-6BDF6DB985B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85CA2F2-4743-4B6B-B62D-A17EA6B3D803}"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1F332B7-92AC-4322-BB25-AB75B4E2446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E7A006E-E23F-434D-818C-37CACB994AC4}"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1B2F6C5-BC81-4EF4-83C3-D6FEC6C198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E76D63CE-8EF8-4FDB-812C-F318D06899D5}" type="datetimeFigureOut">
              <a:rPr lang="en-US"/>
              <a:pPr>
                <a:defRPr/>
              </a:pPr>
              <a:t>9/7/2011</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121E57E0-BFA8-4CB0-8B98-C2CB207659F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657D0CE4-B00F-43F6-BEEC-E3FCA3C67E6F}"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CD080DC8-13B6-4F58-AF69-942C7303F81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D412F5F1-15BF-4518-9F6B-47B98F461107}"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670957C8-71E3-4EAF-A5A2-5D3D373AA67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3284C48F-39CC-473C-83F7-13258D0AE6FF}"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63E646AE-C3C5-4DCB-8D9F-D56DBE8943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3425DC41-DDB3-445B-B86D-86F6CF9A102F}"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5864167B-249C-42B3-838D-C943773F8BC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856C3F34-73EE-41C4-964D-73D28AC68067}" type="datetimeFigureOut">
              <a:rPr lang="en-US"/>
              <a:pPr>
                <a:defRPr/>
              </a:pPr>
              <a:t>9/7/2011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28396DD9-DE5E-48BC-B8AC-B52058450B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4EE51EDB-3EAA-4D59-BC6A-856AEB1A9091}"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E94AD83F-E05F-4B52-8035-CF76C534984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smtClean="0">
                <a:solidFill>
                  <a:schemeClr val="tx2"/>
                </a:solidFill>
              </a:defRPr>
            </a:lvl1pPr>
          </a:lstStyle>
          <a:p>
            <a:pPr>
              <a:defRPr/>
            </a:pPr>
            <a:fld id="{432B953F-34DC-44B0-9D58-A4916F25025B}"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smtClean="0">
                <a:solidFill>
                  <a:srgbClr val="FFFFFF"/>
                </a:solidFill>
                <a:latin typeface="+mj-lt"/>
                <a:ea typeface="+mj-ea"/>
                <a:cs typeface="+mj-cs"/>
              </a:defRPr>
            </a:lvl1pPr>
          </a:lstStyle>
          <a:p>
            <a:pPr>
              <a:defRPr/>
            </a:pPr>
            <a:fld id="{DD839515-D8E6-4587-BD10-4FF83E3598C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76" r:id="rId2"/>
    <p:sldLayoutId id="2147483684" r:id="rId3"/>
    <p:sldLayoutId id="2147483677" r:id="rId4"/>
    <p:sldLayoutId id="2147483678" r:id="rId5"/>
    <p:sldLayoutId id="2147483679" r:id="rId6"/>
    <p:sldLayoutId id="2147483680" r:id="rId7"/>
    <p:sldLayoutId id="2147483685" r:id="rId8"/>
    <p:sldLayoutId id="2147483686" r:id="rId9"/>
    <p:sldLayoutId id="2147483681" r:id="rId10"/>
    <p:sldLayoutId id="2147483682"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5.emf"/><Relationship Id="rId7" Type="http://schemas.openxmlformats.org/officeDocument/2006/relationships/diagramColors" Target="../diagrams/colors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ubtitle 3"/>
          <p:cNvSpPr>
            <a:spLocks noGrp="1"/>
          </p:cNvSpPr>
          <p:nvPr>
            <p:ph type="subTitle" idx="1"/>
          </p:nvPr>
        </p:nvSpPr>
        <p:spPr>
          <a:xfrm>
            <a:off x="1524000" y="3276600"/>
            <a:ext cx="6400800" cy="685800"/>
          </a:xfrm>
        </p:spPr>
        <p:txBody>
          <a:bodyPr/>
          <a:lstStyle/>
          <a:p>
            <a:r>
              <a:rPr lang="en-US" smtClean="0">
                <a:solidFill>
                  <a:schemeClr val="tx1"/>
                </a:solidFill>
              </a:rPr>
              <a:t>National AIDS Control Organisation</a:t>
            </a:r>
          </a:p>
        </p:txBody>
      </p:sp>
      <p:sp>
        <p:nvSpPr>
          <p:cNvPr id="2" name="Title 1"/>
          <p:cNvSpPr>
            <a:spLocks noGrp="1"/>
          </p:cNvSpPr>
          <p:nvPr>
            <p:ph type="ctrTitle"/>
          </p:nvPr>
        </p:nvSpPr>
        <p:spPr>
          <a:xfrm>
            <a:off x="457200" y="1506538"/>
            <a:ext cx="8229600" cy="1470025"/>
          </a:xfrm>
        </p:spPr>
        <p:txBody>
          <a:bodyPr rtlCol="0">
            <a:normAutofit/>
          </a:bodyPr>
          <a:lstStyle/>
          <a:p>
            <a:pPr fontAlgn="auto">
              <a:spcAft>
                <a:spcPts val="0"/>
              </a:spcAft>
              <a:defRPr/>
            </a:pPr>
            <a:r>
              <a:rPr b="1" smtClean="0"/>
              <a:t>Nutrition Counselling</a:t>
            </a:r>
            <a:endParaRPr b="1">
              <a:effectLst>
                <a:outerShdw blurRad="38100" dist="38100" dir="2700000" algn="tl">
                  <a:srgbClr val="000000">
                    <a:alpha val="43137"/>
                  </a:srgbClr>
                </a:outerShdw>
              </a:effectLst>
            </a:endParaRPr>
          </a:p>
        </p:txBody>
      </p:sp>
      <p:pic>
        <p:nvPicPr>
          <p:cNvPr id="8196" name="Picture 4" descr="NACO logo"/>
          <p:cNvPicPr>
            <a:picLocks noChangeAspect="1" noChangeArrowheads="1"/>
          </p:cNvPicPr>
          <p:nvPr/>
        </p:nvPicPr>
        <p:blipFill>
          <a:blip r:embed="rId3" cstate="print"/>
          <a:srcRect/>
          <a:stretch>
            <a:fillRect/>
          </a:stretch>
        </p:blipFill>
        <p:spPr bwMode="auto">
          <a:xfrm>
            <a:off x="8077200" y="6096000"/>
            <a:ext cx="715963" cy="50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050"/>
            <a:ext cx="8229600" cy="1250950"/>
          </a:xfrm>
        </p:spPr>
        <p:txBody>
          <a:bodyPr rtlCol="0">
            <a:normAutofit fontScale="90000"/>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Changes suggested in Recommended Dietary Allowances</a:t>
            </a:r>
            <a:endParaRPr lang="en-US" dirty="0">
              <a:solidFill>
                <a:schemeClr val="tx1"/>
              </a:solidFill>
              <a:effectLst>
                <a:outerShdw blurRad="38100" dist="38100" dir="2700000" algn="tl">
                  <a:srgbClr val="000000">
                    <a:alpha val="43137"/>
                  </a:srgbClr>
                </a:outerShdw>
              </a:effectLst>
            </a:endParaRPr>
          </a:p>
        </p:txBody>
      </p:sp>
      <p:sp>
        <p:nvSpPr>
          <p:cNvPr id="12291" name="Text Placeholder 4"/>
          <p:cNvSpPr>
            <a:spLocks noGrp="1"/>
          </p:cNvSpPr>
          <p:nvPr>
            <p:ph type="body" idx="1"/>
          </p:nvPr>
        </p:nvSpPr>
        <p:spPr>
          <a:xfrm>
            <a:off x="2819400" y="1447800"/>
            <a:ext cx="3886200" cy="762000"/>
          </a:xfrm>
        </p:spPr>
        <p:txBody>
          <a:bodyPr/>
          <a:lstStyle/>
          <a:p>
            <a:pPr algn="ctr" fontAlgn="auto">
              <a:spcBef>
                <a:spcPts val="580"/>
              </a:spcBef>
              <a:spcAft>
                <a:spcPts val="0"/>
              </a:spcAft>
              <a:buFont typeface="Wingdings 2"/>
              <a:buNone/>
              <a:defRPr/>
            </a:pPr>
            <a:r>
              <a:rPr lang="en-US" sz="2800" dirty="0" smtClean="0"/>
              <a:t>For Adult Male</a:t>
            </a:r>
          </a:p>
        </p:txBody>
      </p:sp>
      <p:graphicFrame>
        <p:nvGraphicFramePr>
          <p:cNvPr id="9" name="Content Placeholder 8"/>
          <p:cNvGraphicFramePr>
            <a:graphicFrameLocks noGrp="1"/>
          </p:cNvGraphicFramePr>
          <p:nvPr>
            <p:ph sz="half" idx="2"/>
          </p:nvPr>
        </p:nvGraphicFramePr>
        <p:xfrm>
          <a:off x="838200" y="2362200"/>
          <a:ext cx="8001000" cy="3893194"/>
        </p:xfrm>
        <a:graphic>
          <a:graphicData uri="http://schemas.openxmlformats.org/drawingml/2006/table">
            <a:tbl>
              <a:tblPr firstRow="1" bandRow="1">
                <a:tableStyleId>{5C22544A-7EE6-4342-B048-85BDC9FD1C3A}</a:tableStyleId>
              </a:tblPr>
              <a:tblGrid>
                <a:gridCol w="2414447"/>
                <a:gridCol w="2155853"/>
                <a:gridCol w="3430700"/>
              </a:tblGrid>
              <a:tr h="559453">
                <a:tc>
                  <a:txBody>
                    <a:bodyPr/>
                    <a:lstStyle/>
                    <a:p>
                      <a:pPr marL="0" marR="0" algn="ctr">
                        <a:lnSpc>
                          <a:spcPct val="115000"/>
                        </a:lnSpc>
                        <a:spcBef>
                          <a:spcPts val="0"/>
                        </a:spcBef>
                        <a:spcAft>
                          <a:spcPts val="0"/>
                        </a:spcAft>
                      </a:pPr>
                      <a:r>
                        <a:rPr lang="en-US" sz="2400" b="1" dirty="0">
                          <a:latin typeface="Cambria"/>
                          <a:ea typeface="Times New Roman"/>
                          <a:cs typeface="PalatinoLinotype-Roman"/>
                        </a:rPr>
                        <a:t>Nutrients</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dirty="0">
                          <a:latin typeface="Cambria"/>
                          <a:ea typeface="Times New Roman"/>
                          <a:cs typeface="PalatinoLinotype-Roman"/>
                        </a:rPr>
                        <a:t>Normal </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dirty="0">
                          <a:latin typeface="Cambria"/>
                          <a:ea typeface="Times New Roman"/>
                          <a:cs typeface="PalatinoLinotype-Roman"/>
                        </a:rPr>
                        <a:t>PLHIV</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59453">
                <a:tc>
                  <a:txBody>
                    <a:bodyPr/>
                    <a:lstStyle/>
                    <a:p>
                      <a:pPr marL="0" marR="0" algn="just">
                        <a:lnSpc>
                          <a:spcPct val="115000"/>
                        </a:lnSpc>
                        <a:spcBef>
                          <a:spcPts val="0"/>
                        </a:spcBef>
                        <a:spcAft>
                          <a:spcPts val="0"/>
                        </a:spcAft>
                      </a:pPr>
                      <a:r>
                        <a:rPr lang="en-US" sz="2400" dirty="0">
                          <a:latin typeface="Cambria"/>
                          <a:ea typeface="Times New Roman"/>
                          <a:cs typeface="PalatinoLinotype-Roman"/>
                        </a:rPr>
                        <a:t>Energy( Kcal)</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dirty="0">
                          <a:latin typeface="Cambria"/>
                          <a:ea typeface="Times New Roman"/>
                          <a:cs typeface="PalatinoLinotype-Roman"/>
                        </a:rPr>
                        <a:t>2400</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b="1" dirty="0">
                          <a:latin typeface="Cambria"/>
                          <a:ea typeface="Times New Roman"/>
                          <a:cs typeface="PalatinoLinotype-Roman"/>
                        </a:rPr>
                        <a:t>2700</a:t>
                      </a:r>
                      <a:endParaRPr lang="en-US" sz="20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59453">
                <a:tc>
                  <a:txBody>
                    <a:bodyPr/>
                    <a:lstStyle/>
                    <a:p>
                      <a:pPr marL="0" marR="0" algn="just">
                        <a:lnSpc>
                          <a:spcPct val="115000"/>
                        </a:lnSpc>
                        <a:spcBef>
                          <a:spcPts val="0"/>
                        </a:spcBef>
                        <a:spcAft>
                          <a:spcPts val="0"/>
                        </a:spcAft>
                      </a:pPr>
                      <a:r>
                        <a:rPr lang="en-US" sz="2400" dirty="0">
                          <a:latin typeface="Cambria"/>
                          <a:ea typeface="Times New Roman"/>
                          <a:cs typeface="PalatinoLinotype-Roman"/>
                        </a:rPr>
                        <a:t>Proteins (g)</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dirty="0">
                          <a:latin typeface="Cambria"/>
                          <a:ea typeface="Times New Roman"/>
                          <a:cs typeface="PalatinoLinotype-Roman"/>
                        </a:rPr>
                        <a:t>60</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b="1" dirty="0">
                          <a:latin typeface="Cambria"/>
                          <a:ea typeface="Times New Roman"/>
                          <a:cs typeface="PalatinoLinotype-Roman"/>
                        </a:rPr>
                        <a:t>60</a:t>
                      </a:r>
                      <a:endParaRPr lang="en-US" sz="20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59453">
                <a:tc>
                  <a:txBody>
                    <a:bodyPr/>
                    <a:lstStyle/>
                    <a:p>
                      <a:pPr marL="0" marR="0" algn="just">
                        <a:lnSpc>
                          <a:spcPct val="115000"/>
                        </a:lnSpc>
                        <a:spcBef>
                          <a:spcPts val="0"/>
                        </a:spcBef>
                        <a:spcAft>
                          <a:spcPts val="0"/>
                        </a:spcAft>
                      </a:pPr>
                      <a:r>
                        <a:rPr lang="en-US" sz="2400">
                          <a:latin typeface="Cambria"/>
                          <a:ea typeface="Times New Roman"/>
                          <a:cs typeface="PalatinoLinotype-Roman"/>
                        </a:rPr>
                        <a:t>Fats (g)</a:t>
                      </a:r>
                      <a:endParaRPr lang="en-US" sz="200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dirty="0">
                          <a:latin typeface="Cambria"/>
                          <a:ea typeface="Times New Roman"/>
                          <a:cs typeface="PalatinoLinotype-Roman"/>
                        </a:rPr>
                        <a:t>20</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b="1" dirty="0">
                          <a:latin typeface="Cambria"/>
                          <a:ea typeface="Times New Roman"/>
                          <a:cs typeface="PalatinoLinotype-Roman"/>
                        </a:rPr>
                        <a:t>Not to exceed 40</a:t>
                      </a:r>
                      <a:endParaRPr lang="en-US" sz="20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78513">
                <a:tc>
                  <a:txBody>
                    <a:bodyPr/>
                    <a:lstStyle/>
                    <a:p>
                      <a:pPr marL="0" marR="0" algn="just">
                        <a:lnSpc>
                          <a:spcPct val="115000"/>
                        </a:lnSpc>
                        <a:spcBef>
                          <a:spcPts val="0"/>
                        </a:spcBef>
                        <a:spcAft>
                          <a:spcPts val="0"/>
                        </a:spcAft>
                      </a:pPr>
                      <a:r>
                        <a:rPr lang="en-US" sz="2400" dirty="0">
                          <a:latin typeface="Cambria"/>
                          <a:ea typeface="Times New Roman"/>
                          <a:cs typeface="PalatinoLinotype-Roman"/>
                        </a:rPr>
                        <a:t>Micronutrients </a:t>
                      </a:r>
                      <a:endParaRPr lang="en-US" sz="2000" dirty="0">
                        <a:latin typeface="Calibri"/>
                        <a:ea typeface="Times New Roman"/>
                        <a:cs typeface="Times New Roman"/>
                      </a:endParaRPr>
                    </a:p>
                    <a:p>
                      <a:pPr marL="0" marR="0" algn="just">
                        <a:lnSpc>
                          <a:spcPct val="115000"/>
                        </a:lnSpc>
                        <a:spcBef>
                          <a:spcPts val="0"/>
                        </a:spcBef>
                        <a:spcAft>
                          <a:spcPts val="0"/>
                        </a:spcAft>
                      </a:pPr>
                      <a:r>
                        <a:rPr lang="en-US" sz="2400" dirty="0">
                          <a:latin typeface="Cambria"/>
                          <a:ea typeface="Times New Roman"/>
                          <a:cs typeface="PalatinoLinotype-Roman"/>
                        </a:rPr>
                        <a:t>1RDA</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dirty="0">
                          <a:latin typeface="Cambria"/>
                          <a:ea typeface="Times New Roman"/>
                          <a:cs typeface="PalatinoLinotype-Roman"/>
                        </a:rPr>
                        <a:t>Iron, </a:t>
                      </a:r>
                      <a:r>
                        <a:rPr lang="en-US" sz="2400" dirty="0" err="1" smtClean="0">
                          <a:latin typeface="Cambria"/>
                          <a:ea typeface="Times New Roman"/>
                          <a:cs typeface="PalatinoLinotype-Roman"/>
                        </a:rPr>
                        <a:t>vit</a:t>
                      </a:r>
                      <a:r>
                        <a:rPr lang="en-US" sz="2400" dirty="0" smtClean="0">
                          <a:latin typeface="Cambria"/>
                          <a:ea typeface="Times New Roman"/>
                          <a:cs typeface="PalatinoLinotype-Roman"/>
                        </a:rPr>
                        <a:t>. </a:t>
                      </a:r>
                      <a:r>
                        <a:rPr lang="en-US" sz="2400" dirty="0">
                          <a:latin typeface="Cambria"/>
                          <a:ea typeface="Times New Roman"/>
                          <a:cs typeface="PalatinoLinotype-Roman"/>
                        </a:rPr>
                        <a:t>A, B1, B2, B3, B6, Folic acid &amp; B12</a:t>
                      </a:r>
                      <a:endParaRPr lang="en-US" sz="20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b="1" dirty="0" smtClean="0">
                          <a:latin typeface="Cambria"/>
                          <a:ea typeface="Times New Roman"/>
                          <a:cs typeface="PalatinoLinotype-Roman"/>
                        </a:rPr>
                        <a:t>Also </a:t>
                      </a:r>
                      <a:r>
                        <a:rPr lang="en-US" sz="2400" b="1" dirty="0" err="1" smtClean="0">
                          <a:latin typeface="Cambria"/>
                          <a:ea typeface="Times New Roman"/>
                          <a:cs typeface="PalatinoLinotype-Roman"/>
                        </a:rPr>
                        <a:t>vit</a:t>
                      </a:r>
                      <a:r>
                        <a:rPr lang="en-US" sz="2400" b="1" dirty="0" smtClean="0">
                          <a:latin typeface="Cambria"/>
                          <a:ea typeface="Times New Roman"/>
                          <a:cs typeface="PalatinoLinotype-Roman"/>
                        </a:rPr>
                        <a:t>. E</a:t>
                      </a:r>
                      <a:r>
                        <a:rPr lang="en-US" sz="2400" b="1" dirty="0">
                          <a:latin typeface="Cambria"/>
                          <a:ea typeface="Times New Roman"/>
                          <a:cs typeface="PalatinoLinotype-Roman"/>
                        </a:rPr>
                        <a:t>, selenium, magnesium </a:t>
                      </a:r>
                      <a:r>
                        <a:rPr lang="en-US" sz="2400" b="1" dirty="0" smtClean="0">
                          <a:latin typeface="Cambria"/>
                          <a:ea typeface="Times New Roman"/>
                          <a:cs typeface="PalatinoLinotype-Roman"/>
                        </a:rPr>
                        <a:t>&amp; zinc</a:t>
                      </a:r>
                      <a:endParaRPr lang="en-US" sz="20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73050"/>
            <a:ext cx="8001000" cy="1174750"/>
          </a:xfrm>
        </p:spPr>
        <p:txBody>
          <a:bodyPr rtlCol="0">
            <a:normAutofit fontScale="90000"/>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Changes suggested in Recommended Dietary Allowances</a:t>
            </a:r>
            <a:endParaRPr lang="en-US" dirty="0">
              <a:solidFill>
                <a:schemeClr val="tx1"/>
              </a:solidFill>
              <a:effectLst>
                <a:outerShdw blurRad="38100" dist="38100" dir="2700000" algn="tl">
                  <a:srgbClr val="000000">
                    <a:alpha val="43137"/>
                  </a:srgbClr>
                </a:outerShdw>
              </a:effectLst>
            </a:endParaRPr>
          </a:p>
        </p:txBody>
      </p:sp>
      <p:sp>
        <p:nvSpPr>
          <p:cNvPr id="13315" name="Text Placeholder 6"/>
          <p:cNvSpPr>
            <a:spLocks noGrp="1"/>
          </p:cNvSpPr>
          <p:nvPr>
            <p:ph type="body" idx="1"/>
          </p:nvPr>
        </p:nvSpPr>
        <p:spPr>
          <a:xfrm>
            <a:off x="2667000" y="1447800"/>
            <a:ext cx="4041775" cy="639763"/>
          </a:xfrm>
        </p:spPr>
        <p:txBody>
          <a:bodyPr/>
          <a:lstStyle/>
          <a:p>
            <a:pPr algn="ctr" fontAlgn="auto">
              <a:spcBef>
                <a:spcPts val="580"/>
              </a:spcBef>
              <a:spcAft>
                <a:spcPts val="0"/>
              </a:spcAft>
              <a:buFont typeface="Wingdings 2"/>
              <a:buNone/>
              <a:defRPr/>
            </a:pPr>
            <a:r>
              <a:rPr lang="en-US" sz="2800" dirty="0" smtClean="0"/>
              <a:t>For Adult Female</a:t>
            </a:r>
          </a:p>
        </p:txBody>
      </p:sp>
      <p:graphicFrame>
        <p:nvGraphicFramePr>
          <p:cNvPr id="10" name="Content Placeholder 9"/>
          <p:cNvGraphicFramePr>
            <a:graphicFrameLocks noGrp="1"/>
          </p:cNvGraphicFramePr>
          <p:nvPr>
            <p:ph sz="half" idx="2"/>
          </p:nvPr>
        </p:nvGraphicFramePr>
        <p:xfrm>
          <a:off x="990600" y="2286000"/>
          <a:ext cx="7848599" cy="4285745"/>
        </p:xfrm>
        <a:graphic>
          <a:graphicData uri="http://schemas.openxmlformats.org/drawingml/2006/table">
            <a:tbl>
              <a:tblPr firstRow="1" bandRow="1">
                <a:tableStyleId>{5C22544A-7EE6-4342-B048-85BDC9FD1C3A}</a:tableStyleId>
              </a:tblPr>
              <a:tblGrid>
                <a:gridCol w="2590800"/>
                <a:gridCol w="2002450"/>
                <a:gridCol w="3255349"/>
              </a:tblGrid>
              <a:tr h="492125">
                <a:tc>
                  <a:txBody>
                    <a:bodyPr/>
                    <a:lstStyle/>
                    <a:p>
                      <a:pPr marL="0" marR="0" algn="ctr">
                        <a:lnSpc>
                          <a:spcPct val="115000"/>
                        </a:lnSpc>
                        <a:spcBef>
                          <a:spcPts val="0"/>
                        </a:spcBef>
                        <a:spcAft>
                          <a:spcPts val="0"/>
                        </a:spcAft>
                      </a:pPr>
                      <a:r>
                        <a:rPr lang="en-US" sz="2800" b="1" dirty="0">
                          <a:latin typeface="Cambria"/>
                          <a:ea typeface="Times New Roman"/>
                          <a:cs typeface="PalatinoLinotype-Roman"/>
                        </a:rPr>
                        <a:t>Nutrients</a:t>
                      </a:r>
                      <a:endParaRPr lang="en-US" sz="24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dirty="0">
                          <a:latin typeface="Cambria"/>
                          <a:ea typeface="Times New Roman"/>
                          <a:cs typeface="PalatinoLinotype-Roman"/>
                        </a:rPr>
                        <a:t>Normal </a:t>
                      </a:r>
                      <a:endParaRPr lang="en-US" sz="24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dirty="0">
                          <a:latin typeface="Cambria"/>
                          <a:ea typeface="Times New Roman"/>
                          <a:cs typeface="PalatinoLinotype-Roman"/>
                        </a:rPr>
                        <a:t>PLHIV</a:t>
                      </a:r>
                      <a:endParaRPr lang="en-US" sz="24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0777">
                <a:tc>
                  <a:txBody>
                    <a:bodyPr/>
                    <a:lstStyle/>
                    <a:p>
                      <a:pPr marL="0" marR="0" algn="just">
                        <a:lnSpc>
                          <a:spcPct val="115000"/>
                        </a:lnSpc>
                        <a:spcBef>
                          <a:spcPts val="0"/>
                        </a:spcBef>
                        <a:spcAft>
                          <a:spcPts val="0"/>
                        </a:spcAft>
                      </a:pPr>
                      <a:r>
                        <a:rPr lang="en-US" sz="2800" dirty="0">
                          <a:latin typeface="Cambria"/>
                          <a:ea typeface="Times New Roman"/>
                          <a:cs typeface="PalatinoLinotype-Roman"/>
                        </a:rPr>
                        <a:t>Energy( Kcal)</a:t>
                      </a:r>
                      <a:endParaRPr lang="en-US" sz="24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800">
                          <a:latin typeface="Cambria"/>
                          <a:ea typeface="Times New Roman"/>
                          <a:cs typeface="PalatinoLinotype-Roman"/>
                        </a:rPr>
                        <a:t>2200</a:t>
                      </a:r>
                      <a:endParaRPr lang="en-US" sz="240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800" b="1" dirty="0">
                          <a:latin typeface="Cambria"/>
                          <a:ea typeface="Times New Roman"/>
                          <a:cs typeface="PalatinoLinotype-Roman"/>
                        </a:rPr>
                        <a:t>2500</a:t>
                      </a:r>
                      <a:endParaRPr lang="en-US" sz="24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0777">
                <a:tc>
                  <a:txBody>
                    <a:bodyPr/>
                    <a:lstStyle/>
                    <a:p>
                      <a:pPr marL="0" marR="0" algn="just">
                        <a:lnSpc>
                          <a:spcPct val="115000"/>
                        </a:lnSpc>
                        <a:spcBef>
                          <a:spcPts val="0"/>
                        </a:spcBef>
                        <a:spcAft>
                          <a:spcPts val="0"/>
                        </a:spcAft>
                      </a:pPr>
                      <a:r>
                        <a:rPr lang="en-US" sz="2800" dirty="0">
                          <a:latin typeface="Cambria"/>
                          <a:ea typeface="Times New Roman"/>
                          <a:cs typeface="PalatinoLinotype-Roman"/>
                        </a:rPr>
                        <a:t>Proteins (g)</a:t>
                      </a:r>
                      <a:endParaRPr lang="en-US" sz="24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800">
                          <a:latin typeface="Cambria"/>
                          <a:ea typeface="Times New Roman"/>
                          <a:cs typeface="PalatinoLinotype-Roman"/>
                        </a:rPr>
                        <a:t>50</a:t>
                      </a:r>
                      <a:endParaRPr lang="en-US" sz="240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800" b="1" dirty="0">
                          <a:latin typeface="Cambria"/>
                          <a:ea typeface="Times New Roman"/>
                          <a:cs typeface="PalatinoLinotype-Roman"/>
                        </a:rPr>
                        <a:t>50</a:t>
                      </a:r>
                      <a:endParaRPr lang="en-US" sz="24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0777">
                <a:tc>
                  <a:txBody>
                    <a:bodyPr/>
                    <a:lstStyle/>
                    <a:p>
                      <a:pPr marL="0" marR="0" algn="just">
                        <a:lnSpc>
                          <a:spcPct val="115000"/>
                        </a:lnSpc>
                        <a:spcBef>
                          <a:spcPts val="0"/>
                        </a:spcBef>
                        <a:spcAft>
                          <a:spcPts val="0"/>
                        </a:spcAft>
                      </a:pPr>
                      <a:r>
                        <a:rPr lang="en-US" sz="2800" dirty="0">
                          <a:latin typeface="Cambria"/>
                          <a:ea typeface="Times New Roman"/>
                          <a:cs typeface="PalatinoLinotype-Roman"/>
                        </a:rPr>
                        <a:t>Fats (g)</a:t>
                      </a:r>
                      <a:endParaRPr lang="en-US" sz="24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800" dirty="0">
                          <a:latin typeface="Cambria"/>
                          <a:ea typeface="Times New Roman"/>
                          <a:cs typeface="PalatinoLinotype-Roman"/>
                        </a:rPr>
                        <a:t>20</a:t>
                      </a:r>
                      <a:endParaRPr lang="en-US" sz="24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800" b="1" dirty="0">
                          <a:latin typeface="Cambria"/>
                          <a:ea typeface="Times New Roman"/>
                          <a:cs typeface="PalatinoLinotype-Roman"/>
                        </a:rPr>
                        <a:t>Not to exceed 40</a:t>
                      </a:r>
                      <a:endParaRPr lang="en-US" sz="2400" b="1"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5619">
                <a:tc>
                  <a:txBody>
                    <a:bodyPr/>
                    <a:lstStyle/>
                    <a:p>
                      <a:pPr marL="0" marR="0" algn="just">
                        <a:lnSpc>
                          <a:spcPct val="115000"/>
                        </a:lnSpc>
                        <a:spcBef>
                          <a:spcPts val="0"/>
                        </a:spcBef>
                        <a:spcAft>
                          <a:spcPts val="0"/>
                        </a:spcAft>
                      </a:pPr>
                      <a:r>
                        <a:rPr lang="en-US" sz="2800" dirty="0">
                          <a:latin typeface="Cambria"/>
                          <a:ea typeface="Times New Roman"/>
                          <a:cs typeface="PalatinoLinotype-Roman"/>
                        </a:rPr>
                        <a:t>Micronutrients </a:t>
                      </a:r>
                      <a:endParaRPr lang="en-US" sz="2400" dirty="0">
                        <a:latin typeface="Calibri"/>
                        <a:ea typeface="Times New Roman"/>
                        <a:cs typeface="Times New Roman"/>
                      </a:endParaRPr>
                    </a:p>
                    <a:p>
                      <a:pPr marL="0" marR="0" algn="just">
                        <a:lnSpc>
                          <a:spcPct val="115000"/>
                        </a:lnSpc>
                        <a:spcBef>
                          <a:spcPts val="0"/>
                        </a:spcBef>
                        <a:spcAft>
                          <a:spcPts val="0"/>
                        </a:spcAft>
                      </a:pPr>
                      <a:r>
                        <a:rPr lang="en-US" sz="2800" dirty="0">
                          <a:latin typeface="Cambria"/>
                          <a:ea typeface="Times New Roman"/>
                          <a:cs typeface="PalatinoLinotype-Roman"/>
                        </a:rPr>
                        <a:t>1RDA</a:t>
                      </a:r>
                      <a:endParaRPr lang="en-US" sz="24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2800" dirty="0">
                          <a:latin typeface="Cambria"/>
                          <a:ea typeface="Times New Roman"/>
                          <a:cs typeface="PalatinoLinotype-Roman"/>
                        </a:rPr>
                        <a:t>Iron, </a:t>
                      </a:r>
                      <a:r>
                        <a:rPr lang="en-US" sz="2800" dirty="0" err="1" smtClean="0">
                          <a:latin typeface="Cambria"/>
                          <a:ea typeface="Times New Roman"/>
                          <a:cs typeface="PalatinoLinotype-Roman"/>
                        </a:rPr>
                        <a:t>vit</a:t>
                      </a:r>
                      <a:r>
                        <a:rPr lang="en-US" sz="2800" dirty="0" smtClean="0">
                          <a:latin typeface="Cambria"/>
                          <a:ea typeface="Times New Roman"/>
                          <a:cs typeface="PalatinoLinotype-Roman"/>
                        </a:rPr>
                        <a:t>. </a:t>
                      </a:r>
                      <a:r>
                        <a:rPr lang="en-US" sz="2800" dirty="0">
                          <a:latin typeface="Cambria"/>
                          <a:ea typeface="Times New Roman"/>
                          <a:cs typeface="PalatinoLinotype-Roman"/>
                        </a:rPr>
                        <a:t>A, B1, B2, B3, B6, Folic acid &amp; B12</a:t>
                      </a:r>
                      <a:endParaRPr lang="en-US" sz="24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800" b="1" dirty="0" smtClean="0">
                          <a:latin typeface="Cambria"/>
                          <a:ea typeface="Times New Roman"/>
                          <a:cs typeface="PalatinoLinotype-Roman"/>
                        </a:rPr>
                        <a:t>Also </a:t>
                      </a:r>
                      <a:r>
                        <a:rPr lang="en-US" sz="2800" b="1" dirty="0" err="1" smtClean="0">
                          <a:latin typeface="Cambria"/>
                          <a:ea typeface="Times New Roman"/>
                          <a:cs typeface="PalatinoLinotype-Roman"/>
                        </a:rPr>
                        <a:t>vit</a:t>
                      </a:r>
                      <a:r>
                        <a:rPr lang="en-US" sz="2800" b="1" dirty="0" smtClean="0">
                          <a:latin typeface="Cambria"/>
                          <a:ea typeface="Times New Roman"/>
                          <a:cs typeface="PalatinoLinotype-Roman"/>
                        </a:rPr>
                        <a:t>. E, selenium, magnesium &amp; zinc</a:t>
                      </a:r>
                      <a:endParaRPr lang="en-US" sz="24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09600" y="274638"/>
            <a:ext cx="8077200" cy="11731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Role of ICTC Counsellor </a:t>
            </a:r>
          </a:p>
        </p:txBody>
      </p:sp>
      <p:sp>
        <p:nvSpPr>
          <p:cNvPr id="18435" name="Content Placeholder 4"/>
          <p:cNvSpPr>
            <a:spLocks noGrp="1"/>
          </p:cNvSpPr>
          <p:nvPr>
            <p:ph sz="quarter" idx="1"/>
          </p:nvPr>
        </p:nvSpPr>
        <p:spPr>
          <a:xfrm>
            <a:off x="685800" y="1905000"/>
            <a:ext cx="8001000" cy="4114800"/>
          </a:xfrm>
        </p:spPr>
        <p:txBody>
          <a:bodyPr/>
          <a:lstStyle/>
          <a:p>
            <a:pPr marL="341313" indent="-341313">
              <a:buFont typeface="Wingdings" pitchFamily="2" charset="2"/>
              <a:buChar char="Ø"/>
            </a:pPr>
            <a:r>
              <a:rPr lang="en-US" sz="2800" smtClean="0"/>
              <a:t>Ask to recall 24 hour menu</a:t>
            </a:r>
          </a:p>
          <a:p>
            <a:pPr marL="738188" lvl="1" indent="-274638"/>
            <a:r>
              <a:rPr lang="en-US" sz="2800" smtClean="0"/>
              <a:t>Assess whether diet is diverse enough</a:t>
            </a:r>
          </a:p>
          <a:p>
            <a:pPr marL="738188" lvl="1" indent="-274638"/>
            <a:r>
              <a:rPr lang="en-US" sz="2800" smtClean="0"/>
              <a:t>Assess whether client’s diet is nutritious</a:t>
            </a:r>
          </a:p>
          <a:p>
            <a:pPr marL="341313" indent="-341313">
              <a:buFont typeface="Wingdings" pitchFamily="2" charset="2"/>
              <a:buChar char="Ø"/>
            </a:pPr>
            <a:r>
              <a:rPr lang="en-US" sz="2800" smtClean="0"/>
              <a:t>Check whether client smokes/drink alcohol</a:t>
            </a:r>
          </a:p>
          <a:p>
            <a:pPr marL="341313" indent="-341313">
              <a:buFont typeface="Wingdings" pitchFamily="2" charset="2"/>
              <a:buChar char="Ø"/>
            </a:pPr>
            <a:r>
              <a:rPr lang="en-US" sz="2800" smtClean="0"/>
              <a:t>Help in modifying diet</a:t>
            </a:r>
          </a:p>
        </p:txBody>
      </p:sp>
      <p:pic>
        <p:nvPicPr>
          <p:cNvPr id="18436" name="Picture 3" descr="NACO logo"/>
          <p:cNvPicPr>
            <a:picLocks noChangeAspect="1" noChangeArrowheads="1"/>
          </p:cNvPicPr>
          <p:nvPr/>
        </p:nvPicPr>
        <p:blipFill>
          <a:blip r:embed="rId3" cstate="print"/>
          <a:srcRect/>
          <a:stretch>
            <a:fillRect/>
          </a:stretch>
        </p:blipFill>
        <p:spPr bwMode="auto">
          <a:xfrm>
            <a:off x="8077200" y="6096000"/>
            <a:ext cx="715963" cy="50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73162"/>
          </a:xfrm>
        </p:spPr>
        <p:txBody>
          <a:bodyPr rtlCol="0">
            <a:normAutofit fontScale="90000"/>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Counselling on Managing HIV-Related Symptoms</a:t>
            </a:r>
            <a:endParaRPr lang="en-US" b="1" dirty="0">
              <a:solidFill>
                <a:schemeClr val="tx1"/>
              </a:solidFill>
              <a:effectLst>
                <a:outerShdw blurRad="38100" dist="38100" dir="2700000" algn="tl">
                  <a:srgbClr val="000000">
                    <a:alpha val="43137"/>
                  </a:srgbClr>
                </a:outerShdw>
              </a:effectLst>
            </a:endParaRPr>
          </a:p>
        </p:txBody>
      </p:sp>
      <p:sp>
        <p:nvSpPr>
          <p:cNvPr id="4" name="Cloud 3"/>
          <p:cNvSpPr/>
          <p:nvPr/>
        </p:nvSpPr>
        <p:spPr>
          <a:xfrm>
            <a:off x="609600" y="1752600"/>
            <a:ext cx="2209800" cy="1524000"/>
          </a:xfrm>
          <a:prstGeom prst="cloud">
            <a:avLst/>
          </a:prstGeom>
          <a:solidFill>
            <a:schemeClr val="accent5">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rPr>
              <a:t>Diarrhoea</a:t>
            </a:r>
          </a:p>
        </p:txBody>
      </p:sp>
      <p:sp>
        <p:nvSpPr>
          <p:cNvPr id="5" name="Cloud 4"/>
          <p:cNvSpPr/>
          <p:nvPr/>
        </p:nvSpPr>
        <p:spPr>
          <a:xfrm>
            <a:off x="762000" y="4495800"/>
            <a:ext cx="2209800" cy="1524000"/>
          </a:xfrm>
          <a:prstGeom prst="cloud">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rPr>
              <a:t>Nausea and Vomitting</a:t>
            </a:r>
          </a:p>
        </p:txBody>
      </p:sp>
      <p:sp>
        <p:nvSpPr>
          <p:cNvPr id="6" name="Cloud 5"/>
          <p:cNvSpPr/>
          <p:nvPr/>
        </p:nvSpPr>
        <p:spPr>
          <a:xfrm>
            <a:off x="3276600" y="2667000"/>
            <a:ext cx="2209800" cy="1524000"/>
          </a:xfrm>
          <a:prstGeom prst="cloud">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rPr>
              <a:t>Loss of Appetite</a:t>
            </a:r>
          </a:p>
        </p:txBody>
      </p:sp>
      <p:sp>
        <p:nvSpPr>
          <p:cNvPr id="7" name="Cloud 6"/>
          <p:cNvSpPr/>
          <p:nvPr/>
        </p:nvSpPr>
        <p:spPr>
          <a:xfrm>
            <a:off x="3581400" y="4953000"/>
            <a:ext cx="2209800" cy="1524000"/>
          </a:xfrm>
          <a:prstGeom prst="cloud">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rPr>
              <a:t>Constipation</a:t>
            </a:r>
          </a:p>
        </p:txBody>
      </p:sp>
      <p:sp>
        <p:nvSpPr>
          <p:cNvPr id="8" name="Cloud 7"/>
          <p:cNvSpPr/>
          <p:nvPr/>
        </p:nvSpPr>
        <p:spPr>
          <a:xfrm>
            <a:off x="6096000" y="4038600"/>
            <a:ext cx="2209800" cy="1524000"/>
          </a:xfrm>
          <a:prstGeom prst="cloud">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rPr>
              <a:t>Anaemia</a:t>
            </a:r>
            <a:r>
              <a:rPr lang="en-US" dirty="0">
                <a:solidFill>
                  <a:schemeClr val="bg1"/>
                </a:solidFill>
              </a:rPr>
              <a:t> </a:t>
            </a:r>
          </a:p>
        </p:txBody>
      </p:sp>
      <p:sp>
        <p:nvSpPr>
          <p:cNvPr id="9" name="Cloud 8"/>
          <p:cNvSpPr/>
          <p:nvPr/>
        </p:nvSpPr>
        <p:spPr>
          <a:xfrm>
            <a:off x="5791200" y="1676400"/>
            <a:ext cx="2209800" cy="1524000"/>
          </a:xfrm>
          <a:prstGeom prst="cloud">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b="1" dirty="0">
                <a:solidFill>
                  <a:schemeClr val="bg1"/>
                </a:solidFill>
              </a:rPr>
              <a:t>Mouth Sores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74638"/>
            <a:ext cx="8077200" cy="792162"/>
          </a:xfrm>
        </p:spPr>
        <p:txBody>
          <a:bodyPr>
            <a:normAutofit/>
          </a:bodyPr>
          <a:lstStyle/>
          <a:p>
            <a:pPr fontAlgn="auto">
              <a:spcAft>
                <a:spcPts val="0"/>
              </a:spcAft>
              <a:defRPr/>
            </a:pPr>
            <a:r>
              <a:rPr lang="en-US" b="1" dirty="0" err="1" smtClean="0">
                <a:solidFill>
                  <a:schemeClr val="tx1"/>
                </a:solidFill>
                <a:effectLst>
                  <a:outerShdw blurRad="38100" dist="38100" dir="2700000" algn="tl">
                    <a:srgbClr val="000000">
                      <a:alpha val="43137"/>
                    </a:srgbClr>
                  </a:outerShdw>
                </a:effectLst>
              </a:rPr>
              <a:t>Diarrhoea</a:t>
            </a:r>
            <a:endParaRPr lang="en-US" b="1" dirty="0" smtClean="0">
              <a:solidFill>
                <a:schemeClr val="tx1"/>
              </a:solidFill>
              <a:effectLst>
                <a:outerShdw blurRad="38100" dist="38100" dir="2700000" algn="tl">
                  <a:srgbClr val="000000">
                    <a:alpha val="43137"/>
                  </a:srgbClr>
                </a:outerShdw>
              </a:effectLst>
            </a:endParaRPr>
          </a:p>
        </p:txBody>
      </p:sp>
      <p:pic>
        <p:nvPicPr>
          <p:cNvPr id="20483" name="Picture 3"/>
          <p:cNvPicPr>
            <a:picLocks noChangeAspect="1" noChangeArrowheads="1"/>
          </p:cNvPicPr>
          <p:nvPr/>
        </p:nvPicPr>
        <p:blipFill>
          <a:blip r:embed="rId3" cstate="print"/>
          <a:srcRect/>
          <a:stretch>
            <a:fillRect/>
          </a:stretch>
        </p:blipFill>
        <p:spPr bwMode="auto">
          <a:xfrm>
            <a:off x="6934200" y="2667000"/>
            <a:ext cx="1828800" cy="2133600"/>
          </a:xfrm>
          <a:prstGeom prst="rect">
            <a:avLst/>
          </a:prstGeom>
          <a:noFill/>
          <a:ln w="9525">
            <a:noFill/>
            <a:miter lim="800000"/>
            <a:headEnd/>
            <a:tailEnd/>
          </a:ln>
        </p:spPr>
      </p:pic>
      <p:graphicFrame>
        <p:nvGraphicFramePr>
          <p:cNvPr id="5" name="Diagram 4"/>
          <p:cNvGraphicFramePr/>
          <p:nvPr/>
        </p:nvGraphicFramePr>
        <p:xfrm>
          <a:off x="762000" y="914400"/>
          <a:ext cx="6248400" cy="5486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09600" y="274638"/>
            <a:ext cx="8077200" cy="10207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Loss of Appetite</a:t>
            </a:r>
            <a:endParaRPr lang="en-US" dirty="0" smtClean="0">
              <a:solidFill>
                <a:schemeClr val="tx1"/>
              </a:solidFill>
              <a:effectLst>
                <a:outerShdw blurRad="38100" dist="38100" dir="2700000" algn="tl">
                  <a:srgbClr val="000000">
                    <a:alpha val="43137"/>
                  </a:srgbClr>
                </a:outerShdw>
              </a:effectLst>
            </a:endParaRPr>
          </a:p>
        </p:txBody>
      </p:sp>
      <p:sp>
        <p:nvSpPr>
          <p:cNvPr id="17411" name="Content Placeholder 2"/>
          <p:cNvSpPr>
            <a:spLocks noGrp="1"/>
          </p:cNvSpPr>
          <p:nvPr>
            <p:ph sz="quarter" idx="1"/>
          </p:nvPr>
        </p:nvSpPr>
        <p:spPr/>
        <p:txBody>
          <a:bodyPr>
            <a:normAutofit/>
          </a:bodyPr>
          <a:lstStyle/>
          <a:p>
            <a:pPr marL="463550" indent="-354013" fontAlgn="auto">
              <a:spcBef>
                <a:spcPts val="580"/>
              </a:spcBef>
              <a:spcAft>
                <a:spcPts val="0"/>
              </a:spcAft>
              <a:buFont typeface="Wingdings" pitchFamily="2" charset="2"/>
              <a:buChar char="Ø"/>
              <a:defRPr/>
            </a:pPr>
            <a:r>
              <a:rPr lang="en-US" sz="3600" dirty="0" smtClean="0"/>
              <a:t>Eat small, frequent meals</a:t>
            </a:r>
          </a:p>
          <a:p>
            <a:pPr marL="463550" indent="-354013" fontAlgn="auto">
              <a:spcBef>
                <a:spcPts val="580"/>
              </a:spcBef>
              <a:spcAft>
                <a:spcPts val="0"/>
              </a:spcAft>
              <a:buFont typeface="Wingdings" pitchFamily="2" charset="2"/>
              <a:buChar char="Ø"/>
              <a:defRPr/>
            </a:pPr>
            <a:r>
              <a:rPr lang="en-US" sz="3600" dirty="0" smtClean="0"/>
              <a:t>Add </a:t>
            </a:r>
            <a:r>
              <a:rPr lang="en-US" sz="3600" dirty="0" err="1" smtClean="0"/>
              <a:t>flavour</a:t>
            </a:r>
            <a:r>
              <a:rPr lang="en-US" sz="3600" dirty="0" smtClean="0"/>
              <a:t> to food &amp; drink.</a:t>
            </a:r>
          </a:p>
          <a:p>
            <a:pPr marL="463550" indent="-354013" fontAlgn="auto">
              <a:spcBef>
                <a:spcPts val="580"/>
              </a:spcBef>
              <a:spcAft>
                <a:spcPts val="0"/>
              </a:spcAft>
              <a:buFont typeface="Wingdings" pitchFamily="2" charset="2"/>
              <a:buChar char="Ø"/>
              <a:defRPr/>
            </a:pPr>
            <a:r>
              <a:rPr lang="en-US" sz="3600" dirty="0" smtClean="0"/>
              <a:t>Eat nutritious snacks</a:t>
            </a:r>
          </a:p>
          <a:p>
            <a:pPr marL="463550" indent="-354013" fontAlgn="auto">
              <a:spcBef>
                <a:spcPts val="580"/>
              </a:spcBef>
              <a:spcAft>
                <a:spcPts val="0"/>
              </a:spcAft>
              <a:buFont typeface="Wingdings" pitchFamily="2" charset="2"/>
              <a:buChar char="Ø"/>
              <a:defRPr/>
            </a:pPr>
            <a:r>
              <a:rPr lang="en-US" sz="3600" dirty="0" smtClean="0"/>
              <a:t>Drink plenty of liquids</a:t>
            </a:r>
          </a:p>
          <a:p>
            <a:pPr marL="463550" indent="-354013" fontAlgn="auto">
              <a:spcBef>
                <a:spcPts val="580"/>
              </a:spcBef>
              <a:spcAft>
                <a:spcPts val="0"/>
              </a:spcAft>
              <a:buFont typeface="Wingdings" pitchFamily="2" charset="2"/>
              <a:buChar char="Ø"/>
              <a:defRPr/>
            </a:pPr>
            <a:r>
              <a:rPr lang="en-US" sz="3600" dirty="0" smtClean="0"/>
              <a:t>Take light exercise &amp; do light activity</a:t>
            </a:r>
          </a:p>
          <a:p>
            <a:pPr marL="463550" indent="-354013" fontAlgn="auto">
              <a:spcBef>
                <a:spcPts val="580"/>
              </a:spcBef>
              <a:spcAft>
                <a:spcPts val="0"/>
              </a:spcAft>
              <a:buFont typeface="Wingdings" pitchFamily="2" charset="2"/>
              <a:buChar char="Ø"/>
              <a:defRPr/>
            </a:pPr>
            <a:r>
              <a:rPr lang="en-US" sz="3600" dirty="0" smtClean="0"/>
              <a:t>Take walks before meals</a:t>
            </a:r>
          </a:p>
          <a:p>
            <a:pPr marL="463550" indent="-354013" fontAlgn="auto">
              <a:spcBef>
                <a:spcPts val="580"/>
              </a:spcBef>
              <a:spcAft>
                <a:spcPts val="0"/>
              </a:spcAft>
              <a:buFont typeface="Wingdings" pitchFamily="2" charset="2"/>
              <a:buChar char="Ø"/>
              <a:defRPr/>
            </a:pPr>
            <a:r>
              <a:rPr lang="en-US" sz="3600" dirty="0" smtClean="0"/>
              <a:t>Having food with family/friends</a:t>
            </a:r>
          </a:p>
          <a:p>
            <a:pPr marL="274320" indent="-274320" fontAlgn="auto">
              <a:spcBef>
                <a:spcPts val="580"/>
              </a:spcBef>
              <a:spcAft>
                <a:spcPts val="0"/>
              </a:spcAft>
              <a:buFont typeface="Wingdings 2"/>
              <a:buNone/>
              <a:defRPr/>
            </a:pP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09600" y="274638"/>
            <a:ext cx="8077200" cy="10969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Mouth Sores</a:t>
            </a:r>
            <a:endParaRPr lang="en-US" dirty="0" smtClean="0">
              <a:solidFill>
                <a:schemeClr val="tx1"/>
              </a:solidFill>
              <a:effectLst>
                <a:outerShdw blurRad="38100" dist="38100" dir="2700000" algn="tl">
                  <a:srgbClr val="000000">
                    <a:alpha val="43137"/>
                  </a:srgbClr>
                </a:outerShdw>
              </a:effectLst>
            </a:endParaRPr>
          </a:p>
        </p:txBody>
      </p:sp>
      <p:sp>
        <p:nvSpPr>
          <p:cNvPr id="22531" name="Content Placeholder 2"/>
          <p:cNvSpPr>
            <a:spLocks noGrp="1"/>
          </p:cNvSpPr>
          <p:nvPr>
            <p:ph sz="quarter" idx="1"/>
          </p:nvPr>
        </p:nvSpPr>
        <p:spPr>
          <a:xfrm>
            <a:off x="838200" y="1447800"/>
            <a:ext cx="7848600" cy="4572000"/>
          </a:xfrm>
        </p:spPr>
        <p:txBody>
          <a:bodyPr/>
          <a:lstStyle/>
          <a:p>
            <a:pPr marL="395288" indent="-395288">
              <a:buFont typeface="Wingdings" pitchFamily="2" charset="2"/>
              <a:buChar char="Ø"/>
            </a:pPr>
            <a:r>
              <a:rPr lang="en-US" sz="3200" dirty="0" smtClean="0"/>
              <a:t>Eat foods cold/at room temperature</a:t>
            </a:r>
          </a:p>
          <a:p>
            <a:pPr marL="395288" indent="-395288">
              <a:buFont typeface="Wingdings" pitchFamily="2" charset="2"/>
              <a:buChar char="Ø"/>
            </a:pPr>
            <a:r>
              <a:rPr lang="en-US" sz="3200" dirty="0" smtClean="0"/>
              <a:t>Eat soft &amp; moist food such as porridge</a:t>
            </a:r>
          </a:p>
          <a:p>
            <a:pPr marL="395288" indent="-395288">
              <a:buFont typeface="Wingdings" pitchFamily="2" charset="2"/>
              <a:buChar char="Ø"/>
            </a:pPr>
            <a:r>
              <a:rPr lang="en-US" sz="3200" dirty="0" smtClean="0"/>
              <a:t>Avoid citrus fruits, spicy, sweet &amp; sticky foods</a:t>
            </a:r>
          </a:p>
          <a:p>
            <a:pPr marL="395288" indent="-395288">
              <a:buFont typeface="Wingdings" pitchFamily="2" charset="2"/>
              <a:buChar char="Ø"/>
            </a:pPr>
            <a:r>
              <a:rPr lang="en-US" sz="3200" dirty="0" smtClean="0"/>
              <a:t>Avoid caffeine, alcohol &amp; smoking</a:t>
            </a:r>
          </a:p>
          <a:p>
            <a:pPr marL="395288" indent="-395288">
              <a:buFont typeface="Wingdings" pitchFamily="2" charset="2"/>
              <a:buChar char="Ø"/>
            </a:pPr>
            <a:r>
              <a:rPr lang="en-US" sz="3200" dirty="0" smtClean="0"/>
              <a:t>Soften your food by soaking it in liquid</a:t>
            </a:r>
          </a:p>
          <a:p>
            <a:pPr marL="395288" indent="-395288">
              <a:buFont typeface="Wingdings" pitchFamily="2" charset="2"/>
              <a:buChar char="Ø"/>
            </a:pPr>
            <a:r>
              <a:rPr lang="en-US" sz="3200" dirty="0" smtClean="0"/>
              <a:t>Clean &amp; rinse your mouth after each meal </a:t>
            </a:r>
          </a:p>
          <a:p>
            <a:pPr marL="395288" indent="-395288">
              <a:buFont typeface="Wingdings" pitchFamily="2" charset="2"/>
              <a:buChar char="Ø"/>
            </a:pPr>
            <a:r>
              <a:rPr lang="en-US" sz="3200" dirty="0" smtClean="0"/>
              <a:t>Drink fluids with a straw to ease swallowing</a:t>
            </a:r>
          </a:p>
        </p:txBody>
      </p:sp>
      <p:pic>
        <p:nvPicPr>
          <p:cNvPr id="22532" name="Picture 5"/>
          <p:cNvPicPr>
            <a:picLocks noChangeAspect="1" noChangeArrowheads="1"/>
          </p:cNvPicPr>
          <p:nvPr/>
        </p:nvPicPr>
        <p:blipFill>
          <a:blip r:embed="rId3" cstate="print"/>
          <a:srcRect/>
          <a:stretch>
            <a:fillRect/>
          </a:stretch>
        </p:blipFill>
        <p:spPr bwMode="auto">
          <a:xfrm>
            <a:off x="7467600" y="381000"/>
            <a:ext cx="1257300" cy="138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274638"/>
            <a:ext cx="8077200" cy="10207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Nausea and Vomitting</a:t>
            </a:r>
            <a:endParaRPr lang="en-US" dirty="0" smtClean="0">
              <a:solidFill>
                <a:schemeClr val="tx1"/>
              </a:solidFill>
              <a:effectLst>
                <a:outerShdw blurRad="38100" dist="38100" dir="2700000" algn="tl">
                  <a:srgbClr val="000000">
                    <a:alpha val="43137"/>
                  </a:srgbClr>
                </a:outerShdw>
              </a:effectLst>
            </a:endParaRPr>
          </a:p>
        </p:txBody>
      </p:sp>
      <p:sp>
        <p:nvSpPr>
          <p:cNvPr id="23555" name="Content Placeholder 2"/>
          <p:cNvSpPr>
            <a:spLocks noGrp="1"/>
          </p:cNvSpPr>
          <p:nvPr>
            <p:ph sz="quarter" idx="1"/>
          </p:nvPr>
        </p:nvSpPr>
        <p:spPr>
          <a:xfrm>
            <a:off x="685800" y="1600200"/>
            <a:ext cx="8001000" cy="4419600"/>
          </a:xfrm>
        </p:spPr>
        <p:txBody>
          <a:bodyPr/>
          <a:lstStyle/>
          <a:p>
            <a:pPr marL="395288" indent="-395288">
              <a:buFont typeface="Wingdings" pitchFamily="2" charset="2"/>
              <a:buChar char="Ø"/>
            </a:pPr>
            <a:r>
              <a:rPr lang="en-US" sz="3200" dirty="0" smtClean="0"/>
              <a:t>Eat small, frequent meals</a:t>
            </a:r>
          </a:p>
          <a:p>
            <a:pPr marL="395288" indent="-395288">
              <a:buFont typeface="Wingdings" pitchFamily="2" charset="2"/>
              <a:buChar char="Ø"/>
            </a:pPr>
            <a:r>
              <a:rPr lang="en-US" sz="3200" dirty="0" smtClean="0"/>
              <a:t>Avoid an empty stomach</a:t>
            </a:r>
          </a:p>
          <a:p>
            <a:pPr marL="395288" indent="-395288">
              <a:buFont typeface="Wingdings" pitchFamily="2" charset="2"/>
              <a:buChar char="Ø"/>
            </a:pPr>
            <a:r>
              <a:rPr lang="en-US" sz="3200" dirty="0" smtClean="0"/>
              <a:t>Eat bland food</a:t>
            </a:r>
          </a:p>
          <a:p>
            <a:pPr marL="395288" indent="-395288">
              <a:buFont typeface="Wingdings" pitchFamily="2" charset="2"/>
              <a:buChar char="Ø"/>
            </a:pPr>
            <a:r>
              <a:rPr lang="en-US" sz="3200" dirty="0" smtClean="0"/>
              <a:t>Avoid food with strong/unpleasant </a:t>
            </a:r>
            <a:r>
              <a:rPr lang="en-US" sz="3200" dirty="0" err="1" smtClean="0"/>
              <a:t>odours</a:t>
            </a:r>
            <a:endParaRPr lang="en-US" sz="3200" dirty="0" smtClean="0"/>
          </a:p>
          <a:p>
            <a:pPr marL="395288" indent="-395288">
              <a:buFont typeface="Wingdings" pitchFamily="2" charset="2"/>
              <a:buChar char="Ø"/>
            </a:pPr>
            <a:r>
              <a:rPr lang="en-US" sz="3200" dirty="0" smtClean="0"/>
              <a:t>Drink plenty of liquids</a:t>
            </a:r>
          </a:p>
          <a:p>
            <a:pPr marL="395288" indent="-395288">
              <a:buFont typeface="Wingdings" pitchFamily="2" charset="2"/>
              <a:buChar char="Ø"/>
            </a:pPr>
            <a:r>
              <a:rPr lang="en-US" sz="3200" dirty="0" smtClean="0"/>
              <a:t>Avoid lying down immediately after eating</a:t>
            </a:r>
          </a:p>
          <a:p>
            <a:pPr marL="395288" indent="-395288">
              <a:buFont typeface="Wingdings" pitchFamily="2" charset="2"/>
              <a:buChar char="Ø"/>
            </a:pPr>
            <a:r>
              <a:rPr lang="en-US" sz="3200" dirty="0" smtClean="0"/>
              <a:t>Avoid coffee &amp; alcohol</a:t>
            </a:r>
          </a:p>
        </p:txBody>
      </p:sp>
      <p:pic>
        <p:nvPicPr>
          <p:cNvPr id="23556" name="Picture 3"/>
          <p:cNvPicPr>
            <a:picLocks noChangeAspect="1" noChangeArrowheads="1"/>
          </p:cNvPicPr>
          <p:nvPr/>
        </p:nvPicPr>
        <p:blipFill>
          <a:blip r:embed="rId3" cstate="print"/>
          <a:srcRect/>
          <a:stretch>
            <a:fillRect/>
          </a:stretch>
        </p:blipFill>
        <p:spPr bwMode="auto">
          <a:xfrm>
            <a:off x="7162800" y="1143000"/>
            <a:ext cx="16002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85800" y="274638"/>
            <a:ext cx="8001000" cy="11731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Constipation</a:t>
            </a:r>
          </a:p>
        </p:txBody>
      </p:sp>
      <p:sp>
        <p:nvSpPr>
          <p:cNvPr id="24579" name="Content Placeholder 2"/>
          <p:cNvSpPr>
            <a:spLocks noGrp="1"/>
          </p:cNvSpPr>
          <p:nvPr>
            <p:ph sz="quarter" idx="1"/>
          </p:nvPr>
        </p:nvSpPr>
        <p:spPr>
          <a:xfrm>
            <a:off x="762000" y="1828800"/>
            <a:ext cx="7924800" cy="4191000"/>
          </a:xfrm>
        </p:spPr>
        <p:txBody>
          <a:bodyPr/>
          <a:lstStyle/>
          <a:p>
            <a:pPr marL="341313" indent="-341313">
              <a:buFont typeface="Wingdings" pitchFamily="2" charset="2"/>
              <a:buChar char="Ø"/>
            </a:pPr>
            <a:r>
              <a:rPr lang="en-US" sz="3200" dirty="0" smtClean="0"/>
              <a:t>Eat </a:t>
            </a:r>
            <a:r>
              <a:rPr lang="en-US" sz="3200" dirty="0" err="1" smtClean="0"/>
              <a:t>fibre</a:t>
            </a:r>
            <a:r>
              <a:rPr lang="en-US" sz="3200" dirty="0" smtClean="0"/>
              <a:t>-rich fruits, vegetables &amp; sprouted food</a:t>
            </a:r>
          </a:p>
          <a:p>
            <a:pPr marL="341313" indent="-341313">
              <a:buFont typeface="Wingdings" pitchFamily="2" charset="2"/>
              <a:buChar char="Ø"/>
            </a:pPr>
            <a:r>
              <a:rPr lang="en-US" sz="3200" dirty="0" smtClean="0"/>
              <a:t>Do light exercises</a:t>
            </a:r>
          </a:p>
          <a:p>
            <a:pPr marL="341313" indent="-341313">
              <a:buFont typeface="Wingdings" pitchFamily="2" charset="2"/>
              <a:buChar char="Ø"/>
            </a:pPr>
            <a:r>
              <a:rPr lang="en-US" sz="3200" dirty="0" smtClean="0"/>
              <a:t>Drink at least eight glasses of fluids a day</a:t>
            </a:r>
          </a:p>
          <a:p>
            <a:pPr marL="341313" indent="-341313">
              <a:buFont typeface="Wingdings" pitchFamily="2" charset="2"/>
              <a:buChar char="Ø"/>
            </a:pPr>
            <a:r>
              <a:rPr lang="en-US" sz="3200" dirty="0" smtClean="0"/>
              <a:t>Drink a cup of warm water in the morning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09600" y="274638"/>
            <a:ext cx="8077200" cy="1173162"/>
          </a:xfrm>
        </p:spPr>
        <p:txBody>
          <a:bodyPr>
            <a:normAutofit/>
          </a:bodyPr>
          <a:lstStyle/>
          <a:p>
            <a:pPr fontAlgn="auto">
              <a:spcAft>
                <a:spcPts val="0"/>
              </a:spcAft>
              <a:defRPr/>
            </a:pPr>
            <a:r>
              <a:rPr lang="en-US" b="1" dirty="0" err="1" smtClean="0">
                <a:solidFill>
                  <a:schemeClr val="tx1"/>
                </a:solidFill>
                <a:effectLst>
                  <a:outerShdw blurRad="38100" dist="38100" dir="2700000" algn="tl">
                    <a:srgbClr val="000000">
                      <a:alpha val="43137"/>
                    </a:srgbClr>
                  </a:outerShdw>
                </a:effectLst>
              </a:rPr>
              <a:t>Anaemia</a:t>
            </a:r>
            <a:endParaRPr lang="en-US" dirty="0" smtClean="0">
              <a:solidFill>
                <a:schemeClr val="tx1"/>
              </a:solidFill>
              <a:effectLst>
                <a:outerShdw blurRad="38100" dist="38100" dir="2700000" algn="tl">
                  <a:srgbClr val="000000">
                    <a:alpha val="43137"/>
                  </a:srgbClr>
                </a:outerShdw>
              </a:effectLst>
            </a:endParaRPr>
          </a:p>
        </p:txBody>
      </p:sp>
      <p:sp>
        <p:nvSpPr>
          <p:cNvPr id="25603" name="Content Placeholder 2"/>
          <p:cNvSpPr>
            <a:spLocks noGrp="1"/>
          </p:cNvSpPr>
          <p:nvPr>
            <p:ph sz="quarter" idx="1"/>
          </p:nvPr>
        </p:nvSpPr>
        <p:spPr>
          <a:xfrm>
            <a:off x="762000" y="1600200"/>
            <a:ext cx="7924800" cy="4419600"/>
          </a:xfrm>
        </p:spPr>
        <p:txBody>
          <a:bodyPr/>
          <a:lstStyle/>
          <a:p>
            <a:pPr marL="463550" indent="-463550">
              <a:buFont typeface="Wingdings" pitchFamily="2" charset="2"/>
              <a:buChar char="Ø"/>
            </a:pPr>
            <a:r>
              <a:rPr lang="en-US" sz="3200" dirty="0" smtClean="0"/>
              <a:t>Eat organ meat, fish &amp; eggs</a:t>
            </a:r>
          </a:p>
          <a:p>
            <a:pPr marL="463550" indent="-463550">
              <a:buFont typeface="Wingdings" pitchFamily="2" charset="2"/>
              <a:buChar char="Ø"/>
            </a:pPr>
            <a:r>
              <a:rPr lang="en-US" sz="3200" dirty="0" smtClean="0"/>
              <a:t>Eat cereals like </a:t>
            </a:r>
            <a:r>
              <a:rPr lang="en-US" sz="3200" i="1" dirty="0" err="1" smtClean="0"/>
              <a:t>ragi</a:t>
            </a:r>
            <a:r>
              <a:rPr lang="en-US" sz="3200" dirty="0" smtClean="0"/>
              <a:t> &amp; </a:t>
            </a:r>
            <a:r>
              <a:rPr lang="en-US" sz="3200" i="1" dirty="0" err="1" smtClean="0"/>
              <a:t>bajra</a:t>
            </a:r>
            <a:endParaRPr lang="en-US" sz="3200" dirty="0" smtClean="0"/>
          </a:p>
          <a:p>
            <a:pPr marL="463550" indent="-463550">
              <a:buFont typeface="Wingdings" pitchFamily="2" charset="2"/>
              <a:buChar char="Ø"/>
            </a:pPr>
            <a:r>
              <a:rPr lang="en-US" sz="3200" dirty="0" smtClean="0"/>
              <a:t>Eat variety of green leafy vegetables with food rich in Vitamin C</a:t>
            </a:r>
          </a:p>
          <a:p>
            <a:pPr marL="463550" indent="-463550">
              <a:buFont typeface="Wingdings" pitchFamily="2" charset="2"/>
              <a:buChar char="Ø"/>
            </a:pPr>
            <a:r>
              <a:rPr lang="en-US" sz="3200" dirty="0" smtClean="0"/>
              <a:t>Eat </a:t>
            </a:r>
            <a:r>
              <a:rPr lang="en-US" sz="3200" dirty="0" err="1" smtClean="0"/>
              <a:t>jaggery</a:t>
            </a:r>
            <a:r>
              <a:rPr lang="en-US" sz="3200" dirty="0" smtClean="0"/>
              <a:t> &amp; dates between meals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73162"/>
          </a:xfrm>
        </p:spPr>
        <p:txBody>
          <a:bodyPr rtlCol="0">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Objectives</a:t>
            </a:r>
          </a:p>
        </p:txBody>
      </p:sp>
      <p:sp>
        <p:nvSpPr>
          <p:cNvPr id="3" name="Content Placeholder 2"/>
          <p:cNvSpPr>
            <a:spLocks noGrp="1"/>
          </p:cNvSpPr>
          <p:nvPr>
            <p:ph sz="quarter" idx="1"/>
          </p:nvPr>
        </p:nvSpPr>
        <p:spPr>
          <a:xfrm>
            <a:off x="762000" y="1828800"/>
            <a:ext cx="7924800" cy="4191000"/>
          </a:xfrm>
        </p:spPr>
        <p:txBody>
          <a:bodyPr rtlCol="0">
            <a:normAutofit/>
          </a:bodyPr>
          <a:lstStyle/>
          <a:p>
            <a:pPr marL="274320" indent="-274320" fontAlgn="auto">
              <a:spcBef>
                <a:spcPts val="580"/>
              </a:spcBef>
              <a:spcAft>
                <a:spcPts val="0"/>
              </a:spcAft>
              <a:buFont typeface="Arial" pitchFamily="34" charset="0"/>
              <a:buNone/>
              <a:defRPr/>
            </a:pPr>
            <a:r>
              <a:rPr lang="en-US" dirty="0" smtClean="0"/>
              <a:t>At the end of this session, participants will be able to</a:t>
            </a:r>
          </a:p>
          <a:p>
            <a:pPr marL="395288" indent="-395288" fontAlgn="auto">
              <a:spcBef>
                <a:spcPts val="580"/>
              </a:spcBef>
              <a:spcAft>
                <a:spcPts val="0"/>
              </a:spcAft>
              <a:buFont typeface="Wingdings" pitchFamily="2" charset="2"/>
              <a:buChar char="Ø"/>
              <a:defRPr/>
            </a:pPr>
            <a:r>
              <a:rPr lang="en-US" dirty="0" smtClean="0"/>
              <a:t>Explain the relationship between HIV and nutrition</a:t>
            </a:r>
          </a:p>
          <a:p>
            <a:pPr marL="395288" indent="-395288" fontAlgn="auto">
              <a:spcBef>
                <a:spcPts val="580"/>
              </a:spcBef>
              <a:spcAft>
                <a:spcPts val="0"/>
              </a:spcAft>
              <a:buFont typeface="Wingdings" pitchFamily="2" charset="2"/>
              <a:buChar char="Ø"/>
              <a:defRPr/>
            </a:pPr>
            <a:r>
              <a:rPr lang="en-US" dirty="0" smtClean="0"/>
              <a:t>Assess and address issues related to nutritional status </a:t>
            </a:r>
          </a:p>
          <a:p>
            <a:pPr marL="395288" indent="-395288" fontAlgn="auto">
              <a:spcBef>
                <a:spcPts val="580"/>
              </a:spcBef>
              <a:spcAft>
                <a:spcPts val="0"/>
              </a:spcAft>
              <a:buFont typeface="Wingdings" pitchFamily="2" charset="2"/>
              <a:buChar char="Ø"/>
              <a:defRPr/>
            </a:pPr>
            <a:r>
              <a:rPr lang="en-US" dirty="0" smtClean="0"/>
              <a:t>Identify appropriate nutrition actions to manage HIV-related symptoms </a:t>
            </a:r>
          </a:p>
          <a:p>
            <a:pPr marL="395288" indent="-395288" fontAlgn="auto">
              <a:spcBef>
                <a:spcPts val="580"/>
              </a:spcBef>
              <a:spcAft>
                <a:spcPts val="0"/>
              </a:spcAft>
              <a:buFont typeface="Wingdings" pitchFamily="2" charset="2"/>
              <a:buChar char="Ø"/>
              <a:defRPr/>
            </a:pPr>
            <a:r>
              <a:rPr lang="en-US" dirty="0" smtClean="0"/>
              <a:t>Provide comprehensive nutrition counselling to clients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73162"/>
          </a:xfrm>
        </p:spPr>
        <p:txBody>
          <a:bodyPr rtlCol="0">
            <a:normAutofit fontScale="90000"/>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Counselling for Weight loss</a:t>
            </a:r>
            <a:br>
              <a:rPr lang="en-US" b="1" dirty="0" smtClean="0">
                <a:solidFill>
                  <a:schemeClr val="tx1"/>
                </a:solidFill>
                <a:effectLst>
                  <a:outerShdw blurRad="38100" dist="38100" dir="2700000" algn="tl">
                    <a:srgbClr val="000000">
                      <a:alpha val="43137"/>
                    </a:srgbClr>
                  </a:outerShdw>
                </a:effectLst>
              </a:rPr>
            </a:br>
            <a:r>
              <a:rPr lang="en-US" sz="3100" dirty="0" smtClean="0">
                <a:solidFill>
                  <a:schemeClr val="tx1"/>
                </a:solidFill>
                <a:effectLst>
                  <a:outerShdw blurRad="38100" dist="38100" dir="2700000" algn="tl">
                    <a:srgbClr val="000000">
                      <a:alpha val="43137"/>
                    </a:srgbClr>
                  </a:outerShdw>
                </a:effectLst>
              </a:rPr>
              <a:t>What to Eat when One is Losing Weight</a:t>
            </a:r>
            <a:endParaRPr lang="en-US" b="1" dirty="0">
              <a:solidFill>
                <a:schemeClr val="tx1"/>
              </a:solidFill>
              <a:effectLst>
                <a:outerShdw blurRad="38100" dist="38100" dir="2700000" algn="tl">
                  <a:srgbClr val="000000">
                    <a:alpha val="43137"/>
                  </a:srgbClr>
                </a:outerShdw>
              </a:effectLst>
            </a:endParaRPr>
          </a:p>
        </p:txBody>
      </p:sp>
      <p:sp>
        <p:nvSpPr>
          <p:cNvPr id="22531" name="Content Placeholder 2"/>
          <p:cNvSpPr>
            <a:spLocks noGrp="1"/>
          </p:cNvSpPr>
          <p:nvPr>
            <p:ph sz="quarter" idx="1"/>
          </p:nvPr>
        </p:nvSpPr>
        <p:spPr>
          <a:xfrm>
            <a:off x="762000" y="1828800"/>
            <a:ext cx="7924800" cy="4191000"/>
          </a:xfrm>
        </p:spPr>
        <p:txBody>
          <a:bodyPr>
            <a:normAutofit/>
          </a:bodyPr>
          <a:lstStyle/>
          <a:p>
            <a:pPr marL="395288" indent="-395288" fontAlgn="auto">
              <a:spcBef>
                <a:spcPts val="580"/>
              </a:spcBef>
              <a:spcAft>
                <a:spcPts val="0"/>
              </a:spcAft>
              <a:buFont typeface="Wingdings" pitchFamily="2" charset="2"/>
              <a:buChar char="Ø"/>
              <a:defRPr/>
            </a:pPr>
            <a:r>
              <a:rPr lang="en-US" sz="3200" dirty="0" smtClean="0"/>
              <a:t>Rapid weight loss indicates a need for nutrition care</a:t>
            </a:r>
          </a:p>
          <a:p>
            <a:pPr marL="395288" indent="-395288" fontAlgn="auto">
              <a:spcBef>
                <a:spcPts val="580"/>
              </a:spcBef>
              <a:spcAft>
                <a:spcPts val="0"/>
              </a:spcAft>
              <a:buFont typeface="Wingdings" pitchFamily="2" charset="2"/>
              <a:buChar char="Ø"/>
              <a:defRPr/>
            </a:pPr>
            <a:r>
              <a:rPr lang="en-US" sz="3200" dirty="0" smtClean="0"/>
              <a:t>10% loss of body weight or 6-7 kg in one month: Serious weight loss</a:t>
            </a:r>
          </a:p>
          <a:p>
            <a:pPr marL="395288" indent="-395288" fontAlgn="auto">
              <a:spcBef>
                <a:spcPts val="580"/>
              </a:spcBef>
              <a:spcAft>
                <a:spcPts val="0"/>
              </a:spcAft>
              <a:buFont typeface="Wingdings" pitchFamily="2" charset="2"/>
              <a:buChar char="Ø"/>
              <a:defRPr/>
            </a:pPr>
            <a:r>
              <a:rPr lang="en-US" sz="3200" dirty="0" smtClean="0"/>
              <a:t>Important to regain the lost weight</a:t>
            </a:r>
          </a:p>
          <a:p>
            <a:pPr marL="395288" indent="-395288" fontAlgn="auto">
              <a:spcBef>
                <a:spcPts val="580"/>
              </a:spcBef>
              <a:spcAft>
                <a:spcPts val="0"/>
              </a:spcAft>
              <a:buFont typeface="Wingdings" pitchFamily="2" charset="2"/>
              <a:buChar char="Ø"/>
              <a:defRPr/>
            </a:pPr>
            <a:r>
              <a:rPr lang="en-US" sz="3200" dirty="0" smtClean="0"/>
              <a:t>Educate client to start eating normally once infection is over</a:t>
            </a:r>
          </a:p>
          <a:p>
            <a:pPr marL="274320" indent="-274320" fontAlgn="auto">
              <a:spcBef>
                <a:spcPts val="580"/>
              </a:spcBef>
              <a:spcAft>
                <a:spcPts val="0"/>
              </a:spcAft>
              <a:buFont typeface="Wingdings 2"/>
              <a:buChar char=""/>
              <a:defRPr/>
            </a:pPr>
            <a:endParaRPr lang="en-US" sz="2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rtlCol="0">
            <a:normAutofit fontScale="90000"/>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Counselling on Food Preparation</a:t>
            </a:r>
            <a:br>
              <a:rPr lang="en-US" b="1" dirty="0" smtClean="0">
                <a:solidFill>
                  <a:schemeClr val="tx1"/>
                </a:solidFill>
                <a:effectLst>
                  <a:outerShdw blurRad="38100" dist="38100" dir="2700000" algn="tl">
                    <a:srgbClr val="000000">
                      <a:alpha val="43137"/>
                    </a:srgbClr>
                  </a:outerShdw>
                </a:effectLst>
              </a:rPr>
            </a:br>
            <a:r>
              <a:rPr lang="en-US" sz="3100" dirty="0" smtClean="0">
                <a:solidFill>
                  <a:schemeClr val="tx1"/>
                </a:solidFill>
                <a:effectLst>
                  <a:outerShdw blurRad="38100" dist="38100" dir="2700000" algn="tl">
                    <a:srgbClr val="000000">
                      <a:alpha val="43137"/>
                    </a:srgbClr>
                  </a:outerShdw>
                </a:effectLst>
              </a:rPr>
              <a:t> How Best to Prepare the Food</a:t>
            </a:r>
            <a:r>
              <a:rPr lang="en-US" dirty="0" smtClean="0">
                <a:solidFill>
                  <a:schemeClr val="tx1"/>
                </a:solidFill>
                <a:effectLst>
                  <a:outerShdw blurRad="38100" dist="38100" dir="2700000" algn="tl">
                    <a:srgbClr val="000000">
                      <a:alpha val="43137"/>
                    </a:srgbClr>
                  </a:outerShdw>
                </a:effectLst>
              </a:rPr>
              <a:t> </a:t>
            </a:r>
            <a:endParaRPr lang="en-US"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524000"/>
            <a:ext cx="7772400" cy="4495800"/>
          </a:xfrm>
        </p:spPr>
        <p:txBody>
          <a:bodyPr rtlCol="0">
            <a:normAutofit fontScale="92500" lnSpcReduction="20000"/>
          </a:bodyPr>
          <a:lstStyle/>
          <a:p>
            <a:pPr marL="341313" indent="-341313" fontAlgn="auto">
              <a:spcBef>
                <a:spcPts val="580"/>
              </a:spcBef>
              <a:spcAft>
                <a:spcPts val="0"/>
              </a:spcAft>
              <a:buFont typeface="Wingdings" pitchFamily="2" charset="2"/>
              <a:buChar char="Ø"/>
              <a:defRPr/>
            </a:pPr>
            <a:r>
              <a:rPr lang="en-US" sz="3500" dirty="0" smtClean="0"/>
              <a:t>Enrich foods </a:t>
            </a:r>
          </a:p>
          <a:p>
            <a:pPr marL="341313" indent="-341313" fontAlgn="auto">
              <a:spcBef>
                <a:spcPts val="580"/>
              </a:spcBef>
              <a:spcAft>
                <a:spcPts val="0"/>
              </a:spcAft>
              <a:buFont typeface="Wingdings" pitchFamily="2" charset="2"/>
              <a:buChar char="Ø"/>
              <a:defRPr/>
            </a:pPr>
            <a:r>
              <a:rPr lang="en-US" sz="3500" dirty="0" smtClean="0"/>
              <a:t>Add sprouted seeds </a:t>
            </a:r>
          </a:p>
          <a:p>
            <a:pPr marL="341313" indent="-341313" fontAlgn="auto">
              <a:spcBef>
                <a:spcPts val="580"/>
              </a:spcBef>
              <a:spcAft>
                <a:spcPts val="0"/>
              </a:spcAft>
              <a:buFont typeface="Wingdings" pitchFamily="2" charset="2"/>
              <a:buChar char="Ø"/>
              <a:defRPr/>
            </a:pPr>
            <a:r>
              <a:rPr lang="en-US" sz="3500" dirty="0" smtClean="0"/>
              <a:t>Use </a:t>
            </a:r>
          </a:p>
          <a:p>
            <a:pPr marL="738188" lvl="1" fontAlgn="auto">
              <a:spcBef>
                <a:spcPts val="370"/>
              </a:spcBef>
              <a:spcAft>
                <a:spcPts val="0"/>
              </a:spcAft>
              <a:buFont typeface="Wingdings 2"/>
              <a:buChar char=""/>
              <a:defRPr/>
            </a:pPr>
            <a:r>
              <a:rPr lang="en-US" sz="3500" dirty="0" smtClean="0"/>
              <a:t>Fermented foods</a:t>
            </a:r>
          </a:p>
          <a:p>
            <a:pPr marL="738188" lvl="1" fontAlgn="auto">
              <a:spcBef>
                <a:spcPts val="370"/>
              </a:spcBef>
              <a:spcAft>
                <a:spcPts val="0"/>
              </a:spcAft>
              <a:buFont typeface="Wingdings 2"/>
              <a:buChar char=""/>
              <a:defRPr/>
            </a:pPr>
            <a:r>
              <a:rPr lang="en-US" sz="3500" dirty="0" smtClean="0"/>
              <a:t>Fortified foods</a:t>
            </a:r>
          </a:p>
          <a:p>
            <a:pPr marL="341313" indent="-341313" fontAlgn="auto">
              <a:spcBef>
                <a:spcPts val="580"/>
              </a:spcBef>
              <a:spcAft>
                <a:spcPts val="0"/>
              </a:spcAft>
              <a:buFont typeface="Wingdings" pitchFamily="2" charset="2"/>
              <a:buChar char="Ø"/>
              <a:defRPr/>
            </a:pPr>
            <a:r>
              <a:rPr lang="en-US" sz="3500" dirty="0" smtClean="0"/>
              <a:t>Preserve nutrients during cooking</a:t>
            </a:r>
          </a:p>
          <a:p>
            <a:pPr marL="341313" indent="-341313" fontAlgn="auto">
              <a:spcBef>
                <a:spcPts val="580"/>
              </a:spcBef>
              <a:spcAft>
                <a:spcPts val="0"/>
              </a:spcAft>
              <a:buFont typeface="Wingdings" pitchFamily="2" charset="2"/>
              <a:buChar char="Ø"/>
              <a:defRPr/>
            </a:pPr>
            <a:r>
              <a:rPr lang="en-US" sz="3500" dirty="0" smtClean="0"/>
              <a:t>Use spices</a:t>
            </a:r>
          </a:p>
          <a:p>
            <a:pPr marL="341313" indent="-341313" fontAlgn="auto">
              <a:spcBef>
                <a:spcPts val="580"/>
              </a:spcBef>
              <a:spcAft>
                <a:spcPts val="0"/>
              </a:spcAft>
              <a:buFont typeface="Wingdings" pitchFamily="2" charset="2"/>
              <a:buChar char="Ø"/>
              <a:defRPr/>
            </a:pPr>
            <a:r>
              <a:rPr lang="en-US" sz="3500" dirty="0" smtClean="0"/>
              <a:t>Change the texture of food for sick people</a:t>
            </a:r>
          </a:p>
          <a:p>
            <a:pPr marL="341313" indent="-341313" fontAlgn="auto">
              <a:spcBef>
                <a:spcPts val="580"/>
              </a:spcBef>
              <a:spcAft>
                <a:spcPts val="0"/>
              </a:spcAft>
              <a:buFont typeface="Wingdings" pitchFamily="2" charset="2"/>
              <a:buChar char="Ø"/>
              <a:defRPr/>
            </a:pPr>
            <a:r>
              <a:rPr lang="en-US" sz="3500" dirty="0" smtClean="0"/>
              <a:t>Reduce cooking time &amp; fuel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85800" y="274638"/>
            <a:ext cx="7772400" cy="1020762"/>
          </a:xfrm>
        </p:spPr>
        <p:txBody>
          <a:bodyPr>
            <a:normAutofit fontScale="90000"/>
          </a:bodyPr>
          <a:lstStyle/>
          <a:p>
            <a:pPr marL="1588" indent="-1588" fontAlgn="auto">
              <a:spcAft>
                <a:spcPts val="0"/>
              </a:spcAft>
              <a:defRPr/>
            </a:pPr>
            <a:r>
              <a:rPr lang="en-US" sz="3200" b="1" dirty="0" smtClean="0">
                <a:solidFill>
                  <a:schemeClr val="tx1"/>
                </a:solidFill>
                <a:effectLst>
                  <a:outerShdw blurRad="38100" dist="38100" dir="2700000" algn="tl">
                    <a:srgbClr val="000000">
                      <a:alpha val="43137"/>
                    </a:srgbClr>
                  </a:outerShdw>
                </a:effectLst>
              </a:rPr>
              <a:t>Counselling on Ensuring Food Security:</a:t>
            </a:r>
            <a:br>
              <a:rPr lang="en-US" sz="3200" b="1" dirty="0" smtClean="0">
                <a:solidFill>
                  <a:schemeClr val="tx1"/>
                </a:solidFill>
                <a:effectLst>
                  <a:outerShdw blurRad="38100" dist="38100" dir="2700000" algn="tl">
                    <a:srgbClr val="000000">
                      <a:alpha val="43137"/>
                    </a:srgbClr>
                  </a:outerShdw>
                </a:effectLst>
              </a:rPr>
            </a:br>
            <a:r>
              <a:rPr lang="en-US" sz="3200" b="1" dirty="0" smtClean="0">
                <a:solidFill>
                  <a:schemeClr val="tx1"/>
                </a:solidFill>
                <a:effectLst>
                  <a:outerShdw blurRad="38100" dist="38100" dir="2700000" algn="tl">
                    <a:srgbClr val="000000">
                      <a:alpha val="43137"/>
                    </a:srgbClr>
                  </a:outerShdw>
                </a:effectLst>
              </a:rPr>
              <a:t> </a:t>
            </a:r>
            <a:r>
              <a:rPr lang="en-US" sz="3100" b="1" dirty="0" smtClean="0">
                <a:solidFill>
                  <a:schemeClr val="tx1"/>
                </a:solidFill>
                <a:effectLst>
                  <a:outerShdw blurRad="38100" dist="38100" dir="2700000" algn="tl">
                    <a:srgbClr val="000000">
                      <a:alpha val="43137"/>
                    </a:srgbClr>
                  </a:outerShdw>
                </a:effectLst>
              </a:rPr>
              <a:t>How Best to Ensure that there is Sufficient Food  </a:t>
            </a:r>
            <a:endParaRPr lang="en-US" sz="3200" b="1" dirty="0" smtClean="0">
              <a:solidFill>
                <a:schemeClr val="tx1"/>
              </a:solidFill>
              <a:effectLst>
                <a:outerShdw blurRad="38100" dist="38100" dir="2700000" algn="tl">
                  <a:srgbClr val="000000">
                    <a:alpha val="43137"/>
                  </a:srgbClr>
                </a:outerShdw>
              </a:effectLst>
            </a:endParaRPr>
          </a:p>
        </p:txBody>
      </p:sp>
      <p:sp>
        <p:nvSpPr>
          <p:cNvPr id="24579" name="Content Placeholder 2"/>
          <p:cNvSpPr>
            <a:spLocks noGrp="1"/>
          </p:cNvSpPr>
          <p:nvPr>
            <p:ph sz="quarter" idx="1"/>
          </p:nvPr>
        </p:nvSpPr>
        <p:spPr/>
        <p:txBody>
          <a:bodyPr>
            <a:normAutofit/>
          </a:bodyPr>
          <a:lstStyle/>
          <a:p>
            <a:pPr marL="341313" indent="-341313" fontAlgn="auto">
              <a:spcBef>
                <a:spcPts val="580"/>
              </a:spcBef>
              <a:spcAft>
                <a:spcPts val="0"/>
              </a:spcAft>
              <a:buFont typeface="Wingdings" pitchFamily="2" charset="2"/>
              <a:buChar char="Ø"/>
              <a:defRPr/>
            </a:pPr>
            <a:r>
              <a:rPr lang="en-US" sz="3200" dirty="0" smtClean="0"/>
              <a:t>Encourage clients to avail local nutrition schemes</a:t>
            </a:r>
          </a:p>
          <a:p>
            <a:pPr marL="341313" indent="-341313" fontAlgn="auto">
              <a:spcBef>
                <a:spcPts val="580"/>
              </a:spcBef>
              <a:spcAft>
                <a:spcPts val="0"/>
              </a:spcAft>
              <a:buFont typeface="Wingdings" pitchFamily="2" charset="2"/>
              <a:buChar char="Ø"/>
              <a:defRPr/>
            </a:pPr>
            <a:r>
              <a:rPr lang="en-US" sz="3200" dirty="0" smtClean="0"/>
              <a:t>Cultivate </a:t>
            </a:r>
          </a:p>
          <a:p>
            <a:pPr marL="736600" lvl="1" indent="-273050" fontAlgn="auto">
              <a:spcBef>
                <a:spcPts val="370"/>
              </a:spcBef>
              <a:spcAft>
                <a:spcPts val="0"/>
              </a:spcAft>
              <a:buFont typeface="Wingdings 2"/>
              <a:buChar char=""/>
              <a:defRPr/>
            </a:pPr>
            <a:r>
              <a:rPr lang="en-US" sz="3200" dirty="0" smtClean="0"/>
              <a:t>Easily-grown vegetables in home gardens </a:t>
            </a:r>
          </a:p>
          <a:p>
            <a:pPr marL="736600" lvl="1" indent="-273050" fontAlgn="auto">
              <a:spcBef>
                <a:spcPts val="370"/>
              </a:spcBef>
              <a:spcAft>
                <a:spcPts val="0"/>
              </a:spcAft>
              <a:buFont typeface="Wingdings 2"/>
              <a:buChar char=""/>
              <a:defRPr/>
            </a:pPr>
            <a:r>
              <a:rPr lang="en-US" sz="3200" dirty="0" smtClean="0"/>
              <a:t>Easily available &amp; highly nutritious plants</a:t>
            </a:r>
          </a:p>
          <a:p>
            <a:pPr marL="736600" lvl="1" indent="-273050" fontAlgn="auto">
              <a:spcBef>
                <a:spcPts val="370"/>
              </a:spcBef>
              <a:spcAft>
                <a:spcPts val="0"/>
              </a:spcAft>
              <a:buFont typeface="Wingdings 2"/>
              <a:buChar char=""/>
              <a:defRPr/>
            </a:pPr>
            <a:r>
              <a:rPr lang="en-US" sz="3200" dirty="0" smtClean="0"/>
              <a:t>Small vegetables in a pot on a kitchen windowsill</a:t>
            </a:r>
          </a:p>
          <a:p>
            <a:pPr marL="395288" indent="-395288" fontAlgn="auto">
              <a:spcBef>
                <a:spcPts val="580"/>
              </a:spcBef>
              <a:spcAft>
                <a:spcPts val="0"/>
              </a:spcAft>
              <a:buFont typeface="Wingdings" pitchFamily="2" charset="2"/>
              <a:buChar char="Ø"/>
              <a:defRPr/>
            </a:pPr>
            <a:r>
              <a:rPr lang="en-US" sz="3200" dirty="0" smtClean="0"/>
              <a:t>Rural areas: Hens for eggs</a:t>
            </a:r>
          </a:p>
          <a:p>
            <a:pPr marL="395288" indent="-395288" fontAlgn="auto">
              <a:spcBef>
                <a:spcPts val="580"/>
              </a:spcBef>
              <a:spcAft>
                <a:spcPts val="0"/>
              </a:spcAft>
              <a:buFont typeface="Wingdings" pitchFamily="2" charset="2"/>
              <a:buChar char="Ø"/>
              <a:defRPr/>
            </a:pPr>
            <a:r>
              <a:rPr lang="en-US" sz="3200" dirty="0" smtClean="0"/>
              <a:t>Join a community garden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09600" y="274638"/>
            <a:ext cx="8077200" cy="1096962"/>
          </a:xfrm>
        </p:spPr>
        <p:txBody>
          <a:bodyPr>
            <a:normAutofit/>
          </a:bodyPr>
          <a:lstStyle/>
          <a:p>
            <a:pPr marL="1588" indent="-1588" fontAlgn="auto">
              <a:spcAft>
                <a:spcPts val="0"/>
              </a:spcAft>
              <a:defRPr/>
            </a:pPr>
            <a:r>
              <a:rPr lang="en-US" sz="3200" b="1" dirty="0" smtClean="0">
                <a:solidFill>
                  <a:schemeClr val="tx1"/>
                </a:solidFill>
                <a:effectLst>
                  <a:outerShdw blurRad="38100" dist="38100" dir="2700000" algn="tl">
                    <a:srgbClr val="000000">
                      <a:alpha val="43137"/>
                    </a:srgbClr>
                  </a:outerShdw>
                </a:effectLst>
              </a:rPr>
              <a:t>Counselling on Food Safety:</a:t>
            </a:r>
            <a:br>
              <a:rPr lang="en-US" sz="3200" b="1" dirty="0" smtClean="0">
                <a:solidFill>
                  <a:schemeClr val="tx1"/>
                </a:solidFill>
                <a:effectLst>
                  <a:outerShdw blurRad="38100" dist="38100" dir="2700000" algn="tl">
                    <a:srgbClr val="000000">
                      <a:alpha val="43137"/>
                    </a:srgbClr>
                  </a:outerShdw>
                </a:effectLst>
              </a:rPr>
            </a:br>
            <a:r>
              <a:rPr lang="en-US" sz="2400" dirty="0" smtClean="0">
                <a:solidFill>
                  <a:schemeClr val="tx1"/>
                </a:solidFill>
                <a:effectLst>
                  <a:outerShdw blurRad="38100" dist="38100" dir="2700000" algn="tl">
                    <a:srgbClr val="000000">
                      <a:alpha val="43137"/>
                    </a:srgbClr>
                  </a:outerShdw>
                </a:effectLst>
              </a:rPr>
              <a:t>How to Prepare the Food Safely</a:t>
            </a:r>
            <a:endParaRPr lang="en-US" sz="3200" dirty="0" smtClean="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676400"/>
            <a:ext cx="7772400" cy="4343400"/>
          </a:xfrm>
        </p:spPr>
        <p:txBody>
          <a:bodyPr rtlCol="0">
            <a:normAutofit fontScale="77500" lnSpcReduction="20000"/>
          </a:bodyPr>
          <a:lstStyle/>
          <a:p>
            <a:pPr marL="395288" indent="-395288" fontAlgn="auto">
              <a:spcBef>
                <a:spcPts val="580"/>
              </a:spcBef>
              <a:spcAft>
                <a:spcPts val="0"/>
              </a:spcAft>
              <a:buFont typeface="Wingdings" pitchFamily="2" charset="2"/>
              <a:buChar char="Ø"/>
              <a:defRPr/>
            </a:pPr>
            <a:r>
              <a:rPr lang="en-US" sz="3800" dirty="0" smtClean="0"/>
              <a:t>Maintain clean surroundings</a:t>
            </a:r>
          </a:p>
          <a:p>
            <a:pPr marL="395288" indent="-395288" fontAlgn="auto">
              <a:spcBef>
                <a:spcPts val="580"/>
              </a:spcBef>
              <a:spcAft>
                <a:spcPts val="0"/>
              </a:spcAft>
              <a:buFont typeface="Wingdings" pitchFamily="2" charset="2"/>
              <a:buChar char="Ø"/>
              <a:defRPr/>
            </a:pPr>
            <a:r>
              <a:rPr lang="en-US" sz="3800" dirty="0" smtClean="0"/>
              <a:t>Protect food from rodents, insects &amp; animals.</a:t>
            </a:r>
          </a:p>
          <a:p>
            <a:pPr marL="395288" indent="-395288" fontAlgn="auto">
              <a:spcBef>
                <a:spcPts val="580"/>
              </a:spcBef>
              <a:spcAft>
                <a:spcPts val="0"/>
              </a:spcAft>
              <a:buFont typeface="Wingdings" pitchFamily="2" charset="2"/>
              <a:buChar char="Ø"/>
              <a:defRPr/>
            </a:pPr>
            <a:r>
              <a:rPr lang="en-US" sz="3800" dirty="0" smtClean="0"/>
              <a:t>Wash hands thoroughly before &amp; after cooking</a:t>
            </a:r>
          </a:p>
          <a:p>
            <a:pPr marL="395288" indent="-395288" fontAlgn="auto">
              <a:spcBef>
                <a:spcPts val="580"/>
              </a:spcBef>
              <a:spcAft>
                <a:spcPts val="0"/>
              </a:spcAft>
              <a:buFont typeface="Wingdings" pitchFamily="2" charset="2"/>
              <a:buChar char="Ø"/>
              <a:defRPr/>
            </a:pPr>
            <a:r>
              <a:rPr lang="en-US" sz="3800" dirty="0" smtClean="0"/>
              <a:t>Use clean water for cooking</a:t>
            </a:r>
          </a:p>
          <a:p>
            <a:pPr marL="395288" indent="-395288" fontAlgn="auto">
              <a:spcBef>
                <a:spcPts val="580"/>
              </a:spcBef>
              <a:spcAft>
                <a:spcPts val="0"/>
              </a:spcAft>
              <a:buFont typeface="Wingdings" pitchFamily="2" charset="2"/>
              <a:buChar char="Ø"/>
              <a:defRPr/>
            </a:pPr>
            <a:r>
              <a:rPr lang="en-US" sz="3800" dirty="0" smtClean="0"/>
              <a:t>Separate raw &amp; cooked foods</a:t>
            </a:r>
          </a:p>
          <a:p>
            <a:pPr marL="395288" indent="-395288" fontAlgn="auto">
              <a:spcBef>
                <a:spcPts val="580"/>
              </a:spcBef>
              <a:spcAft>
                <a:spcPts val="0"/>
              </a:spcAft>
              <a:buFont typeface="Wingdings" pitchFamily="2" charset="2"/>
              <a:buChar char="Ø"/>
              <a:defRPr/>
            </a:pPr>
            <a:r>
              <a:rPr lang="en-US" sz="3800" dirty="0" smtClean="0"/>
              <a:t>Wash all fresh fruits &amp; vegetables thoroughly</a:t>
            </a:r>
          </a:p>
          <a:p>
            <a:pPr marL="395288" indent="-395288" fontAlgn="auto">
              <a:spcBef>
                <a:spcPts val="580"/>
              </a:spcBef>
              <a:spcAft>
                <a:spcPts val="0"/>
              </a:spcAft>
              <a:buFont typeface="Wingdings" pitchFamily="2" charset="2"/>
              <a:buChar char="Ø"/>
              <a:defRPr/>
            </a:pPr>
            <a:r>
              <a:rPr lang="en-US" sz="3800" dirty="0" smtClean="0"/>
              <a:t>Cook food thoroughly – but avoid over-cooking</a:t>
            </a:r>
          </a:p>
          <a:p>
            <a:pPr marL="395288" indent="-395288" fontAlgn="auto">
              <a:spcBef>
                <a:spcPts val="580"/>
              </a:spcBef>
              <a:spcAft>
                <a:spcPts val="0"/>
              </a:spcAft>
              <a:buFont typeface="Wingdings" pitchFamily="2" charset="2"/>
              <a:buChar char="Ø"/>
              <a:defRPr/>
            </a:pPr>
            <a:r>
              <a:rPr lang="en-US" sz="3800" dirty="0" smtClean="0"/>
              <a:t>Eat cooked food immediately</a:t>
            </a:r>
          </a:p>
          <a:p>
            <a:pPr marL="395288" indent="-395288" fontAlgn="auto">
              <a:spcBef>
                <a:spcPts val="580"/>
              </a:spcBef>
              <a:spcAft>
                <a:spcPts val="0"/>
              </a:spcAft>
              <a:buFont typeface="Wingdings" pitchFamily="2" charset="2"/>
              <a:buChar char="Ø"/>
              <a:defRPr/>
            </a:pPr>
            <a:r>
              <a:rPr lang="en-US" sz="3800" dirty="0" smtClean="0"/>
              <a:t>Store food carefully</a:t>
            </a:r>
          </a:p>
          <a:p>
            <a:pPr marL="395288" indent="-395288" fontAlgn="auto">
              <a:spcBef>
                <a:spcPts val="580"/>
              </a:spcBef>
              <a:spcAft>
                <a:spcPts val="0"/>
              </a:spcAft>
              <a:buFont typeface="Wingdings" pitchFamily="2" charset="2"/>
              <a:buChar char="Ø"/>
              <a:defRPr/>
            </a:pPr>
            <a:r>
              <a:rPr lang="en-US" sz="3800" dirty="0" smtClean="0"/>
              <a:t>Avoid eating outside</a:t>
            </a:r>
          </a:p>
          <a:p>
            <a:pPr marL="274320" indent="-274320" fontAlgn="auto">
              <a:spcBef>
                <a:spcPts val="580"/>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09600" y="274638"/>
            <a:ext cx="8077200" cy="10969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Follow-up and Monitoring</a:t>
            </a:r>
            <a:endParaRPr lang="en-US" dirty="0" smtClean="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rtlCol="0">
            <a:normAutofit/>
          </a:bodyPr>
          <a:lstStyle/>
          <a:p>
            <a:pPr marL="341313" indent="-341313" fontAlgn="auto">
              <a:spcBef>
                <a:spcPts val="580"/>
              </a:spcBef>
              <a:spcAft>
                <a:spcPts val="0"/>
              </a:spcAft>
              <a:buFont typeface="Wingdings" pitchFamily="2" charset="2"/>
              <a:buChar char="Ø"/>
              <a:defRPr/>
            </a:pPr>
            <a:r>
              <a:rPr lang="en-US" dirty="0" smtClean="0"/>
              <a:t>Monitor growth</a:t>
            </a:r>
            <a:r>
              <a:rPr lang="en-US" sz="1600" dirty="0" smtClean="0"/>
              <a:t> </a:t>
            </a:r>
            <a:r>
              <a:rPr lang="en-US" dirty="0" smtClean="0"/>
              <a:t>of client</a:t>
            </a:r>
            <a:endParaRPr lang="en-US" sz="2800" dirty="0" smtClean="0"/>
          </a:p>
          <a:p>
            <a:pPr marL="341313" indent="-341313" fontAlgn="auto">
              <a:spcBef>
                <a:spcPts val="580"/>
              </a:spcBef>
              <a:spcAft>
                <a:spcPts val="0"/>
              </a:spcAft>
              <a:buFont typeface="Wingdings" pitchFamily="2" charset="2"/>
              <a:buChar char="Ø"/>
              <a:defRPr/>
            </a:pPr>
            <a:r>
              <a:rPr lang="en-US" dirty="0" smtClean="0"/>
              <a:t>Observe changes in nutritional status</a:t>
            </a:r>
            <a:endParaRPr lang="en-US" sz="2800" dirty="0" smtClean="0"/>
          </a:p>
          <a:p>
            <a:pPr marL="341313" indent="-341313" fontAlgn="auto">
              <a:spcBef>
                <a:spcPts val="580"/>
              </a:spcBef>
              <a:spcAft>
                <a:spcPts val="0"/>
              </a:spcAft>
              <a:buFont typeface="Wingdings" pitchFamily="2" charset="2"/>
              <a:buChar char="Ø"/>
              <a:defRPr/>
            </a:pPr>
            <a:r>
              <a:rPr lang="en-US" dirty="0" smtClean="0"/>
              <a:t>Identify reasons for poor progress</a:t>
            </a:r>
            <a:endParaRPr lang="en-US" sz="2800" dirty="0" smtClean="0"/>
          </a:p>
          <a:p>
            <a:pPr marL="738188" lvl="1" indent="-342900" fontAlgn="auto">
              <a:spcBef>
                <a:spcPts val="370"/>
              </a:spcBef>
              <a:spcAft>
                <a:spcPts val="0"/>
              </a:spcAft>
              <a:buFont typeface="Wingdings 2"/>
              <a:buChar char=""/>
              <a:defRPr/>
            </a:pPr>
            <a:r>
              <a:rPr lang="en-US" dirty="0" smtClean="0"/>
              <a:t>Inadequate intake </a:t>
            </a:r>
          </a:p>
          <a:p>
            <a:pPr marL="738188" lvl="1" indent="-342900" fontAlgn="auto">
              <a:spcBef>
                <a:spcPts val="370"/>
              </a:spcBef>
              <a:spcAft>
                <a:spcPts val="0"/>
              </a:spcAft>
              <a:buFont typeface="Wingdings 2"/>
              <a:buChar char=""/>
              <a:defRPr/>
            </a:pPr>
            <a:r>
              <a:rPr lang="en-US" dirty="0" smtClean="0"/>
              <a:t>Health-related problems</a:t>
            </a:r>
          </a:p>
          <a:p>
            <a:pPr marL="738188" lvl="1" indent="-342900" fontAlgn="auto">
              <a:spcBef>
                <a:spcPts val="370"/>
              </a:spcBef>
              <a:spcAft>
                <a:spcPts val="0"/>
              </a:spcAft>
              <a:buFont typeface="Wingdings 2"/>
              <a:buChar char=""/>
              <a:defRPr/>
            </a:pPr>
            <a:r>
              <a:rPr lang="en-US" dirty="0" smtClean="0"/>
              <a:t>Limited access to needed food</a:t>
            </a:r>
          </a:p>
          <a:p>
            <a:pPr marL="341313" indent="-341313" fontAlgn="auto">
              <a:spcBef>
                <a:spcPts val="580"/>
              </a:spcBef>
              <a:spcAft>
                <a:spcPts val="0"/>
              </a:spcAft>
              <a:buFont typeface="Wingdings" pitchFamily="2" charset="2"/>
              <a:buChar char="Ø"/>
              <a:tabLst>
                <a:tab pos="287338" algn="l"/>
              </a:tabLst>
              <a:defRPr/>
            </a:pPr>
            <a:r>
              <a:rPr lang="en-US" dirty="0" smtClean="0"/>
              <a:t>Help client &amp; family to </a:t>
            </a:r>
          </a:p>
          <a:p>
            <a:pPr marL="736600" lvl="1" indent="-341313" fontAlgn="auto">
              <a:spcBef>
                <a:spcPts val="370"/>
              </a:spcBef>
              <a:spcAft>
                <a:spcPts val="0"/>
              </a:spcAft>
              <a:buFont typeface="Wingdings 2"/>
              <a:buChar char=""/>
              <a:defRPr/>
            </a:pPr>
            <a:r>
              <a:rPr lang="en-US" dirty="0" smtClean="0"/>
              <a:t>Identify options to address problems</a:t>
            </a:r>
          </a:p>
          <a:p>
            <a:pPr marL="736600" lvl="1" indent="-341313" fontAlgn="auto">
              <a:spcBef>
                <a:spcPts val="370"/>
              </a:spcBef>
              <a:spcAft>
                <a:spcPts val="0"/>
              </a:spcAft>
              <a:buFont typeface="Wingdings 2"/>
              <a:buChar char=""/>
              <a:defRPr/>
            </a:pPr>
            <a:r>
              <a:rPr lang="en-US" dirty="0" smtClean="0"/>
              <a:t>Identify alternatives meal patterns</a:t>
            </a:r>
          </a:p>
          <a:p>
            <a:pPr marL="736600" lvl="1" indent="-341313" fontAlgn="auto">
              <a:spcBef>
                <a:spcPts val="370"/>
              </a:spcBef>
              <a:spcAft>
                <a:spcPts val="0"/>
              </a:spcAft>
              <a:buFont typeface="Wingdings 2"/>
              <a:buChar char=""/>
              <a:defRPr/>
            </a:pPr>
            <a:r>
              <a:rPr lang="en-US" dirty="0" smtClean="0"/>
              <a:t>Choose food items that are more affordable</a:t>
            </a:r>
          </a:p>
          <a:p>
            <a:pPr marL="274320" indent="-274320" fontAlgn="auto">
              <a:spcBef>
                <a:spcPts val="580"/>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09600" y="274638"/>
            <a:ext cx="8077200" cy="11731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Points to Remember</a:t>
            </a:r>
            <a:endParaRPr lang="en-US" dirty="0" smtClean="0">
              <a:solidFill>
                <a:schemeClr val="tx1"/>
              </a:solidFill>
              <a:effectLst>
                <a:outerShdw blurRad="38100" dist="38100" dir="2700000" algn="tl">
                  <a:srgbClr val="000000">
                    <a:alpha val="43137"/>
                  </a:srgbClr>
                </a:outerShdw>
              </a:effectLst>
            </a:endParaRPr>
          </a:p>
        </p:txBody>
      </p:sp>
      <p:sp>
        <p:nvSpPr>
          <p:cNvPr id="27651" name="Content Placeholder 2"/>
          <p:cNvSpPr>
            <a:spLocks noGrp="1"/>
          </p:cNvSpPr>
          <p:nvPr>
            <p:ph sz="quarter" idx="1"/>
          </p:nvPr>
        </p:nvSpPr>
        <p:spPr>
          <a:xfrm>
            <a:off x="762000" y="1828800"/>
            <a:ext cx="7924800" cy="4191000"/>
          </a:xfrm>
        </p:spPr>
        <p:txBody>
          <a:bodyPr>
            <a:normAutofit/>
          </a:bodyPr>
          <a:lstStyle/>
          <a:p>
            <a:pPr marL="395288" indent="-395288" fontAlgn="auto">
              <a:spcBef>
                <a:spcPts val="580"/>
              </a:spcBef>
              <a:spcAft>
                <a:spcPts val="0"/>
              </a:spcAft>
              <a:buFont typeface="Wingdings" pitchFamily="2" charset="2"/>
              <a:buChar char="Ø"/>
              <a:defRPr/>
            </a:pPr>
            <a:r>
              <a:rPr lang="en-US" sz="2800" dirty="0" smtClean="0"/>
              <a:t>Encourage healthy actions client should continue</a:t>
            </a:r>
          </a:p>
          <a:p>
            <a:pPr marL="395288" indent="-395288" fontAlgn="auto">
              <a:spcBef>
                <a:spcPts val="580"/>
              </a:spcBef>
              <a:spcAft>
                <a:spcPts val="0"/>
              </a:spcAft>
              <a:buFont typeface="Wingdings" pitchFamily="2" charset="2"/>
              <a:buChar char="Ø"/>
              <a:defRPr/>
            </a:pPr>
            <a:r>
              <a:rPr lang="en-US" sz="2800" dirty="0" smtClean="0"/>
              <a:t>Discourage unhealthy/harmful actions client should discontinue</a:t>
            </a:r>
          </a:p>
          <a:p>
            <a:pPr marL="395288" indent="-395288" fontAlgn="auto">
              <a:spcBef>
                <a:spcPts val="580"/>
              </a:spcBef>
              <a:spcAft>
                <a:spcPts val="0"/>
              </a:spcAft>
              <a:buFont typeface="Wingdings" pitchFamily="2" charset="2"/>
              <a:buChar char="Ø"/>
              <a:defRPr/>
            </a:pPr>
            <a:r>
              <a:rPr lang="en-US" sz="2800" dirty="0" smtClean="0"/>
              <a:t>Ignore actions that neither help nor harm health </a:t>
            </a:r>
          </a:p>
          <a:p>
            <a:pPr marL="274320" indent="-274320" fontAlgn="auto">
              <a:spcBef>
                <a:spcPts val="580"/>
              </a:spcBef>
              <a:spcAft>
                <a:spcPts val="0"/>
              </a:spcAft>
              <a:buFont typeface="Wingdings 2"/>
              <a:buNone/>
              <a:defRPr/>
            </a:pP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0" y="274638"/>
            <a:ext cx="6400800" cy="1143000"/>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ACTIVITY 2</a:t>
            </a:r>
            <a:endParaRPr lang="en-US" b="1" dirty="0">
              <a:solidFill>
                <a:schemeClr val="tx1"/>
              </a:solidFill>
              <a:effectLst>
                <a:outerShdw blurRad="38100" dist="38100" dir="2700000" algn="tl">
                  <a:srgbClr val="000000">
                    <a:alpha val="43137"/>
                  </a:srgbClr>
                </a:outerShdw>
              </a:effectLst>
            </a:endParaRPr>
          </a:p>
        </p:txBody>
      </p:sp>
      <p:sp>
        <p:nvSpPr>
          <p:cNvPr id="32771" name="Content Placeholder 7"/>
          <p:cNvSpPr>
            <a:spLocks noGrp="1"/>
          </p:cNvSpPr>
          <p:nvPr>
            <p:ph sz="quarter" idx="1"/>
          </p:nvPr>
        </p:nvSpPr>
        <p:spPr>
          <a:xfrm>
            <a:off x="914400" y="2438400"/>
            <a:ext cx="7772400" cy="3352800"/>
          </a:xfrm>
        </p:spPr>
        <p:txBody>
          <a:bodyPr/>
          <a:lstStyle/>
          <a:p>
            <a:pPr algn="ctr">
              <a:buNone/>
            </a:pPr>
            <a:r>
              <a:rPr lang="en-US" sz="4400" b="1" dirty="0" smtClean="0"/>
              <a:t>Fish-Bowl on Nutrition </a:t>
            </a:r>
            <a:r>
              <a:rPr lang="en-US" sz="4400" b="1" dirty="0" err="1" smtClean="0"/>
              <a:t>Counselling</a:t>
            </a:r>
            <a:r>
              <a:rPr lang="en-US" sz="4400" b="1" dirty="0" smtClean="0"/>
              <a:t> </a:t>
            </a:r>
          </a:p>
          <a:p>
            <a:pPr algn="ctr">
              <a:buFont typeface="Wingdings 2" pitchFamily="18" charset="2"/>
              <a:buNone/>
            </a:pPr>
            <a:r>
              <a:rPr lang="en-US" sz="3200" dirty="0" smtClean="0"/>
              <a:t>Practice by </a:t>
            </a:r>
            <a:r>
              <a:rPr lang="en-US" sz="3200" dirty="0" err="1" smtClean="0"/>
              <a:t>counsellors</a:t>
            </a:r>
            <a:endParaRPr lang="en-US" sz="3200" dirty="0" smtClean="0"/>
          </a:p>
        </p:txBody>
      </p:sp>
      <p:pic>
        <p:nvPicPr>
          <p:cNvPr id="32772" name="Picture 6"/>
          <p:cNvPicPr>
            <a:picLocks noChangeAspect="1" noChangeArrowheads="1"/>
          </p:cNvPicPr>
          <p:nvPr/>
        </p:nvPicPr>
        <p:blipFill>
          <a:blip r:embed="rId3" cstate="print"/>
          <a:srcRect/>
          <a:stretch>
            <a:fillRect/>
          </a:stretch>
        </p:blipFill>
        <p:spPr bwMode="auto">
          <a:xfrm>
            <a:off x="304800" y="4572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9800" y="274638"/>
            <a:ext cx="6477000" cy="1249362"/>
          </a:xfrm>
        </p:spPr>
        <p:txBody>
          <a:bodyPr rtlCol="0">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ACTIVITY 1</a:t>
            </a:r>
            <a:endParaRPr lang="en-US" dirty="0">
              <a:solidFill>
                <a:schemeClr val="tx1"/>
              </a:solidFill>
            </a:endParaRPr>
          </a:p>
        </p:txBody>
      </p:sp>
      <p:sp>
        <p:nvSpPr>
          <p:cNvPr id="8" name="Content Placeholder 7"/>
          <p:cNvSpPr>
            <a:spLocks noGrp="1"/>
          </p:cNvSpPr>
          <p:nvPr>
            <p:ph sz="quarter" idx="1"/>
          </p:nvPr>
        </p:nvSpPr>
        <p:spPr>
          <a:xfrm>
            <a:off x="685800" y="2514600"/>
            <a:ext cx="8001000" cy="3505200"/>
          </a:xfrm>
        </p:spPr>
        <p:txBody>
          <a:bodyPr rtlCol="0">
            <a:normAutofit lnSpcReduction="10000"/>
          </a:bodyPr>
          <a:lstStyle/>
          <a:p>
            <a:pPr marL="274320" indent="-274320" fontAlgn="auto">
              <a:spcBef>
                <a:spcPts val="580"/>
              </a:spcBef>
              <a:spcAft>
                <a:spcPts val="0"/>
              </a:spcAft>
              <a:buFont typeface="Wingdings" pitchFamily="2" charset="2"/>
              <a:buChar char="q"/>
              <a:defRPr/>
            </a:pPr>
            <a:r>
              <a:rPr lang="en-US" b="1" dirty="0" smtClean="0"/>
              <a:t>Counselling on Weight Loss: </a:t>
            </a:r>
          </a:p>
          <a:p>
            <a:pPr marL="548640" lvl="1" fontAlgn="auto">
              <a:spcBef>
                <a:spcPts val="370"/>
              </a:spcBef>
              <a:spcAft>
                <a:spcPts val="0"/>
              </a:spcAft>
              <a:buFont typeface="Wingdings 2"/>
              <a:buNone/>
              <a:defRPr/>
            </a:pPr>
            <a:r>
              <a:rPr lang="en-US" sz="2600" b="1" dirty="0" smtClean="0"/>
              <a:t>	 </a:t>
            </a:r>
            <a:r>
              <a:rPr lang="en-US" b="1" dirty="0" smtClean="0"/>
              <a:t>What to Eat when One is Losing Weight</a:t>
            </a:r>
          </a:p>
          <a:p>
            <a:pPr marL="274320" indent="-274320" fontAlgn="auto">
              <a:spcBef>
                <a:spcPts val="580"/>
              </a:spcBef>
              <a:spcAft>
                <a:spcPts val="0"/>
              </a:spcAft>
              <a:buFont typeface="Wingdings" pitchFamily="2" charset="2"/>
              <a:buChar char="q"/>
              <a:defRPr/>
            </a:pPr>
            <a:r>
              <a:rPr lang="en-US" b="1" dirty="0" smtClean="0"/>
              <a:t>Counselling on Food Preparation: </a:t>
            </a:r>
          </a:p>
          <a:p>
            <a:pPr marL="548640" lvl="1" fontAlgn="auto">
              <a:spcBef>
                <a:spcPts val="370"/>
              </a:spcBef>
              <a:spcAft>
                <a:spcPts val="0"/>
              </a:spcAft>
              <a:buFont typeface="Wingdings 2"/>
              <a:buNone/>
              <a:defRPr/>
            </a:pPr>
            <a:r>
              <a:rPr lang="en-US" sz="2600" b="1" dirty="0" smtClean="0"/>
              <a:t>	  </a:t>
            </a:r>
            <a:r>
              <a:rPr lang="en-US" b="1" dirty="0" smtClean="0"/>
              <a:t>How Best to Prepare Food</a:t>
            </a:r>
          </a:p>
          <a:p>
            <a:pPr marL="274320" indent="-274320" fontAlgn="auto">
              <a:spcBef>
                <a:spcPts val="580"/>
              </a:spcBef>
              <a:spcAft>
                <a:spcPts val="0"/>
              </a:spcAft>
              <a:buFont typeface="Wingdings" pitchFamily="2" charset="2"/>
              <a:buChar char="q"/>
              <a:defRPr/>
            </a:pPr>
            <a:r>
              <a:rPr lang="en-US" b="1" dirty="0" smtClean="0"/>
              <a:t>Counselling on Ensuring Food Security: </a:t>
            </a:r>
          </a:p>
          <a:p>
            <a:pPr marL="274320" lvl="1" indent="-274320" fontAlgn="auto">
              <a:spcBef>
                <a:spcPts val="580"/>
              </a:spcBef>
              <a:spcAft>
                <a:spcPts val="0"/>
              </a:spcAft>
              <a:buClr>
                <a:schemeClr val="accent1"/>
              </a:buClr>
              <a:buFont typeface="Wingdings 2"/>
              <a:buNone/>
              <a:defRPr/>
            </a:pPr>
            <a:r>
              <a:rPr lang="en-US" b="1" dirty="0" smtClean="0"/>
              <a:t> 	     How Best to Ensure that there is Sufficient Food</a:t>
            </a:r>
          </a:p>
          <a:p>
            <a:pPr marL="274320" indent="-274320" fontAlgn="auto">
              <a:spcBef>
                <a:spcPts val="580"/>
              </a:spcBef>
              <a:spcAft>
                <a:spcPts val="0"/>
              </a:spcAft>
              <a:buFont typeface="Wingdings" pitchFamily="2" charset="2"/>
              <a:buChar char="q"/>
              <a:defRPr/>
            </a:pPr>
            <a:r>
              <a:rPr lang="en-US" b="1" dirty="0" smtClean="0"/>
              <a:t>Counselling on Ensuring Food Safety:</a:t>
            </a:r>
          </a:p>
          <a:p>
            <a:pPr marL="742950" lvl="2" indent="-342900" fontAlgn="auto">
              <a:spcBef>
                <a:spcPts val="370"/>
              </a:spcBef>
              <a:spcAft>
                <a:spcPts val="0"/>
              </a:spcAft>
              <a:buClr>
                <a:schemeClr val="accent1">
                  <a:tint val="60000"/>
                </a:schemeClr>
              </a:buClr>
              <a:buFont typeface="Wingdings 2"/>
              <a:buNone/>
              <a:defRPr/>
            </a:pPr>
            <a:r>
              <a:rPr lang="en-US" sz="2600" b="1" dirty="0" smtClean="0"/>
              <a:t>   </a:t>
            </a:r>
            <a:r>
              <a:rPr lang="en-US" sz="2400" b="1" dirty="0" smtClean="0"/>
              <a:t>How to Prepare Food Safely</a:t>
            </a:r>
          </a:p>
          <a:p>
            <a:pPr marL="274320" indent="-274320" fontAlgn="auto">
              <a:spcBef>
                <a:spcPts val="580"/>
              </a:spcBef>
              <a:spcAft>
                <a:spcPts val="0"/>
              </a:spcAft>
              <a:buFont typeface="Wingdings 2"/>
              <a:buChar char=""/>
              <a:defRPr/>
            </a:pPr>
            <a:endParaRPr lang="en-US" dirty="0" smtClean="0"/>
          </a:p>
        </p:txBody>
      </p:sp>
      <p:pic>
        <p:nvPicPr>
          <p:cNvPr id="7172" name="Picture 6"/>
          <p:cNvPicPr>
            <a:picLocks noChangeAspect="1" noChangeArrowheads="1"/>
          </p:cNvPicPr>
          <p:nvPr/>
        </p:nvPicPr>
        <p:blipFill>
          <a:blip r:embed="rId3" cstate="print"/>
          <a:srcRect/>
          <a:stretch>
            <a:fillRect/>
          </a:stretch>
        </p:blipFill>
        <p:spPr bwMode="auto">
          <a:xfrm>
            <a:off x="228600" y="457200"/>
            <a:ext cx="1963738" cy="1066800"/>
          </a:xfrm>
          <a:prstGeom prst="rect">
            <a:avLst/>
          </a:prstGeom>
          <a:noFill/>
          <a:ln w="9525">
            <a:noFill/>
            <a:miter lim="800000"/>
            <a:headEnd/>
            <a:tailEnd/>
          </a:ln>
        </p:spPr>
      </p:pic>
      <p:sp>
        <p:nvSpPr>
          <p:cNvPr id="7173" name="Rectangle 4"/>
          <p:cNvSpPr>
            <a:spLocks noChangeArrowheads="1"/>
          </p:cNvSpPr>
          <p:nvPr/>
        </p:nvSpPr>
        <p:spPr bwMode="auto">
          <a:xfrm>
            <a:off x="1981200" y="1828800"/>
            <a:ext cx="4267200" cy="584200"/>
          </a:xfrm>
          <a:prstGeom prst="rect">
            <a:avLst/>
          </a:prstGeom>
          <a:noFill/>
          <a:ln w="9525">
            <a:noFill/>
            <a:miter lim="800000"/>
            <a:headEnd/>
            <a:tailEnd/>
          </a:ln>
        </p:spPr>
        <p:txBody>
          <a:bodyPr>
            <a:spAutoFit/>
          </a:bodyPr>
          <a:lstStyle/>
          <a:p>
            <a:pPr algn="ctr"/>
            <a:r>
              <a:rPr lang="en-US" sz="3200" b="1"/>
              <a:t>Group Exercise </a:t>
            </a:r>
            <a:endParaRPr lang="en-US" sz="3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rtlCol="0">
            <a:normAutofit fontScale="90000"/>
          </a:bodyPr>
          <a:lstStyle/>
          <a:p>
            <a:pPr fontAlgn="auto">
              <a:spcAft>
                <a:spcPts val="0"/>
              </a:spcAft>
              <a:defRPr/>
            </a:pPr>
            <a:r>
              <a:rPr lang="en-US" sz="4300" b="1" dirty="0" smtClean="0">
                <a:solidFill>
                  <a:schemeClr val="tx1"/>
                </a:solidFill>
                <a:effectLst>
                  <a:outerShdw blurRad="38100" dist="38100" dir="2700000" algn="tl">
                    <a:srgbClr val="000000">
                      <a:alpha val="43137"/>
                    </a:srgbClr>
                  </a:outerShdw>
                </a:effectLst>
              </a:rPr>
              <a:t>Malnutrition and HIV: Vicious Cycle</a:t>
            </a:r>
            <a:endParaRPr lang="en-US" sz="4300" b="1" dirty="0">
              <a:solidFill>
                <a:schemeClr val="tx1"/>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sz="quarter" idx="1"/>
          </p:nvPr>
        </p:nvGraphicFramePr>
        <p:xfrm>
          <a:off x="457200" y="1219200"/>
          <a:ext cx="82296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p:cNvSpPr/>
          <p:nvPr/>
        </p:nvSpPr>
        <p:spPr>
          <a:xfrm rot="19031472">
            <a:off x="2854325" y="2325688"/>
            <a:ext cx="977900" cy="484187"/>
          </a:xfrm>
          <a:prstGeom prst="rightArrow">
            <a:avLst/>
          </a:prstGeom>
          <a:solidFill>
            <a:schemeClr val="accent2">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Arrow 5"/>
          <p:cNvSpPr/>
          <p:nvPr/>
        </p:nvSpPr>
        <p:spPr>
          <a:xfrm rot="13231631">
            <a:off x="2782888" y="4832350"/>
            <a:ext cx="979487" cy="484188"/>
          </a:xfrm>
          <a:prstGeom prst="rightArrow">
            <a:avLst/>
          </a:prstGeom>
          <a:solidFill>
            <a:schemeClr val="accent5">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ight Arrow 6"/>
          <p:cNvSpPr/>
          <p:nvPr/>
        </p:nvSpPr>
        <p:spPr>
          <a:xfrm rot="8195200">
            <a:off x="5310188" y="4878388"/>
            <a:ext cx="977900" cy="484187"/>
          </a:xfrm>
          <a:prstGeom prst="rightArrow">
            <a:avLst/>
          </a:prstGeom>
          <a:solidFill>
            <a:schemeClr val="accent4">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ight Arrow 7"/>
          <p:cNvSpPr/>
          <p:nvPr/>
        </p:nvSpPr>
        <p:spPr>
          <a:xfrm rot="3147424">
            <a:off x="5334000" y="2351088"/>
            <a:ext cx="979487" cy="484188"/>
          </a:xfrm>
          <a:prstGeom prst="rightArrow">
            <a:avLst/>
          </a:prstGeom>
          <a:solidFill>
            <a:schemeClr val="accent3">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96962"/>
          </a:xfrm>
        </p:spPr>
        <p:txBody>
          <a:bodyPr rtlCol="0">
            <a:normAutofit fontScale="90000"/>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Need of Nutritional Counselling at ICTC</a:t>
            </a:r>
            <a:endParaRPr lang="en-US"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600200"/>
            <a:ext cx="7848600" cy="4419600"/>
          </a:xfrm>
        </p:spPr>
        <p:txBody>
          <a:bodyPr rtlCol="0">
            <a:normAutofit/>
          </a:bodyPr>
          <a:lstStyle/>
          <a:p>
            <a:pPr marL="463550" indent="-463550" fontAlgn="auto">
              <a:spcBef>
                <a:spcPts val="580"/>
              </a:spcBef>
              <a:spcAft>
                <a:spcPts val="0"/>
              </a:spcAft>
              <a:buFont typeface="Wingdings" pitchFamily="2" charset="2"/>
              <a:buChar char="Ø"/>
              <a:defRPr/>
            </a:pPr>
            <a:r>
              <a:rPr lang="en-US" dirty="0" smtClean="0"/>
              <a:t>HIV status usually known only when PLHIVs present with OIs</a:t>
            </a:r>
          </a:p>
          <a:p>
            <a:pPr marL="463550" indent="-463550" fontAlgn="auto">
              <a:spcBef>
                <a:spcPts val="580"/>
              </a:spcBef>
              <a:spcAft>
                <a:spcPts val="0"/>
              </a:spcAft>
              <a:buFont typeface="Wingdings" pitchFamily="2" charset="2"/>
              <a:buChar char="Ø"/>
              <a:defRPr/>
            </a:pPr>
            <a:r>
              <a:rPr lang="en-US" dirty="0" smtClean="0"/>
              <a:t>Food insecurity</a:t>
            </a:r>
          </a:p>
          <a:p>
            <a:pPr marL="463550" indent="-463550" fontAlgn="auto">
              <a:spcBef>
                <a:spcPts val="580"/>
              </a:spcBef>
              <a:spcAft>
                <a:spcPts val="0"/>
              </a:spcAft>
              <a:buFont typeface="Wingdings" pitchFamily="2" charset="2"/>
              <a:buChar char="Ø"/>
              <a:defRPr/>
            </a:pPr>
            <a:r>
              <a:rPr lang="en-US" dirty="0" smtClean="0"/>
              <a:t>PLHIV’s lack of awareness about increased nutritional needs</a:t>
            </a:r>
          </a:p>
          <a:p>
            <a:pPr marL="463550" indent="-463550" fontAlgn="auto">
              <a:spcBef>
                <a:spcPts val="580"/>
              </a:spcBef>
              <a:spcAft>
                <a:spcPts val="0"/>
              </a:spcAft>
              <a:buFont typeface="Wingdings" pitchFamily="2" charset="2"/>
              <a:buChar char="Ø"/>
              <a:defRPr/>
            </a:pPr>
            <a:r>
              <a:rPr lang="en-US" dirty="0" smtClean="0"/>
              <a:t>PLHIVs may have symptoms leading to poor nutrition intake</a:t>
            </a:r>
          </a:p>
          <a:p>
            <a:pPr marL="274320" indent="-274320" fontAlgn="auto">
              <a:spcBef>
                <a:spcPts val="580"/>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1096962"/>
          </a:xfrm>
        </p:spPr>
        <p:txBody>
          <a:bodyPr>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Nutrition Counselling</a:t>
            </a:r>
          </a:p>
        </p:txBody>
      </p:sp>
      <p:sp>
        <p:nvSpPr>
          <p:cNvPr id="8195" name="Content Placeholder 2"/>
          <p:cNvSpPr>
            <a:spLocks noGrp="1"/>
          </p:cNvSpPr>
          <p:nvPr>
            <p:ph sz="quarter" idx="1"/>
          </p:nvPr>
        </p:nvSpPr>
        <p:spPr>
          <a:xfrm>
            <a:off x="533400" y="1752600"/>
            <a:ext cx="8229600" cy="4373563"/>
          </a:xfrm>
        </p:spPr>
        <p:txBody>
          <a:bodyPr>
            <a:normAutofit/>
          </a:bodyPr>
          <a:lstStyle/>
          <a:p>
            <a:pPr marL="341313" indent="-341313" fontAlgn="auto">
              <a:spcBef>
                <a:spcPts val="580"/>
              </a:spcBef>
              <a:spcAft>
                <a:spcPts val="0"/>
              </a:spcAft>
              <a:buFont typeface="Wingdings" pitchFamily="2" charset="2"/>
              <a:buChar char="q"/>
              <a:defRPr/>
            </a:pPr>
            <a:r>
              <a:rPr lang="en-US" b="1" dirty="0" smtClean="0"/>
              <a:t>Collect Client Information</a:t>
            </a:r>
            <a:endParaRPr lang="en-US" dirty="0" smtClean="0"/>
          </a:p>
          <a:p>
            <a:pPr marL="627063" indent="-339725" fontAlgn="auto">
              <a:spcBef>
                <a:spcPts val="580"/>
              </a:spcBef>
              <a:spcAft>
                <a:spcPts val="0"/>
              </a:spcAft>
              <a:buFont typeface="Wingdings" pitchFamily="2" charset="2"/>
              <a:buChar char="Ø"/>
              <a:defRPr/>
            </a:pPr>
            <a:r>
              <a:rPr lang="en-US" dirty="0" smtClean="0"/>
              <a:t>Dietary intake</a:t>
            </a:r>
          </a:p>
          <a:p>
            <a:pPr marL="627063" indent="-339725" fontAlgn="auto">
              <a:spcBef>
                <a:spcPts val="580"/>
              </a:spcBef>
              <a:spcAft>
                <a:spcPts val="0"/>
              </a:spcAft>
              <a:buFont typeface="Wingdings" pitchFamily="2" charset="2"/>
              <a:buChar char="Ø"/>
              <a:defRPr/>
            </a:pPr>
            <a:r>
              <a:rPr lang="en-US" dirty="0" smtClean="0"/>
              <a:t>Presence of HIV-related symptoms/illnesses</a:t>
            </a:r>
          </a:p>
          <a:p>
            <a:pPr marL="627063" indent="-339725" fontAlgn="auto">
              <a:spcBef>
                <a:spcPts val="580"/>
              </a:spcBef>
              <a:spcAft>
                <a:spcPts val="0"/>
              </a:spcAft>
              <a:buFont typeface="Wingdings" pitchFamily="2" charset="2"/>
              <a:buChar char="Ø"/>
              <a:defRPr/>
            </a:pPr>
            <a:r>
              <a:rPr lang="en-US" dirty="0" smtClean="0"/>
              <a:t>Methods of food preparation</a:t>
            </a:r>
          </a:p>
          <a:p>
            <a:pPr marL="627063" indent="-339725" fontAlgn="auto">
              <a:spcBef>
                <a:spcPts val="580"/>
              </a:spcBef>
              <a:spcAft>
                <a:spcPts val="0"/>
              </a:spcAft>
              <a:buFont typeface="Wingdings" pitchFamily="2" charset="2"/>
              <a:buChar char="Ø"/>
              <a:defRPr/>
            </a:pPr>
            <a:r>
              <a:rPr lang="en-US" dirty="0" smtClean="0"/>
              <a:t>Food availability</a:t>
            </a:r>
          </a:p>
          <a:p>
            <a:pPr marL="627063" indent="-339725" fontAlgn="auto">
              <a:spcBef>
                <a:spcPts val="580"/>
              </a:spcBef>
              <a:spcAft>
                <a:spcPts val="0"/>
              </a:spcAft>
              <a:buFont typeface="Wingdings" pitchFamily="2" charset="2"/>
              <a:buChar char="Ø"/>
              <a:defRPr/>
            </a:pPr>
            <a:r>
              <a:rPr lang="en-US" dirty="0" smtClean="0"/>
              <a:t>Sanitation &amp; hygiene conditions. </a:t>
            </a:r>
          </a:p>
          <a:p>
            <a:pPr marL="274320" indent="-274320" fontAlgn="auto">
              <a:spcBef>
                <a:spcPts val="580"/>
              </a:spcBef>
              <a:spcAft>
                <a:spcPts val="0"/>
              </a:spcAft>
              <a:buFont typeface="Wingdings 2"/>
              <a:buNone/>
              <a:defRPr/>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73162"/>
          </a:xfrm>
        </p:spPr>
        <p:txBody>
          <a:bodyPr rtlCol="0">
            <a:normAutofit fontScale="90000"/>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Counselling on Dietary Intake</a:t>
            </a:r>
            <a:br>
              <a:rPr lang="en-US" b="1"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What to Eat?</a:t>
            </a:r>
            <a:endParaRPr lang="en-US" b="1" dirty="0">
              <a:solidFill>
                <a:schemeClr val="tx1"/>
              </a:solidFill>
              <a:effectLst>
                <a:outerShdw blurRad="38100" dist="38100" dir="2700000" algn="tl">
                  <a:srgbClr val="000000">
                    <a:alpha val="43137"/>
                  </a:srgbClr>
                </a:outerShdw>
              </a:effectLst>
            </a:endParaRPr>
          </a:p>
        </p:txBody>
      </p:sp>
      <p:sp>
        <p:nvSpPr>
          <p:cNvPr id="9219" name="Content Placeholder 2"/>
          <p:cNvSpPr>
            <a:spLocks noGrp="1"/>
          </p:cNvSpPr>
          <p:nvPr>
            <p:ph sz="quarter" idx="1"/>
          </p:nvPr>
        </p:nvSpPr>
        <p:spPr>
          <a:xfrm>
            <a:off x="685800" y="1752600"/>
            <a:ext cx="8001000" cy="4267200"/>
          </a:xfrm>
        </p:spPr>
        <p:txBody>
          <a:bodyPr>
            <a:normAutofit/>
          </a:bodyPr>
          <a:lstStyle/>
          <a:p>
            <a:pPr marL="341313" indent="-341313" fontAlgn="auto">
              <a:spcBef>
                <a:spcPts val="580"/>
              </a:spcBef>
              <a:spcAft>
                <a:spcPts val="0"/>
              </a:spcAft>
              <a:buFont typeface="Wingdings" pitchFamily="2" charset="2"/>
              <a:buChar char="q"/>
              <a:defRPr/>
            </a:pPr>
            <a:r>
              <a:rPr lang="en-US" sz="2800" dirty="0" smtClean="0"/>
              <a:t>Diet should be diverse: Different food groups</a:t>
            </a:r>
          </a:p>
          <a:p>
            <a:pPr marL="969963" lvl="1" indent="-450850" fontAlgn="auto">
              <a:spcBef>
                <a:spcPts val="370"/>
              </a:spcBef>
              <a:spcAft>
                <a:spcPts val="0"/>
              </a:spcAft>
              <a:buClr>
                <a:srgbClr val="FD7471"/>
              </a:buClr>
              <a:buFont typeface="Wingdings" pitchFamily="2" charset="2"/>
              <a:buChar char="Ø"/>
              <a:defRPr/>
            </a:pPr>
            <a:r>
              <a:rPr lang="en-US" sz="2800" dirty="0" smtClean="0"/>
              <a:t>Energy-giving food</a:t>
            </a:r>
          </a:p>
          <a:p>
            <a:pPr marL="969963" lvl="1" indent="-450850" fontAlgn="auto">
              <a:spcBef>
                <a:spcPts val="370"/>
              </a:spcBef>
              <a:spcAft>
                <a:spcPts val="0"/>
              </a:spcAft>
              <a:buClr>
                <a:srgbClr val="FD7471"/>
              </a:buClr>
              <a:buFont typeface="Wingdings" pitchFamily="2" charset="2"/>
              <a:buChar char="Ø"/>
              <a:defRPr/>
            </a:pPr>
            <a:r>
              <a:rPr lang="en-US" sz="2800" dirty="0" smtClean="0"/>
              <a:t>Body-building food</a:t>
            </a:r>
          </a:p>
          <a:p>
            <a:pPr marL="969963" lvl="1" indent="-450850" fontAlgn="auto">
              <a:spcBef>
                <a:spcPts val="370"/>
              </a:spcBef>
              <a:spcAft>
                <a:spcPts val="0"/>
              </a:spcAft>
              <a:buClr>
                <a:srgbClr val="FD7471"/>
              </a:buClr>
              <a:buFont typeface="Wingdings" pitchFamily="2" charset="2"/>
              <a:buChar char="Ø"/>
              <a:defRPr/>
            </a:pPr>
            <a:r>
              <a:rPr lang="en-US" sz="2800" dirty="0" smtClean="0"/>
              <a:t>Protective-food</a:t>
            </a:r>
          </a:p>
          <a:p>
            <a:pPr marL="274320" indent="-274320" fontAlgn="auto">
              <a:spcBef>
                <a:spcPts val="580"/>
              </a:spcBef>
              <a:spcAft>
                <a:spcPts val="0"/>
              </a:spcAft>
              <a:buFont typeface="Wingdings 2"/>
              <a:buChar char=""/>
              <a:defRPr/>
            </a:pPr>
            <a:endParaRPr lang="en-US" dirty="0" smtClean="0"/>
          </a:p>
          <a:p>
            <a:pPr marL="274320" indent="-274320" fontAlgn="auto">
              <a:spcBef>
                <a:spcPts val="580"/>
              </a:spcBef>
              <a:spcAft>
                <a:spcPts val="0"/>
              </a:spcAft>
              <a:buFont typeface="Wingdings 2"/>
              <a:buNone/>
              <a:defRPr/>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96962"/>
          </a:xfrm>
        </p:spPr>
        <p:txBody>
          <a:bodyPr rtlCol="0">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Food Groups</a:t>
            </a:r>
            <a:endParaRPr lang="en-US" b="1" dirty="0">
              <a:solidFill>
                <a:schemeClr val="tx1"/>
              </a:solidFill>
              <a:effectLst>
                <a:outerShdw blurRad="38100" dist="38100" dir="2700000" algn="tl">
                  <a:srgbClr val="000000">
                    <a:alpha val="43137"/>
                  </a:srgbClr>
                </a:outerShdw>
              </a:effectLst>
            </a:endParaRPr>
          </a:p>
        </p:txBody>
      </p:sp>
      <p:sp>
        <p:nvSpPr>
          <p:cNvPr id="5" name="Cloud 4"/>
          <p:cNvSpPr/>
          <p:nvPr/>
        </p:nvSpPr>
        <p:spPr>
          <a:xfrm>
            <a:off x="304800" y="1676400"/>
            <a:ext cx="2286000" cy="1447800"/>
          </a:xfrm>
          <a:prstGeom prst="cloud">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900" b="1" dirty="0"/>
              <a:t>Energy Giving Food</a:t>
            </a:r>
          </a:p>
        </p:txBody>
      </p:sp>
      <p:sp>
        <p:nvSpPr>
          <p:cNvPr id="8" name="Cloud 7"/>
          <p:cNvSpPr/>
          <p:nvPr/>
        </p:nvSpPr>
        <p:spPr>
          <a:xfrm>
            <a:off x="3048000" y="1600200"/>
            <a:ext cx="2590800" cy="1447800"/>
          </a:xfrm>
          <a:prstGeom prst="cloud">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t>Body Building Foods</a:t>
            </a:r>
          </a:p>
        </p:txBody>
      </p:sp>
      <p:sp>
        <p:nvSpPr>
          <p:cNvPr id="9" name="Cloud 8"/>
          <p:cNvSpPr/>
          <p:nvPr/>
        </p:nvSpPr>
        <p:spPr>
          <a:xfrm>
            <a:off x="6324600" y="1600200"/>
            <a:ext cx="2514600" cy="1447800"/>
          </a:xfrm>
          <a:prstGeom prst="cloud">
            <a:avLst/>
          </a:prstGeom>
          <a:solidFill>
            <a:srgbClr val="00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t>Protective foods</a:t>
            </a:r>
          </a:p>
        </p:txBody>
      </p:sp>
      <p:pic>
        <p:nvPicPr>
          <p:cNvPr id="14342" name="Picture 2"/>
          <p:cNvPicPr>
            <a:picLocks noChangeAspect="1" noChangeArrowheads="1"/>
          </p:cNvPicPr>
          <p:nvPr/>
        </p:nvPicPr>
        <p:blipFill>
          <a:blip r:embed="rId3" cstate="print"/>
          <a:srcRect/>
          <a:stretch>
            <a:fillRect/>
          </a:stretch>
        </p:blipFill>
        <p:spPr bwMode="auto">
          <a:xfrm>
            <a:off x="5715000" y="5486400"/>
            <a:ext cx="990600" cy="1143000"/>
          </a:xfrm>
          <a:prstGeom prst="rect">
            <a:avLst/>
          </a:prstGeom>
          <a:noFill/>
          <a:ln w="9525">
            <a:noFill/>
            <a:miter lim="800000"/>
            <a:headEnd/>
            <a:tailEnd/>
          </a:ln>
        </p:spPr>
      </p:pic>
      <p:pic>
        <p:nvPicPr>
          <p:cNvPr id="14343" name="Picture 3"/>
          <p:cNvPicPr>
            <a:picLocks noChangeAspect="1" noChangeArrowheads="1"/>
          </p:cNvPicPr>
          <p:nvPr/>
        </p:nvPicPr>
        <p:blipFill>
          <a:blip r:embed="rId4" cstate="print"/>
          <a:srcRect/>
          <a:stretch>
            <a:fillRect/>
          </a:stretch>
        </p:blipFill>
        <p:spPr bwMode="auto">
          <a:xfrm>
            <a:off x="1371600" y="3505200"/>
            <a:ext cx="1143000" cy="838200"/>
          </a:xfrm>
          <a:prstGeom prst="rect">
            <a:avLst/>
          </a:prstGeom>
          <a:noFill/>
          <a:ln w="9525">
            <a:noFill/>
            <a:miter lim="800000"/>
            <a:headEnd/>
            <a:tailEnd/>
          </a:ln>
        </p:spPr>
      </p:pic>
      <p:pic>
        <p:nvPicPr>
          <p:cNvPr id="14344" name="Picture 4"/>
          <p:cNvPicPr>
            <a:picLocks noChangeAspect="1" noChangeArrowheads="1"/>
          </p:cNvPicPr>
          <p:nvPr/>
        </p:nvPicPr>
        <p:blipFill>
          <a:blip r:embed="rId5" cstate="print"/>
          <a:srcRect/>
          <a:stretch>
            <a:fillRect/>
          </a:stretch>
        </p:blipFill>
        <p:spPr bwMode="auto">
          <a:xfrm>
            <a:off x="1295400" y="4495800"/>
            <a:ext cx="1295400" cy="914400"/>
          </a:xfrm>
          <a:prstGeom prst="rect">
            <a:avLst/>
          </a:prstGeom>
          <a:noFill/>
          <a:ln w="9525">
            <a:noFill/>
            <a:miter lim="800000"/>
            <a:headEnd/>
            <a:tailEnd/>
          </a:ln>
        </p:spPr>
      </p:pic>
      <p:pic>
        <p:nvPicPr>
          <p:cNvPr id="14345" name="Picture 5"/>
          <p:cNvPicPr>
            <a:picLocks noChangeAspect="1" noChangeArrowheads="1"/>
          </p:cNvPicPr>
          <p:nvPr/>
        </p:nvPicPr>
        <p:blipFill>
          <a:blip r:embed="rId6" cstate="print"/>
          <a:srcRect/>
          <a:stretch>
            <a:fillRect/>
          </a:stretch>
        </p:blipFill>
        <p:spPr bwMode="auto">
          <a:xfrm>
            <a:off x="304800" y="5029200"/>
            <a:ext cx="990600" cy="1219200"/>
          </a:xfrm>
          <a:prstGeom prst="rect">
            <a:avLst/>
          </a:prstGeom>
          <a:noFill/>
          <a:ln w="9525">
            <a:noFill/>
            <a:miter lim="800000"/>
            <a:headEnd/>
            <a:tailEnd/>
          </a:ln>
        </p:spPr>
      </p:pic>
      <p:pic>
        <p:nvPicPr>
          <p:cNvPr id="14346" name="Picture 6"/>
          <p:cNvPicPr>
            <a:picLocks noChangeAspect="1" noChangeArrowheads="1"/>
          </p:cNvPicPr>
          <p:nvPr/>
        </p:nvPicPr>
        <p:blipFill>
          <a:blip r:embed="rId7" cstate="print"/>
          <a:srcRect/>
          <a:stretch>
            <a:fillRect/>
          </a:stretch>
        </p:blipFill>
        <p:spPr bwMode="auto">
          <a:xfrm>
            <a:off x="1524000" y="5791200"/>
            <a:ext cx="1143000" cy="762000"/>
          </a:xfrm>
          <a:prstGeom prst="rect">
            <a:avLst/>
          </a:prstGeom>
          <a:noFill/>
          <a:ln w="9525">
            <a:noFill/>
            <a:miter lim="800000"/>
            <a:headEnd/>
            <a:tailEnd/>
          </a:ln>
        </p:spPr>
      </p:pic>
      <p:pic>
        <p:nvPicPr>
          <p:cNvPr id="14347" name="Picture 7"/>
          <p:cNvPicPr>
            <a:picLocks noChangeAspect="1" noChangeArrowheads="1"/>
          </p:cNvPicPr>
          <p:nvPr/>
        </p:nvPicPr>
        <p:blipFill>
          <a:blip r:embed="rId8" cstate="print"/>
          <a:srcRect/>
          <a:stretch>
            <a:fillRect/>
          </a:stretch>
        </p:blipFill>
        <p:spPr bwMode="auto">
          <a:xfrm>
            <a:off x="3352800" y="3124200"/>
            <a:ext cx="2286000" cy="1447800"/>
          </a:xfrm>
          <a:prstGeom prst="rect">
            <a:avLst/>
          </a:prstGeom>
          <a:noFill/>
          <a:ln w="9525">
            <a:noFill/>
            <a:miter lim="800000"/>
            <a:headEnd/>
            <a:tailEnd/>
          </a:ln>
        </p:spPr>
      </p:pic>
      <p:pic>
        <p:nvPicPr>
          <p:cNvPr id="14348" name="Picture 8"/>
          <p:cNvPicPr>
            <a:picLocks noChangeAspect="1" noChangeArrowheads="1"/>
          </p:cNvPicPr>
          <p:nvPr/>
        </p:nvPicPr>
        <p:blipFill>
          <a:blip r:embed="rId9" cstate="print"/>
          <a:srcRect/>
          <a:stretch>
            <a:fillRect/>
          </a:stretch>
        </p:blipFill>
        <p:spPr bwMode="auto">
          <a:xfrm>
            <a:off x="3810000" y="4419600"/>
            <a:ext cx="2133600" cy="990600"/>
          </a:xfrm>
          <a:prstGeom prst="rect">
            <a:avLst/>
          </a:prstGeom>
          <a:noFill/>
          <a:ln w="9525">
            <a:noFill/>
            <a:miter lim="800000"/>
            <a:headEnd/>
            <a:tailEnd/>
          </a:ln>
        </p:spPr>
      </p:pic>
      <p:pic>
        <p:nvPicPr>
          <p:cNvPr id="14349" name="Picture 9"/>
          <p:cNvPicPr>
            <a:picLocks noChangeAspect="1" noChangeArrowheads="1"/>
          </p:cNvPicPr>
          <p:nvPr/>
        </p:nvPicPr>
        <p:blipFill>
          <a:blip r:embed="rId10" cstate="print"/>
          <a:srcRect/>
          <a:stretch>
            <a:fillRect/>
          </a:stretch>
        </p:blipFill>
        <p:spPr bwMode="auto">
          <a:xfrm>
            <a:off x="2971800" y="5486400"/>
            <a:ext cx="1266825" cy="1371600"/>
          </a:xfrm>
          <a:prstGeom prst="rect">
            <a:avLst/>
          </a:prstGeom>
          <a:noFill/>
          <a:ln w="9525">
            <a:noFill/>
            <a:miter lim="800000"/>
            <a:headEnd/>
            <a:tailEnd/>
          </a:ln>
        </p:spPr>
      </p:pic>
      <p:pic>
        <p:nvPicPr>
          <p:cNvPr id="14350" name="Picture 10"/>
          <p:cNvPicPr>
            <a:picLocks noChangeAspect="1" noChangeArrowheads="1"/>
          </p:cNvPicPr>
          <p:nvPr/>
        </p:nvPicPr>
        <p:blipFill>
          <a:blip r:embed="rId11" cstate="print"/>
          <a:srcRect/>
          <a:stretch>
            <a:fillRect/>
          </a:stretch>
        </p:blipFill>
        <p:spPr bwMode="auto">
          <a:xfrm>
            <a:off x="4191000" y="5638800"/>
            <a:ext cx="1481138" cy="1219200"/>
          </a:xfrm>
          <a:prstGeom prst="rect">
            <a:avLst/>
          </a:prstGeom>
          <a:noFill/>
          <a:ln w="9525">
            <a:noFill/>
            <a:miter lim="800000"/>
            <a:headEnd/>
            <a:tailEnd/>
          </a:ln>
        </p:spPr>
      </p:pic>
      <p:pic>
        <p:nvPicPr>
          <p:cNvPr id="14351" name="Picture 11"/>
          <p:cNvPicPr>
            <a:picLocks noChangeAspect="1" noChangeArrowheads="1"/>
          </p:cNvPicPr>
          <p:nvPr/>
        </p:nvPicPr>
        <p:blipFill>
          <a:blip r:embed="rId12" cstate="print"/>
          <a:srcRect/>
          <a:stretch>
            <a:fillRect/>
          </a:stretch>
        </p:blipFill>
        <p:spPr bwMode="auto">
          <a:xfrm>
            <a:off x="6172200" y="3276600"/>
            <a:ext cx="2447925" cy="1981200"/>
          </a:xfrm>
          <a:prstGeom prst="rect">
            <a:avLst/>
          </a:prstGeom>
          <a:noFill/>
          <a:ln w="9525">
            <a:noFill/>
            <a:miter lim="800000"/>
            <a:headEnd/>
            <a:tailEnd/>
          </a:ln>
        </p:spPr>
      </p:pic>
      <p:pic>
        <p:nvPicPr>
          <p:cNvPr id="14352" name="Picture 12"/>
          <p:cNvPicPr>
            <a:picLocks noChangeAspect="1" noChangeArrowheads="1"/>
          </p:cNvPicPr>
          <p:nvPr/>
        </p:nvPicPr>
        <p:blipFill>
          <a:blip r:embed="rId13" cstate="print"/>
          <a:srcRect/>
          <a:stretch>
            <a:fillRect/>
          </a:stretch>
        </p:blipFill>
        <p:spPr bwMode="auto">
          <a:xfrm>
            <a:off x="6629400" y="5410200"/>
            <a:ext cx="2009775"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020762"/>
          </a:xfrm>
        </p:spPr>
        <p:txBody>
          <a:bodyPr rtlCol="0">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A Guide for Daily Choices</a:t>
            </a:r>
            <a:endParaRPr lang="en-US" dirty="0">
              <a:solidFill>
                <a:schemeClr val="tx1"/>
              </a:solidFill>
            </a:endParaRPr>
          </a:p>
        </p:txBody>
      </p:sp>
      <p:sp>
        <p:nvSpPr>
          <p:cNvPr id="15363" name="Content Placeholder 2"/>
          <p:cNvSpPr>
            <a:spLocks noGrp="1"/>
          </p:cNvSpPr>
          <p:nvPr>
            <p:ph sz="quarter" idx="1"/>
          </p:nvPr>
        </p:nvSpPr>
        <p:spPr>
          <a:xfrm>
            <a:off x="533400" y="1447800"/>
            <a:ext cx="8153400" cy="4572000"/>
          </a:xfrm>
        </p:spPr>
        <p:txBody>
          <a:bodyPr/>
          <a:lstStyle/>
          <a:p>
            <a:pPr>
              <a:buFont typeface="Arial" pitchFamily="34" charset="0"/>
              <a:buNone/>
            </a:pPr>
            <a:r>
              <a:rPr lang="en-US" b="1" smtClean="0"/>
              <a:t>  Healthy Adult</a:t>
            </a:r>
          </a:p>
          <a:p>
            <a:pPr>
              <a:buFont typeface="Arial" pitchFamily="34" charset="0"/>
              <a:buNone/>
            </a:pPr>
            <a:endParaRPr lang="en-US" b="1" smtClean="0"/>
          </a:p>
          <a:p>
            <a:pPr>
              <a:buFont typeface="Arial" pitchFamily="34" charset="0"/>
              <a:buNone/>
            </a:pPr>
            <a:endParaRPr lang="en-US" b="1" smtClean="0"/>
          </a:p>
          <a:p>
            <a:pPr lvl="1">
              <a:buFont typeface="Wingdings 2" pitchFamily="18" charset="2"/>
              <a:buNone/>
            </a:pPr>
            <a:endParaRPr lang="en-US" smtClean="0"/>
          </a:p>
          <a:p>
            <a:endParaRPr lang="en-US" smtClean="0"/>
          </a:p>
        </p:txBody>
      </p:sp>
      <p:graphicFrame>
        <p:nvGraphicFramePr>
          <p:cNvPr id="4" name="Table 3"/>
          <p:cNvGraphicFramePr>
            <a:graphicFrameLocks noGrp="1"/>
          </p:cNvGraphicFramePr>
          <p:nvPr/>
        </p:nvGraphicFramePr>
        <p:xfrm>
          <a:off x="762000" y="2057400"/>
          <a:ext cx="7848600" cy="4297680"/>
        </p:xfrm>
        <a:graphic>
          <a:graphicData uri="http://schemas.openxmlformats.org/drawingml/2006/table">
            <a:tbl>
              <a:tblPr firstRow="1" bandRow="1">
                <a:tableStyleId>{5C22544A-7EE6-4342-B048-85BDC9FD1C3A}</a:tableStyleId>
              </a:tblPr>
              <a:tblGrid>
                <a:gridCol w="3429000"/>
                <a:gridCol w="4419600"/>
              </a:tblGrid>
              <a:tr h="370840">
                <a:tc>
                  <a:txBody>
                    <a:bodyPr/>
                    <a:lstStyle/>
                    <a:p>
                      <a:pPr algn="ctr"/>
                      <a:r>
                        <a:rPr lang="en-US" sz="2400" b="1" dirty="0" smtClean="0">
                          <a:solidFill>
                            <a:schemeClr val="tx1"/>
                          </a:solidFill>
                        </a:rPr>
                        <a:t>Food Items</a:t>
                      </a:r>
                      <a:endParaRPr lang="en-US" sz="2400" b="1" dirty="0">
                        <a:solidFill>
                          <a:schemeClr val="tx1"/>
                        </a:solidFill>
                      </a:endParaRPr>
                    </a:p>
                  </a:txBody>
                  <a:tcPr>
                    <a:solidFill>
                      <a:schemeClr val="accent1">
                        <a:lumMod val="40000"/>
                        <a:lumOff val="60000"/>
                      </a:schemeClr>
                    </a:solidFill>
                  </a:tcPr>
                </a:tc>
                <a:tc>
                  <a:txBody>
                    <a:bodyPr/>
                    <a:lstStyle/>
                    <a:p>
                      <a:pPr algn="ctr"/>
                      <a:r>
                        <a:rPr lang="en-US" sz="2400" b="1" dirty="0" smtClean="0">
                          <a:solidFill>
                            <a:schemeClr val="tx1"/>
                          </a:solidFill>
                        </a:rPr>
                        <a:t>One Serving Is</a:t>
                      </a:r>
                      <a:endParaRPr lang="en-US" sz="2400" b="1" dirty="0">
                        <a:solidFill>
                          <a:schemeClr val="tx1"/>
                        </a:solidFill>
                      </a:endParaRPr>
                    </a:p>
                  </a:txBody>
                  <a:tcPr>
                    <a:solidFill>
                      <a:schemeClr val="accent1">
                        <a:lumMod val="40000"/>
                        <a:lumOff val="60000"/>
                      </a:schemeClr>
                    </a:solidFill>
                  </a:tcPr>
                </a:tc>
              </a:tr>
              <a:tr h="162560">
                <a:tc>
                  <a:txBody>
                    <a:bodyPr/>
                    <a:lstStyle/>
                    <a:p>
                      <a:r>
                        <a:rPr lang="en-US" sz="2400" b="1" dirty="0" smtClean="0"/>
                        <a:t>8-10 servings cereals </a:t>
                      </a:r>
                      <a:endParaRPr lang="en-US" sz="2400" dirty="0"/>
                    </a:p>
                  </a:txBody>
                  <a:tcPr>
                    <a:solidFill>
                      <a:schemeClr val="accent1">
                        <a:lumMod val="40000"/>
                        <a:lumOff val="60000"/>
                      </a:schemeClr>
                    </a:solidFill>
                  </a:tcPr>
                </a:tc>
                <a:tc>
                  <a:txBody>
                    <a:bodyPr/>
                    <a:lstStyle/>
                    <a:p>
                      <a:r>
                        <a:rPr lang="en-US" sz="2400" dirty="0" smtClean="0"/>
                        <a:t>1 </a:t>
                      </a:r>
                      <a:r>
                        <a:rPr lang="en-US" sz="2400" dirty="0" err="1" smtClean="0"/>
                        <a:t>roti</a:t>
                      </a:r>
                      <a:r>
                        <a:rPr lang="en-US" sz="2400" dirty="0" smtClean="0"/>
                        <a:t>/1 bread slice/½ </a:t>
                      </a:r>
                      <a:r>
                        <a:rPr lang="en-US" sz="2400" i="1" dirty="0" err="1" smtClean="0"/>
                        <a:t>katori</a:t>
                      </a:r>
                      <a:r>
                        <a:rPr lang="en-US" sz="2400" dirty="0" smtClean="0"/>
                        <a:t> rice</a:t>
                      </a:r>
                      <a:endParaRPr lang="en-US" sz="2400" dirty="0"/>
                    </a:p>
                  </a:txBody>
                  <a:tcPr>
                    <a:solidFill>
                      <a:schemeClr val="accent1">
                        <a:lumMod val="40000"/>
                        <a:lumOff val="60000"/>
                      </a:schemeClr>
                    </a:solidFill>
                  </a:tcPr>
                </a:tc>
              </a:tr>
              <a:tr h="162560">
                <a:tc>
                  <a:txBody>
                    <a:bodyPr/>
                    <a:lstStyle/>
                    <a:p>
                      <a:r>
                        <a:rPr lang="en-US" sz="2400" b="1" dirty="0" smtClean="0"/>
                        <a:t>2 servings pulses</a:t>
                      </a:r>
                      <a:endParaRPr lang="en-US" sz="2400" dirty="0"/>
                    </a:p>
                  </a:txBody>
                  <a:tcPr>
                    <a:solidFill>
                      <a:schemeClr val="accent1">
                        <a:lumMod val="40000"/>
                        <a:lumOff val="60000"/>
                      </a:schemeClr>
                    </a:solidFill>
                  </a:tcPr>
                </a:tc>
                <a:tc>
                  <a:txBody>
                    <a:bodyPr/>
                    <a:lstStyle/>
                    <a:p>
                      <a:r>
                        <a:rPr lang="en-US" sz="2400" dirty="0" smtClean="0"/>
                        <a:t>1 </a:t>
                      </a:r>
                      <a:r>
                        <a:rPr lang="en-US" sz="2400" i="1" dirty="0" err="1" smtClean="0"/>
                        <a:t>katori</a:t>
                      </a:r>
                      <a:r>
                        <a:rPr lang="en-US" sz="2400" dirty="0" smtClean="0"/>
                        <a:t> cooked </a:t>
                      </a:r>
                      <a:r>
                        <a:rPr lang="en-US" sz="2400" dirty="0" err="1" smtClean="0"/>
                        <a:t>dal</a:t>
                      </a:r>
                      <a:endParaRPr lang="en-US" sz="2400" dirty="0"/>
                    </a:p>
                  </a:txBody>
                  <a:tcPr>
                    <a:solidFill>
                      <a:schemeClr val="accent1">
                        <a:lumMod val="40000"/>
                        <a:lumOff val="60000"/>
                      </a:schemeClr>
                    </a:solidFill>
                  </a:tcPr>
                </a:tc>
              </a:tr>
              <a:tr h="162560">
                <a:tc>
                  <a:txBody>
                    <a:bodyPr/>
                    <a:lstStyle/>
                    <a:p>
                      <a:r>
                        <a:rPr lang="en-US" sz="2400" b="1" dirty="0" smtClean="0"/>
                        <a:t>5 servings vegetables &amp;fruits</a:t>
                      </a:r>
                      <a:endParaRPr lang="en-US" sz="2400" dirty="0"/>
                    </a:p>
                  </a:txBody>
                  <a:tcPr>
                    <a:solidFill>
                      <a:schemeClr val="accent1">
                        <a:lumMod val="40000"/>
                        <a:lumOff val="60000"/>
                      </a:schemeClr>
                    </a:solidFill>
                  </a:tcPr>
                </a:tc>
                <a:tc>
                  <a:txBody>
                    <a:bodyPr/>
                    <a:lstStyle/>
                    <a:p>
                      <a:r>
                        <a:rPr lang="en-US" sz="2400" dirty="0" smtClean="0"/>
                        <a:t>Vegetable- 1</a:t>
                      </a:r>
                      <a:r>
                        <a:rPr lang="en-US" sz="2400" baseline="0" dirty="0" smtClean="0"/>
                        <a:t> </a:t>
                      </a:r>
                      <a:r>
                        <a:rPr lang="en-US" sz="2400" i="1" dirty="0" err="1" smtClean="0"/>
                        <a:t>katori</a:t>
                      </a:r>
                      <a:r>
                        <a:rPr lang="en-US" sz="2400" dirty="0" smtClean="0"/>
                        <a:t> cooked vegetable</a:t>
                      </a:r>
                    </a:p>
                    <a:p>
                      <a:r>
                        <a:rPr lang="en-US" sz="2400" dirty="0" smtClean="0"/>
                        <a:t>Fruit- </a:t>
                      </a:r>
                      <a:r>
                        <a:rPr kumimoji="0" lang="en-US" sz="2400" kern="1200" dirty="0" smtClean="0">
                          <a:solidFill>
                            <a:schemeClr val="dk1"/>
                          </a:solidFill>
                          <a:latin typeface="+mn-lt"/>
                          <a:ea typeface="+mn-ea"/>
                          <a:cs typeface="+mn-cs"/>
                        </a:rPr>
                        <a:t>1 medium-sized fruit</a:t>
                      </a:r>
                      <a:endParaRPr lang="en-US" sz="2400" dirty="0"/>
                    </a:p>
                  </a:txBody>
                  <a:tcPr>
                    <a:solidFill>
                      <a:schemeClr val="accent1">
                        <a:lumMod val="40000"/>
                        <a:lumOff val="60000"/>
                      </a:schemeClr>
                    </a:solidFill>
                  </a:tcPr>
                </a:tc>
              </a:tr>
              <a:tr h="162560">
                <a:tc rowSpan="2">
                  <a:txBody>
                    <a:bodyPr/>
                    <a:lstStyle/>
                    <a:p>
                      <a:r>
                        <a:rPr lang="en-US" sz="2400" b="1" dirty="0" smtClean="0"/>
                        <a:t>2-3 servings milk products &amp;</a:t>
                      </a:r>
                      <a:r>
                        <a:rPr lang="en-US" sz="2400" b="1" baseline="0" dirty="0" smtClean="0"/>
                        <a:t> </a:t>
                      </a:r>
                      <a:r>
                        <a:rPr lang="en-US" sz="2400" b="1" dirty="0" smtClean="0"/>
                        <a:t>meats </a:t>
                      </a:r>
                      <a:endParaRPr lang="en-US" sz="2400" dirty="0"/>
                    </a:p>
                  </a:txBody>
                  <a:tcPr>
                    <a:solidFill>
                      <a:schemeClr val="accent1">
                        <a:lumMod val="40000"/>
                        <a:lumOff val="60000"/>
                      </a:schemeClr>
                    </a:solidFill>
                  </a:tcPr>
                </a:tc>
                <a:tc>
                  <a:txBody>
                    <a:bodyPr/>
                    <a:lstStyle/>
                    <a:p>
                      <a:r>
                        <a:rPr lang="en-US" sz="2400" dirty="0" smtClean="0"/>
                        <a:t>1 cup milk/ 1 </a:t>
                      </a:r>
                      <a:r>
                        <a:rPr lang="en-US" sz="2400" dirty="0" err="1" smtClean="0"/>
                        <a:t>katori</a:t>
                      </a:r>
                      <a:r>
                        <a:rPr lang="en-US" sz="2400" dirty="0" smtClean="0"/>
                        <a:t> curd </a:t>
                      </a:r>
                      <a:endParaRPr lang="en-US" sz="2400" dirty="0"/>
                    </a:p>
                  </a:txBody>
                  <a:tcPr>
                    <a:solidFill>
                      <a:schemeClr val="accent1">
                        <a:lumMod val="40000"/>
                        <a:lumOff val="60000"/>
                      </a:schemeClr>
                    </a:solidFill>
                  </a:tcPr>
                </a:tc>
              </a:tr>
              <a:tr h="162560">
                <a:tc vMerge="1">
                  <a:txBody>
                    <a:bodyPr/>
                    <a:lstStyle/>
                    <a:p>
                      <a:endParaRPr lang="en-US" dirty="0"/>
                    </a:p>
                  </a:txBody>
                  <a:tcPr>
                    <a:solidFill>
                      <a:schemeClr val="accent1">
                        <a:lumMod val="40000"/>
                        <a:lumOff val="60000"/>
                      </a:schemeClr>
                    </a:solidFill>
                  </a:tcPr>
                </a:tc>
                <a:tc>
                  <a:txBody>
                    <a:bodyPr/>
                    <a:lstStyle/>
                    <a:p>
                      <a:r>
                        <a:rPr lang="en-US" sz="2400" dirty="0" smtClean="0"/>
                        <a:t>1 egg or 2 pieces of meat/chicken (approx 100g per piece)</a:t>
                      </a:r>
                      <a:endParaRPr lang="en-US" sz="2400" dirty="0"/>
                    </a:p>
                  </a:txBody>
                  <a:tcPr>
                    <a:solidFill>
                      <a:schemeClr val="accent1">
                        <a:lumMod val="40000"/>
                        <a:lumOff val="60000"/>
                      </a:schemeClr>
                    </a:solidFill>
                  </a:tcPr>
                </a:tc>
              </a:tr>
              <a:tr h="162560">
                <a:tc>
                  <a:txBody>
                    <a:bodyPr/>
                    <a:lstStyle/>
                    <a:p>
                      <a:r>
                        <a:rPr lang="en-US" sz="2400" b="1" dirty="0" smtClean="0"/>
                        <a:t>Sparing use of sugar and oil</a:t>
                      </a:r>
                      <a:endParaRPr lang="en-US" sz="2400" dirty="0"/>
                    </a:p>
                  </a:txBody>
                  <a:tcPr>
                    <a:solidFill>
                      <a:schemeClr val="accent1">
                        <a:lumMod val="40000"/>
                        <a:lumOff val="60000"/>
                      </a:schemeClr>
                    </a:solidFill>
                  </a:tcPr>
                </a:tc>
                <a:tc>
                  <a:txBody>
                    <a:bodyPr/>
                    <a:lstStyle/>
                    <a:p>
                      <a:endParaRPr lang="en-US" sz="2400" dirty="0"/>
                    </a:p>
                  </a:txBody>
                  <a:tcPr>
                    <a:solidFill>
                      <a:schemeClr val="accent1">
                        <a:lumMod val="40000"/>
                        <a:lumOff val="60000"/>
                      </a:schemeClr>
                    </a:solidFill>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4117</TotalTime>
  <Words>3620</Words>
  <Application>Microsoft Office PowerPoint</Application>
  <PresentationFormat>On-screen Show (4:3)</PresentationFormat>
  <Paragraphs>440</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Equity</vt:lpstr>
      <vt:lpstr>Nutrition Counselling</vt:lpstr>
      <vt:lpstr>Objectives</vt:lpstr>
      <vt:lpstr>ACTIVITY 1</vt:lpstr>
      <vt:lpstr>Malnutrition and HIV: Vicious Cycle</vt:lpstr>
      <vt:lpstr>Need of Nutritional Counselling at ICTC</vt:lpstr>
      <vt:lpstr>Nutrition Counselling</vt:lpstr>
      <vt:lpstr>Counselling on Dietary Intake What to Eat?</vt:lpstr>
      <vt:lpstr>Food Groups</vt:lpstr>
      <vt:lpstr>A Guide for Daily Choices</vt:lpstr>
      <vt:lpstr>Changes suggested in Recommended Dietary Allowances</vt:lpstr>
      <vt:lpstr>Changes suggested in Recommended Dietary Allowances</vt:lpstr>
      <vt:lpstr>Role of ICTC Counsellor </vt:lpstr>
      <vt:lpstr>Counselling on Managing HIV-Related Symptoms</vt:lpstr>
      <vt:lpstr>Diarrhoea</vt:lpstr>
      <vt:lpstr>Loss of Appetite</vt:lpstr>
      <vt:lpstr>Mouth Sores</vt:lpstr>
      <vt:lpstr>Nausea and Vomitting</vt:lpstr>
      <vt:lpstr>Constipation</vt:lpstr>
      <vt:lpstr>Anaemia</vt:lpstr>
      <vt:lpstr>Counselling for Weight loss What to Eat when One is Losing Weight</vt:lpstr>
      <vt:lpstr>Counselling on Food Preparation  How Best to Prepare the Food </vt:lpstr>
      <vt:lpstr>Counselling on Ensuring Food Security:  How Best to Ensure that there is Sufficient Food  </vt:lpstr>
      <vt:lpstr>Counselling on Food Safety: How to Prepare the Food Safely</vt:lpstr>
      <vt:lpstr>Follow-up and Monitoring</vt:lpstr>
      <vt:lpstr>Points to Remember</vt:lpstr>
      <vt:lpstr>ACTIVITY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Antiretroviral Therapy</dc:title>
  <dc:creator>Rajesh Singh</dc:creator>
  <cp:lastModifiedBy>Rajesh Singh</cp:lastModifiedBy>
  <cp:revision>450</cp:revision>
  <dcterms:created xsi:type="dcterms:W3CDTF">2006-08-16T00:00:00Z</dcterms:created>
  <dcterms:modified xsi:type="dcterms:W3CDTF">2011-09-07T15:07:09Z</dcterms:modified>
</cp:coreProperties>
</file>