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36"/>
  </p:notesMasterIdLst>
  <p:handoutMasterIdLst>
    <p:handoutMasterId r:id="rId37"/>
  </p:handoutMasterIdLst>
  <p:sldIdLst>
    <p:sldId id="303" r:id="rId2"/>
    <p:sldId id="304" r:id="rId3"/>
    <p:sldId id="305" r:id="rId4"/>
    <p:sldId id="306" r:id="rId5"/>
    <p:sldId id="307"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36" r:id="rId20"/>
    <p:sldId id="321" r:id="rId21"/>
    <p:sldId id="322" r:id="rId22"/>
    <p:sldId id="323" r:id="rId23"/>
    <p:sldId id="324" r:id="rId24"/>
    <p:sldId id="325" r:id="rId25"/>
    <p:sldId id="326" r:id="rId26"/>
    <p:sldId id="327" r:id="rId27"/>
    <p:sldId id="328" r:id="rId28"/>
    <p:sldId id="329" r:id="rId29"/>
    <p:sldId id="330" r:id="rId30"/>
    <p:sldId id="331" r:id="rId31"/>
    <p:sldId id="332" r:id="rId32"/>
    <p:sldId id="333" r:id="rId33"/>
    <p:sldId id="334" r:id="rId34"/>
    <p:sldId id="335"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56" autoAdjust="0"/>
    <p:restoredTop sz="67925" autoAdjust="0"/>
  </p:normalViewPr>
  <p:slideViewPr>
    <p:cSldViewPr>
      <p:cViewPr varScale="1">
        <p:scale>
          <a:sx n="69" d="100"/>
          <a:sy n="69" d="100"/>
        </p:scale>
        <p:origin x="-118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0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06/relationships/legacyDocTextInfo" Target="legacyDocTextInfo.bin"/><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3" Type="http://schemas.microsoft.com/office/2006/relationships/legacyDiagramText" Target="legacyDiagramText7.bin"/><Relationship Id="rId2" Type="http://schemas.microsoft.com/office/2006/relationships/legacyDiagramText" Target="legacyDiagramText6.bin"/><Relationship Id="rId1" Type="http://schemas.microsoft.com/office/2006/relationships/legacyDiagramText" Target="legacyDiagramText5.bin"/><Relationship Id="rId5" Type="http://schemas.microsoft.com/office/2006/relationships/legacyDiagramText" Target="legacyDiagramText9.bin"/><Relationship Id="rId4" Type="http://schemas.microsoft.com/office/2006/relationships/legacyDiagramText" Target="legacyDiagramText8.bin"/></Relationships>
</file>

<file path=ppt/drawings/_rels/vmlDrawing3.vml.rels><?xml version="1.0" encoding="UTF-8" standalone="yes"?>
<Relationships xmlns="http://schemas.openxmlformats.org/package/2006/relationships"><Relationship Id="rId3" Type="http://schemas.microsoft.com/office/2006/relationships/legacyDiagramText" Target="legacyDiagramText12.bin"/><Relationship Id="rId2" Type="http://schemas.microsoft.com/office/2006/relationships/legacyDiagramText" Target="legacyDiagramText11.bin"/><Relationship Id="rId1" Type="http://schemas.microsoft.com/office/2006/relationships/legacyDiagramText" Target="legacyDiagramText10.bin"/><Relationship Id="rId5" Type="http://schemas.microsoft.com/office/2006/relationships/legacyDiagramText" Target="legacyDiagramText14.bin"/><Relationship Id="rId4" Type="http://schemas.microsoft.com/office/2006/relationships/legacyDiagramText" Target="legacyDiagramText13.bin"/></Relationships>
</file>

<file path=ppt/drawings/_rels/vmlDrawing4.vml.rels><?xml version="1.0" encoding="UTF-8" standalone="yes"?>
<Relationships xmlns="http://schemas.openxmlformats.org/package/2006/relationships"><Relationship Id="rId3" Type="http://schemas.microsoft.com/office/2006/relationships/legacyDiagramText" Target="legacyDiagramText17.bin"/><Relationship Id="rId2" Type="http://schemas.microsoft.com/office/2006/relationships/legacyDiagramText" Target="legacyDiagramText16.bin"/><Relationship Id="rId1" Type="http://schemas.microsoft.com/office/2006/relationships/legacyDiagramText" Target="legacyDiagramText15.bin"/><Relationship Id="rId5" Type="http://schemas.microsoft.com/office/2006/relationships/legacyDiagramText" Target="legacyDiagramText19.bin"/><Relationship Id="rId4" Type="http://schemas.microsoft.com/office/2006/relationships/legacyDiagramText" Target="legacyDiagramText18.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532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532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532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E8009C77-03DA-41BE-A7DC-789A0CE2C5D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327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481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0CD5D4FE-8D71-47D0-9F10-1F9E4D86C77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Ro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US" smtClean="0">
                <a:latin typeface="Arial" pitchFamily="34" charset="0"/>
                <a:cs typeface="Arial" pitchFamily="34" charset="0"/>
              </a:rPr>
              <a:t>A group of people working in an organisation can be called a team “when there is interdependency in how the different team members function, that is the activity or service cannot be undertaken by one individual alone.” </a:t>
            </a:r>
          </a:p>
          <a:p>
            <a:endParaRPr 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Rot="1" noChangeArrowheads="1" noTextEdit="1"/>
          </p:cNvSpPr>
          <p:nvPr>
            <p:ph type="sldImg"/>
          </p:nvPr>
        </p:nvSpPr>
        <p:spPr>
          <a:ln/>
        </p:spPr>
      </p:sp>
      <p:sp>
        <p:nvSpPr>
          <p:cNvPr id="130051" name="Rectangle 3"/>
          <p:cNvSpPr>
            <a:spLocks noGrp="1" noChangeArrowheads="1"/>
          </p:cNvSpPr>
          <p:nvPr>
            <p:ph type="body" idx="1"/>
          </p:nvPr>
        </p:nvSpPr>
        <p:spPr/>
        <p:txBody>
          <a:bodyPr/>
          <a:lstStyle/>
          <a:p>
            <a:r>
              <a:rPr lang="en-IN" sz="1200" kern="1200" dirty="0" smtClean="0">
                <a:solidFill>
                  <a:schemeClr val="tx1"/>
                </a:solidFill>
                <a:latin typeface="Arial" charset="0"/>
                <a:ea typeface="+mn-ea"/>
                <a:cs typeface="Arial" charset="0"/>
              </a:rPr>
              <a:t>Conflict is an inevitable part of human life. It will arise whenever people hold different opinions about how to perform a certain task. This is natural because different people have different life experiences which they bring to a group situation. It is important to recognise that different people’s opinions are all probably right under different situations.</a:t>
            </a:r>
          </a:p>
          <a:p>
            <a:endParaRPr lang="en-US" sz="1200" kern="1200" dirty="0" smtClean="0">
              <a:solidFill>
                <a:schemeClr val="tx1"/>
              </a:solidFill>
              <a:latin typeface="Arial" charset="0"/>
              <a:ea typeface="+mn-ea"/>
              <a:cs typeface="Arial" charset="0"/>
            </a:endParaRPr>
          </a:p>
          <a:p>
            <a:r>
              <a:rPr lang="en-IN" sz="1200" kern="1200" dirty="0" smtClean="0">
                <a:solidFill>
                  <a:schemeClr val="tx1"/>
                </a:solidFill>
                <a:latin typeface="Arial" charset="0"/>
                <a:ea typeface="+mn-ea"/>
                <a:cs typeface="Arial" charset="0"/>
              </a:rPr>
              <a:t> In the ICTC, it is relatively easy to judge which opinion is more suitable in a certain situation by asking simple questions: Will this help the ICTC to work better and to serve patients better? Will ICTC clients be healthier or process through the ICTC faster through changing a particular routine? </a:t>
            </a:r>
          </a:p>
          <a:p>
            <a:endParaRPr lang="en-US" sz="1200" kern="1200" dirty="0" smtClean="0">
              <a:solidFill>
                <a:schemeClr val="tx1"/>
              </a:solidFill>
              <a:latin typeface="Arial" charset="0"/>
              <a:ea typeface="+mn-ea"/>
              <a:cs typeface="Arial" charset="0"/>
            </a:endParaRPr>
          </a:p>
          <a:p>
            <a:r>
              <a:rPr lang="en-IN" sz="1200" kern="1200" dirty="0" smtClean="0">
                <a:solidFill>
                  <a:schemeClr val="tx1"/>
                </a:solidFill>
                <a:latin typeface="Arial" charset="0"/>
                <a:ea typeface="+mn-ea"/>
                <a:cs typeface="Arial" charset="0"/>
              </a:rPr>
              <a:t>At the ICTC, it is important to recognise and encourage desirable conflict (that is people expressing different opinions which bring out different facets of a problem situation) while minimizing undesirable team conflict (which causes people to be unable to work together effectively). </a:t>
            </a:r>
          </a:p>
          <a:p>
            <a:endParaRPr lang="en-US" sz="1200" kern="1200" dirty="0" smtClean="0">
              <a:solidFill>
                <a:schemeClr val="tx1"/>
              </a:solidFill>
              <a:latin typeface="Arial" charset="0"/>
              <a:ea typeface="+mn-ea"/>
              <a:cs typeface="Arial" charset="0"/>
            </a:endParaRPr>
          </a:p>
          <a:p>
            <a:r>
              <a:rPr lang="en-IN" sz="1200" kern="1200" dirty="0" smtClean="0">
                <a:solidFill>
                  <a:schemeClr val="tx1"/>
                </a:solidFill>
                <a:latin typeface="Arial" charset="0"/>
                <a:ea typeface="+mn-ea"/>
                <a:cs typeface="Arial" charset="0"/>
              </a:rPr>
              <a:t>Conflict should be handled by attacking the ideas and not the people voicing those ideas. Differentiate the idea from the person who presents it. Very often we tend to approve ideas presented by a person we like or many sees as an important or clever person, Learning to dissociate idea from person is time consuming effort and should be taken seriously. </a:t>
            </a:r>
            <a:endParaRPr lang="en-US" sz="1200" kern="1200" dirty="0">
              <a:solidFill>
                <a:schemeClr val="tx1"/>
              </a:solidFill>
              <a:latin typeface="Arial" charset="0"/>
              <a:ea typeface="+mn-ea"/>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Rot="1" noChangeArrowheads="1" noTextEdit="1"/>
          </p:cNvSpPr>
          <p:nvPr>
            <p:ph type="sldImg"/>
          </p:nvPr>
        </p:nvSpPr>
        <p:spPr>
          <a:ln/>
        </p:spPr>
      </p:sp>
      <p:sp>
        <p:nvSpPr>
          <p:cNvPr id="134147" name="Rectangle 3"/>
          <p:cNvSpPr>
            <a:spLocks noGrp="1" noChangeArrowheads="1"/>
          </p:cNvSpPr>
          <p:nvPr>
            <p:ph type="body" idx="1"/>
          </p:nvPr>
        </p:nvSpPr>
        <p:spPr/>
        <p:txBody>
          <a:bodyPr/>
          <a:lstStyle/>
          <a:p>
            <a:r>
              <a:rPr lang="en-US" smtClean="0">
                <a:latin typeface="Arial" pitchFamily="34" charset="0"/>
                <a:cs typeface="Arial" pitchFamily="34" charset="0"/>
              </a:rPr>
              <a:t>Give some time to the trainees to discuss this question in the larger group. Ask them how they solved such conflicts.</a:t>
            </a:r>
          </a:p>
          <a:p>
            <a:endParaRPr lang="en-US" smtClean="0">
              <a:latin typeface="Arial" pitchFamily="34" charset="0"/>
              <a:cs typeface="Arial" pitchFamily="34" charset="0"/>
            </a:endParaRPr>
          </a:p>
          <a:p>
            <a:r>
              <a:rPr lang="en-US" smtClean="0">
                <a:latin typeface="Arial" pitchFamily="34" charset="0"/>
                <a:cs typeface="Arial" pitchFamily="34" charset="0"/>
              </a:rPr>
              <a:t>One example of undesirable team conflict may arise over whose responsibility it is to write out monthly reports or to establish linkages with outside organizations.</a:t>
            </a:r>
          </a:p>
          <a:p>
            <a:endParaRPr lang="en-US" smtClean="0">
              <a:latin typeface="Arial" pitchFamily="34" charset="0"/>
              <a:cs typeface="Arial" pitchFamily="34" charset="0"/>
            </a:endParaRPr>
          </a:p>
          <a:p>
            <a:r>
              <a:rPr lang="en-US" smtClean="0">
                <a:latin typeface="Arial" pitchFamily="34" charset="0"/>
                <a:cs typeface="Arial" pitchFamily="34" charset="0"/>
              </a:rPr>
              <a:t>Note to trainer: This is not an occasion for problem-solving of any particular ICTC. Rather, it is a time for trainees to understand that conflict is inevitable and should be managed effectively.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r>
              <a:rPr lang="en-US" dirty="0" smtClean="0">
                <a:latin typeface="Arial" pitchFamily="34" charset="0"/>
                <a:cs typeface="Arial" pitchFamily="34" charset="0"/>
              </a:rPr>
              <a:t>Teams that are effective cannot manage without good communication such as speaking openly and positively, listening actively and without judgment, matching verbal and non-verbal </a:t>
            </a:r>
            <a:r>
              <a:rPr lang="en-US" dirty="0" err="1" smtClean="0">
                <a:latin typeface="Arial" pitchFamily="34" charset="0"/>
                <a:cs typeface="Arial" pitchFamily="34" charset="0"/>
              </a:rPr>
              <a:t>behaviour</a:t>
            </a:r>
            <a:r>
              <a:rPr lang="en-US" dirty="0" smtClean="0">
                <a:latin typeface="Arial" pitchFamily="34" charset="0"/>
                <a:cs typeface="Arial" pitchFamily="34" charset="0"/>
              </a:rPr>
              <a:t>, and creating small communication rituals such as greetings and personal small talk. Conflict resolution needs good within-team communication. </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Person-to-person communication, enables team members to see each other as human beings with individual lives and problems, and provides a basis from which to try and see a problem from the other person’s perspective</a:t>
            </a:r>
            <a:r>
              <a:rPr lang="en-US" dirty="0" smtClean="0">
                <a:latin typeface="Arial" pitchFamily="34" charset="0"/>
                <a:cs typeface="Arial" pitchFamily="34" charset="0"/>
              </a:rPr>
              <a:t>.</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We have seen this in other sessions.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Rot="1" noChangeArrowheads="1" noTextEdit="1"/>
          </p:cNvSpPr>
          <p:nvPr>
            <p:ph type="sldImg"/>
          </p:nvPr>
        </p:nvSpPr>
        <p:spPr>
          <a:ln/>
        </p:spPr>
      </p:sp>
      <p:sp>
        <p:nvSpPr>
          <p:cNvPr id="140291" name="Rectangle 3"/>
          <p:cNvSpPr>
            <a:spLocks noGrp="1" noChangeArrowheads="1"/>
          </p:cNvSpPr>
          <p:nvPr>
            <p:ph type="body" idx="1"/>
          </p:nvPr>
        </p:nvSpPr>
        <p:spPr/>
        <p:txBody>
          <a:bodyPr/>
          <a:lstStyle/>
          <a:p>
            <a:r>
              <a:rPr lang="en-US" smtClean="0">
                <a:latin typeface="Arial" pitchFamily="34" charset="0"/>
                <a:cs typeface="Arial" pitchFamily="34" charset="0"/>
              </a:rPr>
              <a:t>Team members perform different sub-tasks that contribute to the larger task. This calls for co-ordination between team members, spelling out of task and role expectations of individual team members (mutual role understanding) and ensuring proper balance of workloads in the team. For instance, there is a provision for 2 counsellors in ICTCs where there is an extremely high workload. Here, the tasks must be evenly divided between the two counselors. The ICTC Operational Guidelines also speak of monthly meetings of staff. These are a chance for the ICTC staff to keep each other informed of important matters, and to make decisions. Throughout this training programme, you had a chance to hear from others what kind of work they do, the challenges they face. We hope these presentations gave you an understanding of their work so that you can carry out your own tasks more effectively,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Rot="1" noChangeArrowheads="1" noTextEdit="1"/>
          </p:cNvSpPr>
          <p:nvPr>
            <p:ph type="sldImg"/>
          </p:nvPr>
        </p:nvSpPr>
        <p:spPr>
          <a:ln/>
        </p:spPr>
      </p:sp>
      <p:sp>
        <p:nvSpPr>
          <p:cNvPr id="138243" name="Rectangle 3"/>
          <p:cNvSpPr>
            <a:spLocks noGrp="1" noChangeArrowheads="1"/>
          </p:cNvSpPr>
          <p:nvPr>
            <p:ph type="body" idx="1"/>
          </p:nvPr>
        </p:nvSpPr>
        <p:spPr/>
        <p:txBody>
          <a:bodyPr/>
          <a:lstStyle/>
          <a:p>
            <a:r>
              <a:rPr lang="en-US" dirty="0" smtClean="0">
                <a:latin typeface="Arial" pitchFamily="34" charset="0"/>
                <a:cs typeface="Arial" pitchFamily="34" charset="0"/>
              </a:rPr>
              <a:t>Teams that are effective work by agreeing on goals, working on them and then monitoring team progress towards these goals. </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Achievable goals include actions and a time limit. The actions are feasible and include mention of who has to do what</a:t>
            </a:r>
            <a:r>
              <a:rPr lang="en-US" dirty="0" smtClean="0">
                <a:latin typeface="Arial" pitchFamily="34" charset="0"/>
                <a:cs typeface="Arial" pitchFamily="34" charset="0"/>
              </a:rPr>
              <a:t>.</a:t>
            </a:r>
          </a:p>
          <a:p>
            <a:endParaRPr lang="en-US" dirty="0" smtClean="0">
              <a:latin typeface="Arial" pitchFamily="34" charset="0"/>
              <a:cs typeface="Arial" pitchFamily="34" charset="0"/>
            </a:endParaRPr>
          </a:p>
          <a:p>
            <a:r>
              <a:rPr lang="en-IN" sz="1200" kern="1200" dirty="0" smtClean="0">
                <a:solidFill>
                  <a:schemeClr val="tx1"/>
                </a:solidFill>
                <a:latin typeface="Arial" charset="0"/>
                <a:ea typeface="+mn-ea"/>
                <a:cs typeface="Arial" charset="0"/>
              </a:rPr>
              <a:t>In the ICTC, teams can work towards increasing referrals to the centre or on increasing the number of clients tested and </a:t>
            </a:r>
            <a:r>
              <a:rPr lang="en-IN" sz="1200" kern="1200" dirty="0" err="1" smtClean="0">
                <a:solidFill>
                  <a:schemeClr val="tx1"/>
                </a:solidFill>
                <a:latin typeface="Arial" charset="0"/>
                <a:ea typeface="+mn-ea"/>
                <a:cs typeface="Arial" charset="0"/>
              </a:rPr>
              <a:t>counseled</a:t>
            </a:r>
            <a:r>
              <a:rPr lang="en-IN" sz="1200" kern="1200" dirty="0" smtClean="0">
                <a:solidFill>
                  <a:schemeClr val="tx1"/>
                </a:solidFill>
                <a:latin typeface="Arial" charset="0"/>
                <a:ea typeface="+mn-ea"/>
                <a:cs typeface="Arial" charset="0"/>
              </a:rPr>
              <a:t>. E.g. “Within the next month we will increase our counselling of general public members by (1) having the counselling personnel contact 5 non-governmental organizations, and (2) having the medical officer speak to personnel in the gynaecology department and making a presentation at the local IMA.”</a:t>
            </a:r>
            <a:endParaRPr lang="en-US" dirty="0"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Arial" charset="0"/>
                <a:ea typeface="+mn-ea"/>
                <a:cs typeface="Arial" charset="0"/>
              </a:rPr>
              <a:t>Goals should be SMART that is Specific, Measurable, Appropriate , Realistic , Time-bound </a:t>
            </a:r>
            <a:endParaRPr lang="en-US" sz="1200" kern="1200" dirty="0" smtClean="0">
              <a:solidFill>
                <a:schemeClr val="tx1"/>
              </a:solidFill>
              <a:latin typeface="Arial" charset="0"/>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0CD5D4FE-8D71-47D0-9F10-1F9E4D86C779}"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Rot="1" noChangeArrowheads="1" noTextEdit="1"/>
          </p:cNvSpPr>
          <p:nvPr>
            <p:ph type="sldImg"/>
          </p:nvPr>
        </p:nvSpPr>
        <p:spPr>
          <a:ln/>
        </p:spPr>
      </p:sp>
      <p:sp>
        <p:nvSpPr>
          <p:cNvPr id="142339" name="Rectangle 3"/>
          <p:cNvSpPr>
            <a:spLocks noGrp="1" noChangeArrowheads="1"/>
          </p:cNvSpPr>
          <p:nvPr>
            <p:ph type="body" idx="1"/>
          </p:nvPr>
        </p:nvSpPr>
        <p:spPr/>
        <p:txBody>
          <a:bodyPr/>
          <a:lstStyle/>
          <a:p>
            <a:r>
              <a:rPr lang="en-US" dirty="0" smtClean="0">
                <a:latin typeface="Arial" pitchFamily="34" charset="0"/>
                <a:cs typeface="Arial" pitchFamily="34" charset="0"/>
              </a:rPr>
              <a:t>The ICTC Manager is responsible for ensuring that staff are properly and regularly trained. He/ she maintains the attendance register and makes sure that staff salaries are paid on time. The Manager is also in charge of ensuring the quality of counselling and testing at the ICTC. He/ she signs the counselling and testing report after verifying the records, and ensures that this report is sent to the SACS by the 3</a:t>
            </a:r>
            <a:r>
              <a:rPr lang="en-US" baseline="30000" dirty="0" smtClean="0">
                <a:latin typeface="Arial" pitchFamily="34" charset="0"/>
                <a:cs typeface="Arial" pitchFamily="34" charset="0"/>
              </a:rPr>
              <a:t>rd</a:t>
            </a:r>
            <a:r>
              <a:rPr lang="en-US" dirty="0" smtClean="0">
                <a:latin typeface="Arial" pitchFamily="34" charset="0"/>
                <a:cs typeface="Arial" pitchFamily="34" charset="0"/>
              </a:rPr>
              <a:t> of the month. While counselling and testing personnel, fill up the registers, the manager has to check these records for completeness and accuracy. For instance, he/ she must check that the PID is used consistently in all records. He/she must check that addresses are correctly and completely noted (not just the name of the village or town). He/ she performs a supervisory role through monthly meetings at the ICTC and through frequent visits to the ICTC</a:t>
            </a:r>
            <a:r>
              <a:rPr lang="en-US" dirty="0" smtClean="0">
                <a:latin typeface="Arial" pitchFamily="34" charset="0"/>
                <a:cs typeface="Arial" pitchFamily="34" charset="0"/>
              </a:rPr>
              <a:t>.</a:t>
            </a:r>
          </a:p>
          <a:p>
            <a:r>
              <a:rPr lang="en-US" dirty="0" smtClean="0">
                <a:latin typeface="Arial" pitchFamily="34" charset="0"/>
                <a:cs typeface="Arial" pitchFamily="34" charset="0"/>
              </a:rPr>
              <a:t> </a:t>
            </a:r>
            <a:endParaRPr lang="en-US" dirty="0" smtClean="0">
              <a:latin typeface="Arial" pitchFamily="34" charset="0"/>
              <a:cs typeface="Arial" pitchFamily="34" charset="0"/>
            </a:endParaRPr>
          </a:p>
          <a:p>
            <a:r>
              <a:rPr lang="en-US" dirty="0" smtClean="0">
                <a:latin typeface="Arial" pitchFamily="34" charset="0"/>
                <a:cs typeface="Arial" pitchFamily="34" charset="0"/>
              </a:rPr>
              <a:t>In districts with high prevalence, some of these functions are undertaken by the District ICTC Supervisor.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Rot="1" noChangeArrowheads="1" noTextEdit="1"/>
          </p:cNvSpPr>
          <p:nvPr>
            <p:ph type="sldImg"/>
          </p:nvPr>
        </p:nvSpPr>
        <p:spPr>
          <a:ln/>
        </p:spPr>
      </p:sp>
      <p:sp>
        <p:nvSpPr>
          <p:cNvPr id="146435" name="Rectangle 3"/>
          <p:cNvSpPr>
            <a:spLocks noGrp="1" noChangeArrowheads="1"/>
          </p:cNvSpPr>
          <p:nvPr>
            <p:ph type="body" idx="1"/>
          </p:nvPr>
        </p:nvSpPr>
        <p:spPr/>
        <p:txBody>
          <a:bodyPr/>
          <a:lstStyle/>
          <a:p>
            <a:r>
              <a:rPr lang="en-US" dirty="0" smtClean="0">
                <a:latin typeface="Arial" pitchFamily="34" charset="0"/>
                <a:cs typeface="Arial" pitchFamily="34" charset="0"/>
              </a:rPr>
              <a:t>It is important to maintain proper records. Besides studying patient flow into the ICTC, we can use this information to carry out proper follow-up with clients, identify which groups we have not yet reached, and understand which advertising medium is effective</a:t>
            </a:r>
            <a:r>
              <a:rPr lang="en-US" dirty="0" smtClean="0">
                <a:latin typeface="Arial" pitchFamily="34" charset="0"/>
                <a:cs typeface="Arial" pitchFamily="34" charset="0"/>
              </a:rPr>
              <a:t>.</a:t>
            </a:r>
          </a:p>
          <a:p>
            <a:endParaRPr lang="en-US" dirty="0" smtClean="0">
              <a:latin typeface="Arial" pitchFamily="34" charset="0"/>
              <a:cs typeface="Arial" pitchFamily="34" charset="0"/>
            </a:endParaRPr>
          </a:p>
          <a:p>
            <a:r>
              <a:rPr lang="en-US" dirty="0" smtClean="0">
                <a:latin typeface="Arial" pitchFamily="34" charset="0"/>
                <a:cs typeface="Arial" pitchFamily="34" charset="0"/>
              </a:rPr>
              <a:t> </a:t>
            </a:r>
            <a:r>
              <a:rPr lang="en-US" dirty="0" smtClean="0">
                <a:latin typeface="Arial" pitchFamily="34" charset="0"/>
                <a:cs typeface="Arial" pitchFamily="34" charset="0"/>
              </a:rPr>
              <a:t>When we have a good idea of how people are accessing our services we can develop more effective strategies to help them.</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Rot="1" noChangeArrowheads="1" noTextEdit="1"/>
          </p:cNvSpPr>
          <p:nvPr>
            <p:ph type="sldImg"/>
          </p:nvPr>
        </p:nvSpPr>
        <p:spPr>
          <a:ln/>
        </p:spPr>
      </p:sp>
      <p:sp>
        <p:nvSpPr>
          <p:cNvPr id="146435" name="Rectangle 3"/>
          <p:cNvSpPr>
            <a:spLocks noGrp="1" noChangeArrowheads="1"/>
          </p:cNvSpPr>
          <p:nvPr>
            <p:ph type="body" idx="1"/>
          </p:nvPr>
        </p:nvSpPr>
        <p:spPr/>
        <p:txBody>
          <a:bodyPr/>
          <a:lstStyle/>
          <a:p>
            <a:r>
              <a:rPr lang="en-US" dirty="0" smtClean="0">
                <a:latin typeface="Arial" pitchFamily="34" charset="0"/>
                <a:cs typeface="Arial" pitchFamily="34" charset="0"/>
              </a:rPr>
              <a:t>It is important to maintain proper records. Besides studying patient flow into the ICTC, we can use this information to carry out proper follow-up with clients, identify which groups we have not yet reached, and understand which advertising medium is effective</a:t>
            </a:r>
            <a:r>
              <a:rPr lang="en-US" dirty="0" smtClean="0">
                <a:latin typeface="Arial" pitchFamily="34" charset="0"/>
                <a:cs typeface="Arial" pitchFamily="34" charset="0"/>
              </a:rPr>
              <a:t>.</a:t>
            </a:r>
          </a:p>
          <a:p>
            <a:endParaRPr lang="en-US" smtClean="0">
              <a:latin typeface="Arial" pitchFamily="34" charset="0"/>
              <a:cs typeface="Arial" pitchFamily="34" charset="0"/>
            </a:endParaRPr>
          </a:p>
          <a:p>
            <a:r>
              <a:rPr lang="en-US" smtClean="0">
                <a:latin typeface="Arial" pitchFamily="34" charset="0"/>
                <a:cs typeface="Arial" pitchFamily="34" charset="0"/>
              </a:rPr>
              <a:t> </a:t>
            </a:r>
            <a:r>
              <a:rPr lang="en-US" dirty="0" smtClean="0">
                <a:latin typeface="Arial" pitchFamily="34" charset="0"/>
                <a:cs typeface="Arial" pitchFamily="34" charset="0"/>
              </a:rPr>
              <a:t>When we have a good idea of how people are accessing our services we can develop more effective strategies to help them.</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Rot="1" noChangeArrowheads="1" noTextEdit="1"/>
          </p:cNvSpPr>
          <p:nvPr>
            <p:ph type="sldImg"/>
          </p:nvPr>
        </p:nvSpPr>
        <p:spPr>
          <a:ln/>
        </p:spPr>
      </p:sp>
      <p:sp>
        <p:nvSpPr>
          <p:cNvPr id="144387" name="Rectangle 3"/>
          <p:cNvSpPr>
            <a:spLocks noGrp="1" noChangeArrowheads="1"/>
          </p:cNvSpPr>
          <p:nvPr>
            <p:ph type="body" idx="1"/>
          </p:nvPr>
        </p:nvSpPr>
        <p:spPr/>
        <p:txBody>
          <a:bodyPr/>
          <a:lstStyle/>
          <a:p>
            <a:r>
              <a:rPr lang="en-US" dirty="0" smtClean="0">
                <a:latin typeface="Arial" pitchFamily="34" charset="0"/>
                <a:cs typeface="Arial" pitchFamily="34" charset="0"/>
              </a:rPr>
              <a:t>As shown in the diagram from the Operational Guidelines, at the ICTC team level, the registers are maintained by the counsellor and the LT, and are compiled into monthly reports. It is the responsibility of the ICTC Manager to verify the information and send this monthly report to the DAPCU (if it has been set up) or to the SACS by the 3rd of every month. At the level of the DAPCU or the SACS, the information is checked and then sent on to NACO. </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The diagram also shows the feedback mechanism by which NACO can review the information in the reports and give suggestions to the SACS. Similar feedback mechanisms exist between the SACS or the DAPCUs to the ICTCs.</a:t>
            </a:r>
          </a:p>
          <a:p>
            <a:endParaRPr lang="en-US" dirty="0"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p:txBody>
          <a:bodyPr/>
          <a:lstStyle/>
          <a:p>
            <a:r>
              <a:rPr lang="en-US" dirty="0" smtClean="0">
                <a:latin typeface="Arial" pitchFamily="34" charset="0"/>
                <a:cs typeface="Arial" pitchFamily="34" charset="0"/>
              </a:rPr>
              <a:t>If we apply the explanation of team to a cricket team, then we can see that in a team of 11 players, there is a captain who makes on-field decisions, there are players who specialize in batting and those who are good bowlers. When a team is bowling to get their opponents out, only one player can bowl at a time. But the other players support him in their various roles as wicket keeper and fielders. A weakness in any one area of the field means that the team does not work as effectively as they should.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At </a:t>
            </a:r>
            <a:r>
              <a:rPr lang="en-US" dirty="0" smtClean="0">
                <a:latin typeface="Arial" pitchFamily="34" charset="0"/>
                <a:cs typeface="Arial" pitchFamily="34" charset="0"/>
              </a:rPr>
              <a:t>the ICTC, counselling personnel, testing personnel or ICTC manager carry out tasks individually that cannot be performed by others. Each of them has educational qualifications that prepare them for their particular jobs, and have undergone orientation training related to their particular work in the ICTC. No one individual can undertake the testing, counselling and medical advice all by themselves.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Rot="1" noChangeArrowheads="1" noTextEdit="1"/>
          </p:cNvSpPr>
          <p:nvPr>
            <p:ph type="sldImg"/>
          </p:nvPr>
        </p:nvSpPr>
        <p:spPr>
          <a:ln/>
        </p:spPr>
      </p:sp>
      <p:sp>
        <p:nvSpPr>
          <p:cNvPr id="152579" name="Rectangle 3"/>
          <p:cNvSpPr>
            <a:spLocks noGrp="1" noChangeArrowheads="1"/>
          </p:cNvSpPr>
          <p:nvPr>
            <p:ph type="body" idx="1"/>
          </p:nvPr>
        </p:nvSpPr>
        <p:spPr/>
        <p:txBody>
          <a:bodyPr/>
          <a:lstStyle/>
          <a:p>
            <a:r>
              <a:rPr lang="en-US" dirty="0" smtClean="0">
                <a:latin typeface="Arial" pitchFamily="34" charset="0"/>
                <a:cs typeface="Arial" pitchFamily="34" charset="0"/>
              </a:rPr>
              <a:t>Over the course of the </a:t>
            </a:r>
            <a:r>
              <a:rPr lang="en-US" dirty="0" err="1" smtClean="0">
                <a:latin typeface="Arial" pitchFamily="34" charset="0"/>
                <a:cs typeface="Arial" pitchFamily="34" charset="0"/>
              </a:rPr>
              <a:t>programme</a:t>
            </a:r>
            <a:r>
              <a:rPr lang="en-US" dirty="0" smtClean="0">
                <a:latin typeface="Arial" pitchFamily="34" charset="0"/>
                <a:cs typeface="Arial" pitchFamily="34" charset="0"/>
              </a:rPr>
              <a:t> we have seen many registers and forms that ICTC staff members have to maintain. Let us review who is responsible for each form.</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Allow the trainees to say who is responsible for preparing and for reviewing each form. Then show them the next slide.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Rot="1" noChangeArrowheads="1" noTextEdit="1"/>
          </p:cNvSpPr>
          <p:nvPr>
            <p:ph type="sldImg"/>
          </p:nvPr>
        </p:nvSpPr>
        <p:spPr>
          <a:ln/>
        </p:spPr>
      </p:sp>
      <p:sp>
        <p:nvSpPr>
          <p:cNvPr id="154627" name="Rectangle 3"/>
          <p:cNvSpPr>
            <a:spLocks noGrp="1" noChangeArrowheads="1"/>
          </p:cNvSpPr>
          <p:nvPr>
            <p:ph type="body" idx="1"/>
          </p:nvPr>
        </p:nvSpPr>
        <p:spPr/>
        <p:txBody>
          <a:bodyPr/>
          <a:lstStyle/>
          <a:p>
            <a:r>
              <a:rPr lang="en-US" smtClean="0">
                <a:solidFill>
                  <a:srgbClr val="FF3300"/>
                </a:solidFill>
                <a:latin typeface="Arial" pitchFamily="34" charset="0"/>
                <a:cs typeface="Arial" pitchFamily="34" charset="0"/>
              </a:rPr>
              <a:t>Prepare this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Rot="1" noChangeArrowheads="1" noTextEdit="1"/>
          </p:cNvSpPr>
          <p:nvPr>
            <p:ph type="sldImg"/>
          </p:nvPr>
        </p:nvSpPr>
        <p:spPr>
          <a:ln/>
        </p:spPr>
      </p:sp>
      <p:sp>
        <p:nvSpPr>
          <p:cNvPr id="160771" name="Rectangle 3"/>
          <p:cNvSpPr>
            <a:spLocks noGrp="1" noChangeArrowheads="1"/>
          </p:cNvSpPr>
          <p:nvPr>
            <p:ph type="body" idx="1"/>
          </p:nvPr>
        </p:nvSpPr>
        <p:spPr/>
        <p:txBody>
          <a:bodyPr/>
          <a:lstStyle/>
          <a:p>
            <a:r>
              <a:rPr lang="en-US" dirty="0" smtClean="0">
                <a:latin typeface="Arial" pitchFamily="34" charset="0"/>
                <a:cs typeface="Arial" pitchFamily="34" charset="0"/>
              </a:rPr>
              <a:t>Here is the report for the monthly report. As you can see it involves information from all the different registers. The monthly ICTC format comprises information on</a:t>
            </a:r>
            <a:r>
              <a:rPr lang="en-US" dirty="0" smtClean="0">
                <a:latin typeface="Arial" pitchFamily="34" charset="0"/>
                <a:cs typeface="Arial" pitchFamily="34" charset="0"/>
              </a:rPr>
              <a:t>:</a:t>
            </a:r>
          </a:p>
          <a:p>
            <a:endParaRPr lang="en-US" dirty="0" smtClean="0">
              <a:latin typeface="Arial" pitchFamily="34" charset="0"/>
              <a:cs typeface="Arial" pitchFamily="34" charset="0"/>
            </a:endParaRPr>
          </a:p>
          <a:p>
            <a:pPr>
              <a:buFontTx/>
              <a:buChar char="•"/>
            </a:pPr>
            <a:r>
              <a:rPr lang="en-US" dirty="0" smtClean="0">
                <a:latin typeface="Arial" pitchFamily="34" charset="0"/>
                <a:cs typeface="Arial" pitchFamily="34" charset="0"/>
              </a:rPr>
              <a:t>The number of clients </a:t>
            </a:r>
            <a:r>
              <a:rPr lang="en-US" dirty="0" err="1" smtClean="0">
                <a:latin typeface="Arial" pitchFamily="34" charset="0"/>
                <a:cs typeface="Arial" pitchFamily="34" charset="0"/>
              </a:rPr>
              <a:t>counselled</a:t>
            </a:r>
            <a:r>
              <a:rPr lang="en-US" dirty="0" smtClean="0">
                <a:latin typeface="Arial" pitchFamily="34" charset="0"/>
                <a:cs typeface="Arial" pitchFamily="34" charset="0"/>
              </a:rPr>
              <a:t>, tested, HIV status, NVP administration, gender and age-wise distribution</a:t>
            </a:r>
            <a:r>
              <a:rPr lang="en-US" dirty="0" smtClean="0">
                <a:latin typeface="Arial" pitchFamily="34" charset="0"/>
                <a:cs typeface="Arial" pitchFamily="34" charset="0"/>
              </a:rPr>
              <a:t>.</a:t>
            </a:r>
          </a:p>
          <a:p>
            <a:pPr>
              <a:buFontTx/>
              <a:buNone/>
            </a:pPr>
            <a:endParaRPr lang="en-US" dirty="0" smtClean="0">
              <a:latin typeface="Arial" pitchFamily="34" charset="0"/>
              <a:cs typeface="Arial" pitchFamily="34" charset="0"/>
            </a:endParaRPr>
          </a:p>
          <a:p>
            <a:pPr>
              <a:buFontTx/>
              <a:buChar char="•"/>
            </a:pPr>
            <a:r>
              <a:rPr lang="en-US" dirty="0" smtClean="0">
                <a:latin typeface="Arial" pitchFamily="34" charset="0"/>
                <a:cs typeface="Arial" pitchFamily="34" charset="0"/>
              </a:rPr>
              <a:t>Monthly HIV-TB report on HIV-TB collaborative </a:t>
            </a:r>
            <a:r>
              <a:rPr lang="en-US" dirty="0" smtClean="0">
                <a:latin typeface="Arial" pitchFamily="34" charset="0"/>
                <a:cs typeface="Arial" pitchFamily="34" charset="0"/>
              </a:rPr>
              <a:t>activities</a:t>
            </a:r>
          </a:p>
          <a:p>
            <a:pPr>
              <a:buFontTx/>
              <a:buNone/>
            </a:pPr>
            <a:endParaRPr lang="en-US" dirty="0" smtClean="0">
              <a:latin typeface="Arial" pitchFamily="34" charset="0"/>
              <a:cs typeface="Arial" pitchFamily="34" charset="0"/>
            </a:endParaRPr>
          </a:p>
          <a:p>
            <a:pPr>
              <a:buFontTx/>
              <a:buChar char="•"/>
            </a:pPr>
            <a:r>
              <a:rPr lang="en-US" dirty="0" smtClean="0">
                <a:latin typeface="Arial" pitchFamily="34" charset="0"/>
                <a:cs typeface="Arial" pitchFamily="34" charset="0"/>
              </a:rPr>
              <a:t>Details of referrals to and from various facilities</a:t>
            </a:r>
            <a:r>
              <a:rPr lang="en-US" dirty="0" smtClean="0">
                <a:latin typeface="Arial" pitchFamily="34" charset="0"/>
                <a:cs typeface="Arial" pitchFamily="34" charset="0"/>
              </a:rPr>
              <a:t>.</a:t>
            </a:r>
          </a:p>
          <a:p>
            <a:pPr>
              <a:buFontTx/>
              <a:buNone/>
            </a:pPr>
            <a:endParaRPr lang="en-US" dirty="0" smtClean="0">
              <a:latin typeface="Arial" pitchFamily="34" charset="0"/>
              <a:cs typeface="Arial" pitchFamily="34" charset="0"/>
            </a:endParaRPr>
          </a:p>
          <a:p>
            <a:pPr>
              <a:buFontTx/>
              <a:buChar char="•"/>
            </a:pPr>
            <a:r>
              <a:rPr lang="en-US" dirty="0" smtClean="0">
                <a:latin typeface="Arial" pitchFamily="34" charset="0"/>
                <a:cs typeface="Arial" pitchFamily="34" charset="0"/>
              </a:rPr>
              <a:t>Stock of drugs, equipment and </a:t>
            </a:r>
            <a:r>
              <a:rPr lang="en-US" dirty="0" smtClean="0">
                <a:latin typeface="Arial" pitchFamily="34" charset="0"/>
                <a:cs typeface="Arial" pitchFamily="34" charset="0"/>
              </a:rPr>
              <a:t>consumables</a:t>
            </a:r>
          </a:p>
          <a:p>
            <a:pPr>
              <a:buFontTx/>
              <a:buNone/>
            </a:pPr>
            <a:endParaRPr lang="en-US" dirty="0" smtClean="0">
              <a:latin typeface="Arial" pitchFamily="34" charset="0"/>
              <a:cs typeface="Arial" pitchFamily="34" charset="0"/>
            </a:endParaRPr>
          </a:p>
          <a:p>
            <a:pPr>
              <a:buFontTx/>
              <a:buChar char="•"/>
            </a:pPr>
            <a:r>
              <a:rPr lang="en-US" dirty="0" smtClean="0">
                <a:latin typeface="Arial" pitchFamily="34" charset="0"/>
                <a:cs typeface="Arial" pitchFamily="34" charset="0"/>
              </a:rPr>
              <a:t>Critical staff positions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Rot="1" noChangeArrowheads="1" noTextEdit="1"/>
          </p:cNvSpPr>
          <p:nvPr>
            <p:ph type="sldImg"/>
          </p:nvPr>
        </p:nvSpPr>
        <p:spPr>
          <a:ln/>
        </p:spPr>
      </p:sp>
      <p:sp>
        <p:nvSpPr>
          <p:cNvPr id="158723" name="Rectangle 3"/>
          <p:cNvSpPr>
            <a:spLocks noGrp="1" noChangeArrowheads="1"/>
          </p:cNvSpPr>
          <p:nvPr>
            <p:ph type="body" idx="1"/>
          </p:nvPr>
        </p:nvSpPr>
        <p:spPr/>
        <p:txBody>
          <a:bodyPr/>
          <a:lstStyle/>
          <a:p>
            <a:r>
              <a:rPr lang="en-US" smtClean="0">
                <a:latin typeface="Arial" pitchFamily="34" charset="0"/>
                <a:cs typeface="Arial" pitchFamily="34" charset="0"/>
              </a:rPr>
              <a:t>The Operational Guidelines for the ICTCs also mention a Monthly Dashboard. The purpose of this is to give a snapshot of the performance of the SACS to NACO. It is sent by each SACS to NACO by the 5th of every month.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Rot="1" noChangeArrowheads="1" noTextEdit="1"/>
          </p:cNvSpPr>
          <p:nvPr>
            <p:ph type="sldImg"/>
          </p:nvPr>
        </p:nvSpPr>
        <p:spPr>
          <a:ln/>
        </p:spPr>
      </p:sp>
      <p:sp>
        <p:nvSpPr>
          <p:cNvPr id="168963" name="Rectangle 3"/>
          <p:cNvSpPr>
            <a:spLocks noGrp="1" noChangeArrowheads="1"/>
          </p:cNvSpPr>
          <p:nvPr>
            <p:ph type="body" idx="1"/>
          </p:nvPr>
        </p:nvSpPr>
        <p:spPr/>
        <p:txBody>
          <a:bodyPr/>
          <a:lstStyle/>
          <a:p>
            <a:r>
              <a:rPr lang="en-US" smtClean="0">
                <a:latin typeface="Arial" pitchFamily="34" charset="0"/>
                <a:cs typeface="Arial" pitchFamily="34" charset="0"/>
              </a:rPr>
              <a:t>The purpose of this monthly dashboard is to give a snapshot view of the performance of the SACS to NACO. A section of this dashboard covers the performance of the ICTCs. The Monthly dashboard cannot be sent in a complete timely manner to NACO unless individual ICTCs send their monthly reports to the DAPCU or the SACS on time. Thus the SACS can also be seen as a team whose members are the various ICTCs and ART centres. If any single centre does not send in their reports on time, then the performance of the SACS as a team is poor. Hence, it is important to be up-to-date in filling the various registers.</a:t>
            </a:r>
          </a:p>
          <a:p>
            <a:endParaRPr lang="en-US"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Rot="1" noChangeArrowheads="1" noTextEdit="1"/>
          </p:cNvSpPr>
          <p:nvPr>
            <p:ph type="sldImg"/>
          </p:nvPr>
        </p:nvSpPr>
        <p:spPr>
          <a:ln/>
        </p:spPr>
      </p:sp>
      <p:sp>
        <p:nvSpPr>
          <p:cNvPr id="175107" name="Rectangle 3"/>
          <p:cNvSpPr>
            <a:spLocks noGrp="1" noChangeArrowheads="1"/>
          </p:cNvSpPr>
          <p:nvPr>
            <p:ph type="body" idx="1"/>
          </p:nvPr>
        </p:nvSpPr>
        <p:spPr/>
        <p:txBody>
          <a:bodyPr/>
          <a:lstStyle/>
          <a:p>
            <a:r>
              <a:rPr lang="en-US" smtClean="0">
                <a:latin typeface="Arial" pitchFamily="34" charset="0"/>
                <a:cs typeface="Arial" pitchFamily="34" charset="0"/>
              </a:rPr>
              <a:t>A final note: The training handbook has described in detail various aspects of ICTC functioning such as working with general patients, working with ANC patients, conducting quality testing and quality counselling. However, unless documentation is carried out in a timely and complete manner, the work done by the ICTC staff will remain invisible and uncounted. To continue with the sports team metaphor, it would be like not counting the number of runs or goals scored. </a:t>
            </a:r>
          </a:p>
          <a:p>
            <a:endParaRPr lang="en-US" smtClean="0">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Ro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smtClean="0">
              <a:solidFill>
                <a:srgbClr val="FF3300"/>
              </a:solidFill>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Rot="1" noChangeArrowheads="1" noTextEdit="1"/>
          </p:cNvSpPr>
          <p:nvPr>
            <p:ph type="sldImg"/>
          </p:nvPr>
        </p:nvSpPr>
        <p:spPr>
          <a:ln/>
        </p:spPr>
      </p:sp>
      <p:sp>
        <p:nvSpPr>
          <p:cNvPr id="103427" name="Rectangle 3"/>
          <p:cNvSpPr>
            <a:spLocks noGrp="1" noChangeArrowheads="1"/>
          </p:cNvSpPr>
          <p:nvPr>
            <p:ph type="body" idx="1"/>
          </p:nvPr>
        </p:nvSpPr>
        <p:spPr/>
        <p:txBody>
          <a:bodyPr/>
          <a:lstStyle/>
          <a:p>
            <a:r>
              <a:rPr lang="en-US" smtClean="0">
                <a:latin typeface="Arial" pitchFamily="34" charset="0"/>
                <a:cs typeface="Arial" pitchFamily="34" charset="0"/>
              </a:rPr>
              <a:t>Just as a sports team aims to win the game, the ICTC team is established to carry out the following functions:</a:t>
            </a:r>
          </a:p>
          <a:p>
            <a:pPr>
              <a:buFontTx/>
              <a:buChar char="•"/>
            </a:pPr>
            <a:r>
              <a:rPr lang="en-US" smtClean="0">
                <a:latin typeface="Arial" pitchFamily="34" charset="0"/>
                <a:cs typeface="Arial" pitchFamily="34" charset="0"/>
              </a:rPr>
              <a:t>Early detection of HIV</a:t>
            </a:r>
          </a:p>
          <a:p>
            <a:pPr>
              <a:buFontTx/>
              <a:buChar char="•"/>
            </a:pPr>
            <a:r>
              <a:rPr lang="en-US" smtClean="0">
                <a:latin typeface="Arial" pitchFamily="34" charset="0"/>
                <a:cs typeface="Arial" pitchFamily="34" charset="0"/>
              </a:rPr>
              <a:t>Provision of basic information on modes of transmission and prevention of HIV/AIDS for promoting behavioural change and reducing vulnerability</a:t>
            </a:r>
          </a:p>
          <a:p>
            <a:pPr>
              <a:buFontTx/>
              <a:buChar char="•"/>
            </a:pPr>
            <a:r>
              <a:rPr lang="en-US" smtClean="0">
                <a:latin typeface="Arial" pitchFamily="34" charset="0"/>
                <a:cs typeface="Arial" pitchFamily="34" charset="0"/>
              </a:rPr>
              <a:t>Linking people with other HIV prevention, care and treatment services</a:t>
            </a:r>
          </a:p>
          <a:p>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Ro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n-US" smtClean="0">
                <a:latin typeface="Arial" pitchFamily="34" charset="0"/>
                <a:cs typeface="Arial" pitchFamily="34" charset="0"/>
              </a:rPr>
              <a:t>But as ICTC team members you are also contributing to loftier goals in the NACP III. To use the sports metaphor again, each individual sports team in a country’s Olympic contingent has a chance to increase the country’s tally of gold, silver and bronze medals. The work of an individual ICTC team runs alongside the work done by other ICTC teams in a district, the work undertaken by ART centres, and the other health programmes such as the RNTCP. The overall medal tally is the number of human lives saved or the number of human lives made healthier through the dedicated work of individual staff at the various health facilities.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Rot="1" noChangeArrowheads="1" noTextEdit="1"/>
          </p:cNvSpPr>
          <p:nvPr>
            <p:ph type="sldImg"/>
          </p:nvPr>
        </p:nvSpPr>
        <p:spPr>
          <a:ln/>
        </p:spPr>
      </p:sp>
      <p:sp>
        <p:nvSpPr>
          <p:cNvPr id="108547" name="Rectangle 3"/>
          <p:cNvSpPr>
            <a:spLocks noGrp="1" noChangeArrowheads="1"/>
          </p:cNvSpPr>
          <p:nvPr>
            <p:ph type="body" idx="1"/>
          </p:nvPr>
        </p:nvSpPr>
        <p:spPr/>
        <p:txBody>
          <a:bodyPr/>
          <a:lstStyle/>
          <a:p>
            <a:r>
              <a:rPr lang="en-US" smtClean="0">
                <a:latin typeface="Arial" pitchFamily="34" charset="0"/>
                <a:cs typeface="Arial" pitchFamily="34" charset="0"/>
              </a:rPr>
              <a:t>The ICTC team has a Medical Officer who works as the manager, a counsellor or a nurse performing counselling, an LT who does testing. Some ICTCs have more than one counsellor. The exact composition of the ICTC team depends on many factors such as whether the ICTC is situated in a big hospital or a Primary Health centre, whether the district has high HIV prevalence or not.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r>
              <a:rPr lang="en-US" smtClean="0">
                <a:latin typeface="Arial" pitchFamily="34" charset="0"/>
                <a:cs typeface="Arial" pitchFamily="34" charset="0"/>
              </a:rPr>
              <a:t>The ICTC Manager is like the captain of the team. He/ she is responsible for the overall functioning of the ICTC. For instance, this individual is responsible for hiring staff, liaising with professional bodies such as the local Indian Medical Association (IMA) to increase client referrals, maintaining the attendance register and verifying other ICTC reports before sending them to the SACS or DAPCU.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en-US" dirty="0" smtClean="0">
                <a:latin typeface="Arial" pitchFamily="34" charset="0"/>
                <a:cs typeface="Arial" pitchFamily="34" charset="0"/>
              </a:rPr>
              <a:t>The </a:t>
            </a:r>
            <a:r>
              <a:rPr lang="en-US" dirty="0" smtClean="0">
                <a:latin typeface="Arial" pitchFamily="34" charset="0"/>
                <a:cs typeface="Arial" pitchFamily="34" charset="0"/>
              </a:rPr>
              <a:t>Counselling  personnel</a:t>
            </a:r>
            <a:r>
              <a:rPr lang="en-US" baseline="0" dirty="0" smtClean="0">
                <a:latin typeface="Arial" pitchFamily="34" charset="0"/>
                <a:cs typeface="Arial" pitchFamily="34" charset="0"/>
              </a:rPr>
              <a:t> </a:t>
            </a:r>
            <a:r>
              <a:rPr lang="en-US" dirty="0" smtClean="0">
                <a:latin typeface="Arial" pitchFamily="34" charset="0"/>
                <a:cs typeface="Arial" pitchFamily="34" charset="0"/>
              </a:rPr>
              <a:t>is </a:t>
            </a:r>
            <a:r>
              <a:rPr lang="en-US" dirty="0" smtClean="0">
                <a:latin typeface="Arial" pitchFamily="34" charset="0"/>
                <a:cs typeface="Arial" pitchFamily="34" charset="0"/>
              </a:rPr>
              <a:t>described by the Operational Guidelines as the bedrock of the ICTC. Her/ his functions include preventive and health education through flip books, providing psychosocial support to clients, and co-</a:t>
            </a:r>
            <a:r>
              <a:rPr lang="en-US" dirty="0" err="1" smtClean="0">
                <a:latin typeface="Arial" pitchFamily="34" charset="0"/>
                <a:cs typeface="Arial" pitchFamily="34" charset="0"/>
              </a:rPr>
              <a:t>ordinating</a:t>
            </a:r>
            <a:r>
              <a:rPr lang="en-US" dirty="0" smtClean="0">
                <a:latin typeface="Arial" pitchFamily="34" charset="0"/>
                <a:cs typeface="Arial" pitchFamily="34" charset="0"/>
              </a:rPr>
              <a:t> with the RCH, TB and ART </a:t>
            </a:r>
            <a:r>
              <a:rPr lang="en-US" dirty="0" err="1" smtClean="0">
                <a:latin typeface="Arial" pitchFamily="34" charset="0"/>
                <a:cs typeface="Arial" pitchFamily="34" charset="0"/>
              </a:rPr>
              <a:t>programmes</a:t>
            </a:r>
            <a:r>
              <a:rPr lang="en-US" dirty="0" smtClean="0">
                <a:latin typeface="Arial" pitchFamily="34" charset="0"/>
                <a:cs typeface="Arial" pitchFamily="34" charset="0"/>
              </a:rPr>
              <a:t>. In some ICTCs, counselling personnel might be a person with a nursing diploma.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en-US" smtClean="0">
                <a:latin typeface="Arial" pitchFamily="34" charset="0"/>
                <a:cs typeface="Arial" pitchFamily="34" charset="0"/>
              </a:rPr>
              <a:t>Testing personnel undertake HIV testing, maintain laboratory equipment, records of HIV test results, rapid HIV testing kits and consumables.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Rot="1" noChangeArrowheads="1" noTextEdit="1"/>
          </p:cNvSpPr>
          <p:nvPr>
            <p:ph type="sldImg"/>
          </p:nvPr>
        </p:nvSpPr>
        <p:spPr>
          <a:ln/>
        </p:spPr>
      </p:sp>
      <p:sp>
        <p:nvSpPr>
          <p:cNvPr id="123907" name="Rectangle 3"/>
          <p:cNvSpPr>
            <a:spLocks noGrp="1" noChangeArrowheads="1"/>
          </p:cNvSpPr>
          <p:nvPr>
            <p:ph type="body" idx="1"/>
          </p:nvPr>
        </p:nvSpPr>
        <p:spPr/>
        <p:txBody>
          <a:bodyPr/>
          <a:lstStyle/>
          <a:p>
            <a:r>
              <a:rPr lang="en-US" smtClean="0">
                <a:latin typeface="Arial" pitchFamily="34" charset="0"/>
                <a:cs typeface="Arial" pitchFamily="34" charset="0"/>
              </a:rPr>
              <a:t>Team effectiveness refers to the degree to which a team accomplishes its purpose. It includes the quality and quantity of services provided. It also includes whether the team is able to remain dynamic and whether it can progress. This will depend to some extent on progress of individual team members.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imes New Roman" pitchFamily="18" charset="0"/>
                <a:cs typeface="Arial"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a:latin typeface="Times New Roman" pitchFamily="18" charset="0"/>
                <a:cs typeface="Arial"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n-US">
                <a:latin typeface="Arial" charset="0"/>
                <a:cs typeface="Arial" charset="0"/>
              </a:endParaRPr>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n-US">
                <a:latin typeface="Arial" charset="0"/>
                <a:cs typeface="Arial" charset="0"/>
              </a:endParaRPr>
            </a:p>
          </p:txBody>
        </p:sp>
      </p:grpSp>
      <p:sp>
        <p:nvSpPr>
          <p:cNvPr id="1116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116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n-US"/>
          </a:p>
        </p:txBody>
      </p:sp>
      <p:sp>
        <p:nvSpPr>
          <p:cNvPr id="11" name="Rectangle 10"/>
          <p:cNvSpPr>
            <a:spLocks noGrp="1" noChangeArrowheads="1"/>
          </p:cNvSpPr>
          <p:nvPr>
            <p:ph type="ftr" sz="quarter" idx="11"/>
          </p:nvPr>
        </p:nvSpPr>
        <p:spPr/>
        <p:txBody>
          <a:bodyPr/>
          <a:lstStyle>
            <a:lvl1pPr algn="r">
              <a:defRPr/>
            </a:lvl1pPr>
          </a:lstStyle>
          <a:p>
            <a:pPr>
              <a:defRPr/>
            </a:pPr>
            <a:r>
              <a:rPr lang="en-US"/>
              <a:t>ICTC Team Training</a:t>
            </a:r>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C0D994F6-CDC5-45D7-8D3C-728EB817CFB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EE381DA4-7100-4A99-9DEB-61E01A07875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4104FB80-2A16-4337-B9CE-309F22D7FB1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762000"/>
            <a:ext cx="7924800" cy="5324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5" name="Rectangle 13"/>
          <p:cNvSpPr>
            <a:spLocks noGrp="1" noChangeArrowheads="1"/>
          </p:cNvSpPr>
          <p:nvPr>
            <p:ph type="sldNum" sz="quarter" idx="12"/>
          </p:nvPr>
        </p:nvSpPr>
        <p:spPr>
          <a:ln/>
        </p:spPr>
        <p:txBody>
          <a:bodyPr/>
          <a:lstStyle>
            <a:lvl1pPr>
              <a:defRPr/>
            </a:lvl1pPr>
          </a:lstStyle>
          <a:p>
            <a:pPr>
              <a:defRPr/>
            </a:pPr>
            <a:fld id="{A91FF870-200D-4467-AFBF-B34921CE469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0913" y="2362200"/>
            <a:ext cx="3770312" cy="178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0913" y="4300538"/>
            <a:ext cx="3770312" cy="178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1"/>
          <p:cNvSpPr>
            <a:spLocks noGrp="1" noChangeArrowheads="1"/>
          </p:cNvSpPr>
          <p:nvPr>
            <p:ph type="dt" sz="half" idx="10"/>
          </p:nvPr>
        </p:nvSpPr>
        <p:spPr>
          <a:ln/>
        </p:spPr>
        <p:txBody>
          <a:bodyPr/>
          <a:lstStyle>
            <a:lvl1pPr>
              <a:defRPr/>
            </a:lvl1pPr>
          </a:lstStyle>
          <a:p>
            <a:pPr>
              <a:defRPr/>
            </a:pPr>
            <a:endParaRPr lang="en-US"/>
          </a:p>
        </p:txBody>
      </p:sp>
      <p:sp>
        <p:nvSpPr>
          <p:cNvPr id="7"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8" name="Rectangle 13"/>
          <p:cNvSpPr>
            <a:spLocks noGrp="1" noChangeArrowheads="1"/>
          </p:cNvSpPr>
          <p:nvPr>
            <p:ph type="sldNum" sz="quarter" idx="12"/>
          </p:nvPr>
        </p:nvSpPr>
        <p:spPr>
          <a:ln/>
        </p:spPr>
        <p:txBody>
          <a:bodyPr/>
          <a:lstStyle>
            <a:lvl1pPr>
              <a:defRPr/>
            </a:lvl1pPr>
          </a:lstStyle>
          <a:p>
            <a:pPr>
              <a:defRPr/>
            </a:pPr>
            <a:fld id="{56D8E448-E545-4E18-B67C-117D6736A5C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438400" y="6248400"/>
            <a:ext cx="2130425" cy="474663"/>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5791200" y="6248400"/>
            <a:ext cx="2897188" cy="474663"/>
          </a:xfrm>
        </p:spPr>
        <p:txBody>
          <a:bodyPr/>
          <a:lstStyle>
            <a:lvl1pPr>
              <a:defRPr smtClean="0"/>
            </a:lvl1pPr>
          </a:lstStyle>
          <a:p>
            <a:pPr>
              <a:defRPr/>
            </a:pPr>
            <a:r>
              <a:rPr lang="en-US"/>
              <a:t>ICTC Team Training</a:t>
            </a:r>
            <a:endParaRPr lang="en-US"/>
          </a:p>
        </p:txBody>
      </p:sp>
      <p:sp>
        <p:nvSpPr>
          <p:cNvPr id="7" name="Slide Number Placeholder 6"/>
          <p:cNvSpPr>
            <a:spLocks noGrp="1"/>
          </p:cNvSpPr>
          <p:nvPr>
            <p:ph type="sldNum" sz="quarter" idx="12"/>
          </p:nvPr>
        </p:nvSpPr>
        <p:spPr>
          <a:xfrm>
            <a:off x="84138" y="6242050"/>
            <a:ext cx="587375" cy="488950"/>
          </a:xfrm>
        </p:spPr>
        <p:txBody>
          <a:bodyPr/>
          <a:lstStyle>
            <a:lvl1pPr>
              <a:defRPr smtClean="0"/>
            </a:lvl1pPr>
          </a:lstStyle>
          <a:p>
            <a:pPr>
              <a:defRPr/>
            </a:pPr>
            <a:fld id="{75613AA0-BCCB-482E-A32C-12F9D1880B5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778EAC36-F7AE-4F4A-8E93-43816835B03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699A128A-B857-475B-AB2F-95743A4883F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067A144E-D9C5-47C0-8B53-C76F4568980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9" name="Rectangle 13"/>
          <p:cNvSpPr>
            <a:spLocks noGrp="1" noChangeArrowheads="1"/>
          </p:cNvSpPr>
          <p:nvPr>
            <p:ph type="sldNum" sz="quarter" idx="12"/>
          </p:nvPr>
        </p:nvSpPr>
        <p:spPr>
          <a:ln/>
        </p:spPr>
        <p:txBody>
          <a:bodyPr/>
          <a:lstStyle>
            <a:lvl1pPr>
              <a:defRPr/>
            </a:lvl1pPr>
          </a:lstStyle>
          <a:p>
            <a:pPr>
              <a:defRPr/>
            </a:pPr>
            <a:fld id="{66934309-FEE0-48CA-ADE3-8D5F1C8CCC6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5" name="Rectangle 13"/>
          <p:cNvSpPr>
            <a:spLocks noGrp="1" noChangeArrowheads="1"/>
          </p:cNvSpPr>
          <p:nvPr>
            <p:ph type="sldNum" sz="quarter" idx="12"/>
          </p:nvPr>
        </p:nvSpPr>
        <p:spPr>
          <a:ln/>
        </p:spPr>
        <p:txBody>
          <a:bodyPr/>
          <a:lstStyle>
            <a:lvl1pPr>
              <a:defRPr/>
            </a:lvl1pPr>
          </a:lstStyle>
          <a:p>
            <a:pPr>
              <a:defRPr/>
            </a:pPr>
            <a:fld id="{D7F84A49-2734-4308-8497-728DF906CF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4" name="Rectangle 13"/>
          <p:cNvSpPr>
            <a:spLocks noGrp="1" noChangeArrowheads="1"/>
          </p:cNvSpPr>
          <p:nvPr>
            <p:ph type="sldNum" sz="quarter" idx="12"/>
          </p:nvPr>
        </p:nvSpPr>
        <p:spPr>
          <a:ln/>
        </p:spPr>
        <p:txBody>
          <a:bodyPr/>
          <a:lstStyle>
            <a:lvl1pPr>
              <a:defRPr/>
            </a:lvl1pPr>
          </a:lstStyle>
          <a:p>
            <a:pPr>
              <a:defRPr/>
            </a:pPr>
            <a:fld id="{F159F380-7E8F-4FF4-85DC-C56C3AD21DA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9FE2DB58-8FAD-47B5-AB27-DE34A733980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58881254-90C7-462F-9598-5368196442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1105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n-US">
                  <a:latin typeface="Arial" charset="0"/>
                  <a:cs typeface="Arial" charset="0"/>
                </a:endParaRPr>
              </a:p>
            </p:txBody>
          </p:sp>
          <p:sp>
            <p:nvSpPr>
              <p:cNvPr id="1105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n-US">
                  <a:latin typeface="Arial" charset="0"/>
                  <a:cs typeface="Arial" charset="0"/>
                </a:endParaRPr>
              </a:p>
            </p:txBody>
          </p:sp>
        </p:grpSp>
        <p:grpSp>
          <p:nvGrpSpPr>
            <p:cNvPr id="1033" name="Group 6"/>
            <p:cNvGrpSpPr>
              <a:grpSpLocks/>
            </p:cNvGrpSpPr>
            <p:nvPr/>
          </p:nvGrpSpPr>
          <p:grpSpPr bwMode="auto">
            <a:xfrm>
              <a:off x="144" y="1248"/>
              <a:ext cx="4656" cy="201"/>
              <a:chOff x="144" y="1248"/>
              <a:chExt cx="4656" cy="201"/>
            </a:xfrm>
          </p:grpSpPr>
          <p:sp>
            <p:nvSpPr>
              <p:cNvPr id="1105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n-US">
                  <a:latin typeface="Arial" charset="0"/>
                  <a:cs typeface="Arial" charset="0"/>
                </a:endParaRPr>
              </a:p>
            </p:txBody>
          </p:sp>
          <p:sp>
            <p:nvSpPr>
              <p:cNvPr id="1106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n-US">
                  <a:latin typeface="Arial" charset="0"/>
                  <a:cs typeface="Arial" charset="0"/>
                </a:endParaRPr>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6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Arial" charset="0"/>
                <a:cs typeface="Arial" charset="0"/>
              </a:defRPr>
            </a:lvl1pPr>
          </a:lstStyle>
          <a:p>
            <a:pPr>
              <a:defRPr/>
            </a:pPr>
            <a:endParaRPr lang="en-US"/>
          </a:p>
        </p:txBody>
      </p:sp>
      <p:sp>
        <p:nvSpPr>
          <p:cNvPr id="1106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Arial" charset="0"/>
                <a:cs typeface="Arial" charset="0"/>
              </a:defRPr>
            </a:lvl1pPr>
          </a:lstStyle>
          <a:p>
            <a:pPr>
              <a:defRPr/>
            </a:pPr>
            <a:r>
              <a:rPr lang="en-US"/>
              <a:t>ICTC Team Training</a:t>
            </a:r>
          </a:p>
        </p:txBody>
      </p:sp>
      <p:sp>
        <p:nvSpPr>
          <p:cNvPr id="1106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latin typeface="Arial" charset="0"/>
                <a:cs typeface="Arial" charset="0"/>
              </a:defRPr>
            </a:lvl1pPr>
          </a:lstStyle>
          <a:p>
            <a:pPr>
              <a:defRPr/>
            </a:pPr>
            <a:fld id="{B1C21158-0151-4BCF-B7D3-01DE6A3A12C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6"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7" r:id="rId14"/>
  </p:sldLayoutIdLst>
  <p:hf hdr="0" dt="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cs typeface="Arial" charset="0"/>
        </a:defRPr>
      </a:lvl2pPr>
      <a:lvl3pPr algn="l" rtl="0" eaLnBrk="0" fontAlgn="base" hangingPunct="0">
        <a:lnSpc>
          <a:spcPct val="90000"/>
        </a:lnSpc>
        <a:spcBef>
          <a:spcPct val="0"/>
        </a:spcBef>
        <a:spcAft>
          <a:spcPct val="0"/>
        </a:spcAft>
        <a:defRPr sz="3600" b="1">
          <a:solidFill>
            <a:schemeClr val="tx2"/>
          </a:solidFill>
          <a:latin typeface="Arial" charset="0"/>
          <a:cs typeface="Arial" charset="0"/>
        </a:defRPr>
      </a:lvl3pPr>
      <a:lvl4pPr algn="l" rtl="0" eaLnBrk="0" fontAlgn="base" hangingPunct="0">
        <a:lnSpc>
          <a:spcPct val="90000"/>
        </a:lnSpc>
        <a:spcBef>
          <a:spcPct val="0"/>
        </a:spcBef>
        <a:spcAft>
          <a:spcPct val="0"/>
        </a:spcAft>
        <a:defRPr sz="3600" b="1">
          <a:solidFill>
            <a:schemeClr val="tx2"/>
          </a:solidFill>
          <a:latin typeface="Arial" charset="0"/>
          <a:cs typeface="Arial" charset="0"/>
        </a:defRPr>
      </a:lvl4pPr>
      <a:lvl5pPr algn="l" rtl="0" eaLnBrk="0" fontAlgn="base" hangingPunct="0">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solidFill>
                  <a:schemeClr val="tx1"/>
                </a:solidFill>
              </a:rPr>
              <a:t>Working as an ICTC Team</a:t>
            </a:r>
            <a:endParaRPr lang="en-US" dirty="0"/>
          </a:p>
        </p:txBody>
      </p:sp>
      <p:sp>
        <p:nvSpPr>
          <p:cNvPr id="4" name="Rectangle 10"/>
          <p:cNvSpPr>
            <a:spLocks noGrp="1" noChangeArrowheads="1"/>
          </p:cNvSpPr>
          <p:nvPr>
            <p:ph type="ftr" sz="quarter" idx="11"/>
          </p:nvPr>
        </p:nvSpPr>
        <p:spPr>
          <a:xfrm>
            <a:off x="6324600" y="6248400"/>
            <a:ext cx="2363788" cy="474663"/>
          </a:xfrm>
          <a:noFill/>
        </p:spPr>
        <p:txBody>
          <a:bodyPr/>
          <a:lstStyle/>
          <a:p>
            <a:pPr algn="r"/>
            <a:r>
              <a:rPr lang="en-US" dirty="0" smtClean="0">
                <a:latin typeface="Arial" pitchFamily="34" charset="0"/>
                <a:cs typeface="Arial" pitchFamily="34" charset="0"/>
              </a:rPr>
              <a:t>ICTC Team Training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AutoShape 2"/>
          <p:cNvSpPr>
            <a:spLocks noGrp="1" noChangeArrowheads="1"/>
          </p:cNvSpPr>
          <p:nvPr>
            <p:ph type="title"/>
          </p:nvPr>
        </p:nvSpPr>
        <p:spPr/>
        <p:txBody>
          <a:bodyPr/>
          <a:lstStyle/>
          <a:p>
            <a:r>
              <a:rPr lang="en-US" smtClean="0"/>
              <a:t>Team Effectiveness</a:t>
            </a:r>
          </a:p>
        </p:txBody>
      </p:sp>
      <p:sp>
        <p:nvSpPr>
          <p:cNvPr id="122883" name="Rectangle 3"/>
          <p:cNvSpPr>
            <a:spLocks noGrp="1" noChangeArrowheads="1"/>
          </p:cNvSpPr>
          <p:nvPr>
            <p:ph type="body" idx="1"/>
          </p:nvPr>
        </p:nvSpPr>
        <p:spPr/>
        <p:txBody>
          <a:bodyPr/>
          <a:lstStyle/>
          <a:p>
            <a:r>
              <a:rPr lang="en-US" smtClean="0"/>
              <a:t>Degree to which a team accomplishes its purpose. </a:t>
            </a:r>
          </a:p>
          <a:p>
            <a:r>
              <a:rPr lang="en-US" smtClean="0"/>
              <a:t>Includes quality and quantity of services provided. </a:t>
            </a:r>
          </a:p>
          <a:p>
            <a:r>
              <a:rPr lang="en-US" smtClean="0"/>
              <a:t>Will depend to some extent on progress of individual team members.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AutoShape 2"/>
          <p:cNvSpPr>
            <a:spLocks noGrp="1" noChangeArrowheads="1"/>
          </p:cNvSpPr>
          <p:nvPr>
            <p:ph type="title"/>
          </p:nvPr>
        </p:nvSpPr>
        <p:spPr/>
        <p:txBody>
          <a:bodyPr/>
          <a:lstStyle/>
          <a:p>
            <a:r>
              <a:rPr lang="en-US" smtClean="0"/>
              <a:t>Conflict resolution</a:t>
            </a:r>
          </a:p>
        </p:txBody>
      </p:sp>
      <p:sp>
        <p:nvSpPr>
          <p:cNvPr id="129027" name="Rectangle 3"/>
          <p:cNvSpPr>
            <a:spLocks noGrp="1" noChangeArrowheads="1"/>
          </p:cNvSpPr>
          <p:nvPr>
            <p:ph type="body" idx="1"/>
          </p:nvPr>
        </p:nvSpPr>
        <p:spPr>
          <a:xfrm>
            <a:off x="838200" y="2362200"/>
            <a:ext cx="7693025" cy="3962400"/>
          </a:xfrm>
        </p:spPr>
        <p:txBody>
          <a:bodyPr/>
          <a:lstStyle/>
          <a:p>
            <a:r>
              <a:rPr lang="en-US" dirty="0" smtClean="0"/>
              <a:t>Conflict is an inevitable part of human life</a:t>
            </a:r>
            <a:r>
              <a:rPr lang="en-US" dirty="0" smtClean="0"/>
              <a:t>.</a:t>
            </a:r>
          </a:p>
          <a:p>
            <a:endParaRPr lang="en-US" dirty="0" smtClean="0"/>
          </a:p>
          <a:p>
            <a:r>
              <a:rPr lang="en-US" dirty="0" smtClean="0"/>
              <a:t>Will arise whenever people hold different opinions about how to perform a certain task</a:t>
            </a:r>
            <a:r>
              <a:rPr lang="en-US" dirty="0" smtClean="0"/>
              <a:t>.</a:t>
            </a:r>
          </a:p>
          <a:p>
            <a:pPr>
              <a:buNone/>
            </a:pPr>
            <a:endParaRPr lang="en-US" dirty="0" smtClean="0"/>
          </a:p>
          <a:p>
            <a:r>
              <a:rPr lang="en-US" dirty="0" smtClean="0"/>
              <a:t>At </a:t>
            </a:r>
            <a:r>
              <a:rPr lang="en-US" dirty="0" smtClean="0"/>
              <a:t>the ICTC, it is important to </a:t>
            </a:r>
            <a:r>
              <a:rPr lang="en-US" dirty="0" err="1" smtClean="0"/>
              <a:t>recognise</a:t>
            </a:r>
            <a:r>
              <a:rPr lang="en-US" dirty="0" smtClean="0"/>
              <a:t> and encourage desirable conflict while minimizing undesirable team conflict.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AutoShape 2"/>
          <p:cNvSpPr>
            <a:spLocks noGrp="1" noChangeArrowheads="1"/>
          </p:cNvSpPr>
          <p:nvPr>
            <p:ph type="title"/>
          </p:nvPr>
        </p:nvSpPr>
        <p:spPr/>
        <p:txBody>
          <a:bodyPr/>
          <a:lstStyle/>
          <a:p>
            <a:r>
              <a:rPr lang="en-US" smtClean="0"/>
              <a:t>Conflict resolution</a:t>
            </a:r>
          </a:p>
        </p:txBody>
      </p:sp>
      <p:sp>
        <p:nvSpPr>
          <p:cNvPr id="133123" name="Rectangle 3"/>
          <p:cNvSpPr>
            <a:spLocks noGrp="1" noChangeArrowheads="1"/>
          </p:cNvSpPr>
          <p:nvPr>
            <p:ph type="body" idx="1"/>
          </p:nvPr>
        </p:nvSpPr>
        <p:spPr/>
        <p:txBody>
          <a:bodyPr/>
          <a:lstStyle/>
          <a:p>
            <a:endParaRPr lang="en-US" dirty="0" smtClean="0"/>
          </a:p>
          <a:p>
            <a:pPr marL="0" indent="0">
              <a:buNone/>
            </a:pPr>
            <a:r>
              <a:rPr lang="en-US" dirty="0" smtClean="0"/>
              <a:t>WHAT </a:t>
            </a:r>
            <a:r>
              <a:rPr lang="en-US" dirty="0" smtClean="0"/>
              <a:t>ARE SOME POSSIBLE AREAS OF CONFLICT IN THE ICTC?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AutoShape 2"/>
          <p:cNvSpPr>
            <a:spLocks noGrp="1" noChangeArrowheads="1"/>
          </p:cNvSpPr>
          <p:nvPr>
            <p:ph type="title"/>
          </p:nvPr>
        </p:nvSpPr>
        <p:spPr/>
        <p:txBody>
          <a:bodyPr/>
          <a:lstStyle/>
          <a:p>
            <a:r>
              <a:rPr lang="en-US" smtClean="0"/>
              <a:t>Good communication</a:t>
            </a:r>
          </a:p>
        </p:txBody>
      </p:sp>
      <p:sp>
        <p:nvSpPr>
          <p:cNvPr id="131075" name="Rectangle 3"/>
          <p:cNvSpPr>
            <a:spLocks noGrp="1" noChangeArrowheads="1"/>
          </p:cNvSpPr>
          <p:nvPr>
            <p:ph type="body" idx="1"/>
          </p:nvPr>
        </p:nvSpPr>
        <p:spPr/>
        <p:txBody>
          <a:bodyPr/>
          <a:lstStyle/>
          <a:p>
            <a:r>
              <a:rPr lang="en-US" sz="2400" dirty="0" smtClean="0"/>
              <a:t>Effective teams cannot manage without good communication (speaking openly, listening without judgment, creating small communication rituals)</a:t>
            </a:r>
          </a:p>
          <a:p>
            <a:r>
              <a:rPr lang="en-US" sz="2400" dirty="0" smtClean="0"/>
              <a:t>Person-to-person communication, enables team members to see each other as human beings with individual lives and problems, and </a:t>
            </a:r>
            <a:endParaRPr lang="en-US" sz="2400" dirty="0" smtClean="0"/>
          </a:p>
          <a:p>
            <a:r>
              <a:rPr lang="en-US" sz="2400" dirty="0" smtClean="0"/>
              <a:t>Provides </a:t>
            </a:r>
            <a:r>
              <a:rPr lang="en-US" sz="2400" dirty="0" smtClean="0"/>
              <a:t>a basis from which to try and see a problem from the other person’s perspective.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AutoShape 2"/>
          <p:cNvSpPr>
            <a:spLocks noGrp="1" noChangeArrowheads="1"/>
          </p:cNvSpPr>
          <p:nvPr>
            <p:ph type="title"/>
          </p:nvPr>
        </p:nvSpPr>
        <p:spPr/>
        <p:txBody>
          <a:bodyPr/>
          <a:lstStyle/>
          <a:p>
            <a:r>
              <a:rPr lang="en-US" smtClean="0"/>
              <a:t>Planning and task co-ordination</a:t>
            </a:r>
          </a:p>
        </p:txBody>
      </p:sp>
      <p:sp>
        <p:nvSpPr>
          <p:cNvPr id="139267" name="Rectangle 3"/>
          <p:cNvSpPr>
            <a:spLocks noGrp="1" noChangeArrowheads="1"/>
          </p:cNvSpPr>
          <p:nvPr>
            <p:ph type="body" idx="1"/>
          </p:nvPr>
        </p:nvSpPr>
        <p:spPr/>
        <p:txBody>
          <a:bodyPr/>
          <a:lstStyle/>
          <a:p>
            <a:pPr>
              <a:buNone/>
            </a:pPr>
            <a:endParaRPr lang="en-US" dirty="0" smtClean="0"/>
          </a:p>
          <a:p>
            <a:r>
              <a:rPr lang="en-US" dirty="0" smtClean="0"/>
              <a:t>Team </a:t>
            </a:r>
            <a:r>
              <a:rPr lang="en-US" dirty="0" smtClean="0"/>
              <a:t>members perform different sub-tasks</a:t>
            </a:r>
            <a:r>
              <a:rPr lang="en-US" dirty="0" smtClean="0"/>
              <a:t>.</a:t>
            </a:r>
          </a:p>
          <a:p>
            <a:pPr>
              <a:buNone/>
            </a:pPr>
            <a:r>
              <a:rPr lang="en-US" dirty="0" smtClean="0"/>
              <a:t> </a:t>
            </a:r>
            <a:endParaRPr lang="en-US" dirty="0" smtClean="0"/>
          </a:p>
          <a:p>
            <a:r>
              <a:rPr lang="en-US" dirty="0" smtClean="0"/>
              <a:t>This calls for co-ordination between team members.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AutoShape 2"/>
          <p:cNvSpPr>
            <a:spLocks noGrp="1" noChangeArrowheads="1"/>
          </p:cNvSpPr>
          <p:nvPr>
            <p:ph type="title"/>
          </p:nvPr>
        </p:nvSpPr>
        <p:spPr/>
        <p:txBody>
          <a:bodyPr/>
          <a:lstStyle/>
          <a:p>
            <a:r>
              <a:rPr lang="en-US" smtClean="0"/>
              <a:t>Goal setting</a:t>
            </a:r>
          </a:p>
        </p:txBody>
      </p:sp>
      <p:sp>
        <p:nvSpPr>
          <p:cNvPr id="137219" name="Rectangle 3"/>
          <p:cNvSpPr>
            <a:spLocks noGrp="1" noChangeArrowheads="1"/>
          </p:cNvSpPr>
          <p:nvPr>
            <p:ph type="body" idx="1"/>
          </p:nvPr>
        </p:nvSpPr>
        <p:spPr/>
        <p:txBody>
          <a:bodyPr/>
          <a:lstStyle/>
          <a:p>
            <a:r>
              <a:rPr lang="en-US" sz="2400" smtClean="0"/>
              <a:t>Effective teams agree on goals, work on them and then monitoring team progress towards these goals. </a:t>
            </a:r>
          </a:p>
          <a:p>
            <a:r>
              <a:rPr lang="en-US" sz="2400" smtClean="0"/>
              <a:t>Achievable goals include actions and a time limit. The actions are feasible and include mention of who has to do what.</a:t>
            </a:r>
          </a:p>
          <a:p>
            <a:pPr lvl="1"/>
            <a:r>
              <a:rPr lang="en-US" sz="2000" smtClean="0"/>
              <a:t>E.g. “Within the next month we will increase our counselling of general public members by (1) having the counsellor contact 5 non-governmental organizations, and (2) having the medical officer speak to personnel in the gynaecology department and making a presentation at the local 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AutoShape 2"/>
          <p:cNvSpPr>
            <a:spLocks noGrp="1" noChangeArrowheads="1"/>
          </p:cNvSpPr>
          <p:nvPr>
            <p:ph type="title"/>
          </p:nvPr>
        </p:nvSpPr>
        <p:spPr/>
        <p:txBody>
          <a:bodyPr/>
          <a:lstStyle/>
          <a:p>
            <a:r>
              <a:rPr lang="en-US" smtClean="0"/>
              <a:t>Goals should be SMART</a:t>
            </a:r>
          </a:p>
        </p:txBody>
      </p:sp>
      <p:sp>
        <p:nvSpPr>
          <p:cNvPr id="176131" name="Rectangle 3"/>
          <p:cNvSpPr>
            <a:spLocks noGrp="1" noChangeArrowheads="1"/>
          </p:cNvSpPr>
          <p:nvPr>
            <p:ph type="body" idx="1"/>
          </p:nvPr>
        </p:nvSpPr>
        <p:spPr>
          <a:xfrm>
            <a:off x="838200" y="2298700"/>
            <a:ext cx="7693025" cy="4343400"/>
          </a:xfrm>
        </p:spPr>
        <p:txBody>
          <a:bodyPr/>
          <a:lstStyle/>
          <a:p>
            <a:pPr>
              <a:lnSpc>
                <a:spcPct val="90000"/>
              </a:lnSpc>
              <a:buFont typeface="Wingdings" pitchFamily="2" charset="2"/>
              <a:buNone/>
            </a:pPr>
            <a:r>
              <a:rPr lang="en-US" sz="2000" dirty="0" smtClean="0"/>
              <a:t>S	</a:t>
            </a:r>
            <a:r>
              <a:rPr lang="en-US" sz="2000" b="1" dirty="0" smtClean="0"/>
              <a:t>Specific</a:t>
            </a:r>
            <a:r>
              <a:rPr lang="en-US" sz="2000" dirty="0" smtClean="0"/>
              <a:t> – defining what is to be accomplished in terms of specific steps to </a:t>
            </a:r>
            <a:r>
              <a:rPr lang="en-US" sz="2000" dirty="0" err="1" smtClean="0"/>
              <a:t>behavioural</a:t>
            </a:r>
            <a:r>
              <a:rPr lang="en-US" sz="2000" dirty="0" smtClean="0"/>
              <a:t> </a:t>
            </a:r>
            <a:r>
              <a:rPr lang="en-US" sz="2000" dirty="0" smtClean="0"/>
              <a:t>change</a:t>
            </a:r>
          </a:p>
          <a:p>
            <a:pPr>
              <a:lnSpc>
                <a:spcPct val="90000"/>
              </a:lnSpc>
              <a:buFont typeface="Wingdings" pitchFamily="2" charset="2"/>
              <a:buNone/>
            </a:pPr>
            <a:endParaRPr lang="en-US" sz="2000" dirty="0" smtClean="0"/>
          </a:p>
          <a:p>
            <a:pPr>
              <a:lnSpc>
                <a:spcPct val="90000"/>
              </a:lnSpc>
              <a:buFont typeface="Wingdings" pitchFamily="2" charset="2"/>
              <a:buNone/>
            </a:pPr>
            <a:r>
              <a:rPr lang="en-US" sz="2000" dirty="0" smtClean="0"/>
              <a:t>M	</a:t>
            </a:r>
            <a:r>
              <a:rPr lang="en-US" sz="2000" b="1" dirty="0" smtClean="0"/>
              <a:t>Measurable</a:t>
            </a:r>
            <a:r>
              <a:rPr lang="en-US" sz="2000" dirty="0" smtClean="0"/>
              <a:t> – quantifying the objectives by indicating a numerical or percentage change </a:t>
            </a:r>
            <a:r>
              <a:rPr lang="en-US" sz="2000" dirty="0" smtClean="0"/>
              <a:t>expected</a:t>
            </a:r>
          </a:p>
          <a:p>
            <a:pPr>
              <a:lnSpc>
                <a:spcPct val="90000"/>
              </a:lnSpc>
              <a:buFont typeface="Wingdings" pitchFamily="2" charset="2"/>
              <a:buNone/>
            </a:pPr>
            <a:endParaRPr lang="en-US" sz="2000" dirty="0" smtClean="0"/>
          </a:p>
          <a:p>
            <a:pPr>
              <a:lnSpc>
                <a:spcPct val="90000"/>
              </a:lnSpc>
              <a:buFont typeface="Wingdings" pitchFamily="2" charset="2"/>
              <a:buNone/>
            </a:pPr>
            <a:r>
              <a:rPr lang="en-US" sz="2000" dirty="0" smtClean="0"/>
              <a:t>A	</a:t>
            </a:r>
            <a:r>
              <a:rPr lang="en-US" sz="2000" b="1" dirty="0" smtClean="0"/>
              <a:t>Appropriate</a:t>
            </a:r>
            <a:r>
              <a:rPr lang="en-US" sz="2000" dirty="0" smtClean="0"/>
              <a:t> – defining intended changes that are acceptable in the local </a:t>
            </a:r>
            <a:r>
              <a:rPr lang="en-US" sz="2000" dirty="0" smtClean="0"/>
              <a:t>context</a:t>
            </a:r>
          </a:p>
          <a:p>
            <a:pPr>
              <a:lnSpc>
                <a:spcPct val="90000"/>
              </a:lnSpc>
              <a:buFont typeface="Wingdings" pitchFamily="2" charset="2"/>
              <a:buNone/>
            </a:pPr>
            <a:endParaRPr lang="en-US" sz="2000" dirty="0" smtClean="0"/>
          </a:p>
          <a:p>
            <a:pPr>
              <a:lnSpc>
                <a:spcPct val="90000"/>
              </a:lnSpc>
              <a:buFont typeface="Wingdings" pitchFamily="2" charset="2"/>
              <a:buNone/>
            </a:pPr>
            <a:r>
              <a:rPr lang="en-US" sz="2000" dirty="0" smtClean="0"/>
              <a:t>R	</a:t>
            </a:r>
            <a:r>
              <a:rPr lang="en-US" sz="2000" b="1" dirty="0" smtClean="0"/>
              <a:t>Realistic</a:t>
            </a:r>
            <a:r>
              <a:rPr lang="en-US" sz="2000" dirty="0" smtClean="0"/>
              <a:t> – Avoiding objectives that are beyond the scope of available resources or contrary to relevant </a:t>
            </a:r>
            <a:r>
              <a:rPr lang="en-US" sz="2000" dirty="0" smtClean="0"/>
              <a:t>experience</a:t>
            </a:r>
          </a:p>
          <a:p>
            <a:pPr>
              <a:lnSpc>
                <a:spcPct val="90000"/>
              </a:lnSpc>
              <a:buFont typeface="Wingdings" pitchFamily="2" charset="2"/>
              <a:buNone/>
            </a:pPr>
            <a:endParaRPr lang="en-US" sz="2000" dirty="0" smtClean="0"/>
          </a:p>
          <a:p>
            <a:pPr>
              <a:lnSpc>
                <a:spcPct val="90000"/>
              </a:lnSpc>
              <a:buFont typeface="Wingdings" pitchFamily="2" charset="2"/>
              <a:buNone/>
            </a:pPr>
            <a:r>
              <a:rPr lang="en-US" sz="2000" dirty="0" smtClean="0"/>
              <a:t>T	</a:t>
            </a:r>
            <a:r>
              <a:rPr lang="en-US" sz="2000" b="1" dirty="0" smtClean="0"/>
              <a:t>Time-bound</a:t>
            </a:r>
            <a:r>
              <a:rPr lang="en-US" sz="2000" dirty="0" smtClean="0"/>
              <a:t> – identifying the time frame in which changes should be achieved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AutoShape 2"/>
          <p:cNvSpPr>
            <a:spLocks noGrp="1" noChangeArrowheads="1"/>
          </p:cNvSpPr>
          <p:nvPr>
            <p:ph type="title"/>
          </p:nvPr>
        </p:nvSpPr>
        <p:spPr/>
        <p:txBody>
          <a:bodyPr/>
          <a:lstStyle/>
          <a:p>
            <a:r>
              <a:rPr lang="en-US" smtClean="0"/>
              <a:t>Supervision</a:t>
            </a:r>
          </a:p>
        </p:txBody>
      </p:sp>
      <p:sp>
        <p:nvSpPr>
          <p:cNvPr id="141315" name="Rectangle 3"/>
          <p:cNvSpPr>
            <a:spLocks noGrp="1" noChangeArrowheads="1"/>
          </p:cNvSpPr>
          <p:nvPr>
            <p:ph type="body" idx="1"/>
          </p:nvPr>
        </p:nvSpPr>
        <p:spPr/>
        <p:txBody>
          <a:bodyPr/>
          <a:lstStyle/>
          <a:p>
            <a:pPr>
              <a:buNone/>
            </a:pPr>
            <a:endParaRPr lang="en-US" dirty="0" smtClean="0"/>
          </a:p>
          <a:p>
            <a:r>
              <a:rPr lang="en-US" dirty="0" smtClean="0"/>
              <a:t>ICTC </a:t>
            </a:r>
            <a:r>
              <a:rPr lang="en-US" dirty="0" smtClean="0"/>
              <a:t>Manager </a:t>
            </a:r>
          </a:p>
          <a:p>
            <a:pPr>
              <a:buFont typeface="Wingdings" pitchFamily="2" charset="2"/>
              <a:buNone/>
            </a:pPr>
            <a:r>
              <a:rPr lang="en-US" dirty="0" smtClean="0"/>
              <a:t>			OR</a:t>
            </a:r>
          </a:p>
          <a:p>
            <a:r>
              <a:rPr lang="en-US" dirty="0" smtClean="0"/>
              <a:t>District ICTC Supervisor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AutoShape 2"/>
          <p:cNvSpPr>
            <a:spLocks noGrp="1" noChangeArrowheads="1"/>
          </p:cNvSpPr>
          <p:nvPr>
            <p:ph type="title"/>
          </p:nvPr>
        </p:nvSpPr>
        <p:spPr/>
        <p:txBody>
          <a:bodyPr/>
          <a:lstStyle/>
          <a:p>
            <a:r>
              <a:rPr lang="en-US" smtClean="0"/>
              <a:t>Documentation</a:t>
            </a:r>
          </a:p>
        </p:txBody>
      </p:sp>
      <p:sp>
        <p:nvSpPr>
          <p:cNvPr id="145411" name="Rectangle 3"/>
          <p:cNvSpPr>
            <a:spLocks noGrp="1" noChangeArrowheads="1"/>
          </p:cNvSpPr>
          <p:nvPr>
            <p:ph type="body" idx="1"/>
          </p:nvPr>
        </p:nvSpPr>
        <p:spPr>
          <a:xfrm>
            <a:off x="838200" y="2362200"/>
            <a:ext cx="7693025" cy="4038600"/>
          </a:xfrm>
        </p:spPr>
        <p:txBody>
          <a:bodyPr/>
          <a:lstStyle/>
          <a:p>
            <a:pPr>
              <a:lnSpc>
                <a:spcPct val="80000"/>
              </a:lnSpc>
            </a:pPr>
            <a:r>
              <a:rPr lang="en-US" sz="2000" dirty="0" smtClean="0"/>
              <a:t>To study the increase or decrease in numbers of people visiting the </a:t>
            </a:r>
            <a:r>
              <a:rPr lang="en-US" sz="2000" dirty="0" smtClean="0"/>
              <a:t>ICTC</a:t>
            </a:r>
          </a:p>
          <a:p>
            <a:pPr>
              <a:lnSpc>
                <a:spcPct val="80000"/>
              </a:lnSpc>
              <a:buNone/>
            </a:pPr>
            <a:endParaRPr lang="en-US" sz="1600" dirty="0" smtClean="0"/>
          </a:p>
          <a:p>
            <a:pPr>
              <a:lnSpc>
                <a:spcPct val="80000"/>
              </a:lnSpc>
            </a:pPr>
            <a:r>
              <a:rPr lang="en-US" sz="2000" dirty="0" smtClean="0"/>
              <a:t>To keep track of people who visit the ICTC and provide follow-up where </a:t>
            </a:r>
            <a:r>
              <a:rPr lang="en-US" sz="2000" dirty="0" smtClean="0"/>
              <a:t>appropriate</a:t>
            </a:r>
          </a:p>
          <a:p>
            <a:pPr>
              <a:lnSpc>
                <a:spcPct val="80000"/>
              </a:lnSpc>
              <a:buNone/>
            </a:pPr>
            <a:endParaRPr lang="en-US" sz="1800" dirty="0" smtClean="0"/>
          </a:p>
          <a:p>
            <a:pPr>
              <a:lnSpc>
                <a:spcPct val="80000"/>
              </a:lnSpc>
            </a:pPr>
            <a:r>
              <a:rPr lang="en-US" sz="2000" dirty="0" smtClean="0"/>
              <a:t>To understand the change in profile of people visiting the ICTC (increasing number of children, increasing number of MSM) and to prepare for the issues related to these </a:t>
            </a:r>
            <a:r>
              <a:rPr lang="en-US" sz="2000" dirty="0" smtClean="0"/>
              <a:t>changes</a:t>
            </a:r>
          </a:p>
          <a:p>
            <a:pPr>
              <a:lnSpc>
                <a:spcPct val="80000"/>
              </a:lnSpc>
              <a:buNone/>
            </a:pPr>
            <a:endParaRPr lang="en-US" sz="1600" dirty="0" smtClean="0"/>
          </a:p>
          <a:p>
            <a:pPr>
              <a:lnSpc>
                <a:spcPct val="80000"/>
              </a:lnSpc>
            </a:pPr>
            <a:r>
              <a:rPr lang="en-US" sz="2000" dirty="0" smtClean="0"/>
              <a:t>To identify groups or communities who are not yet reached (or underserved) if available research shows there is a high prevalence in particular communities but community members are not accessing the testing and </a:t>
            </a:r>
            <a:r>
              <a:rPr lang="en-US" sz="2000" dirty="0" smtClean="0"/>
              <a:t>counselling</a:t>
            </a:r>
          </a:p>
          <a:p>
            <a:pPr>
              <a:lnSpc>
                <a:spcPct val="80000"/>
              </a:lnSpc>
              <a:buNone/>
            </a:pPr>
            <a:endParaRPr lang="en-US" sz="1400" dirty="0" smtClean="0"/>
          </a:p>
          <a:p>
            <a:pPr algn="r">
              <a:lnSpc>
                <a:spcPct val="80000"/>
              </a:lnSpc>
              <a:buNone/>
            </a:pPr>
            <a:r>
              <a:rPr lang="en-US" sz="1600" dirty="0" smtClean="0"/>
              <a:t>Continued …</a:t>
            </a:r>
            <a:endParaRPr lang="en-US" sz="16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AutoShape 2"/>
          <p:cNvSpPr>
            <a:spLocks noGrp="1" noChangeArrowheads="1"/>
          </p:cNvSpPr>
          <p:nvPr>
            <p:ph type="title"/>
          </p:nvPr>
        </p:nvSpPr>
        <p:spPr/>
        <p:txBody>
          <a:bodyPr/>
          <a:lstStyle/>
          <a:p>
            <a:r>
              <a:rPr lang="en-US" dirty="0" smtClean="0"/>
              <a:t>Documentation (Continued)</a:t>
            </a:r>
            <a:endParaRPr lang="en-US" dirty="0" smtClean="0"/>
          </a:p>
        </p:txBody>
      </p:sp>
      <p:sp>
        <p:nvSpPr>
          <p:cNvPr id="145411" name="Rectangle 3"/>
          <p:cNvSpPr>
            <a:spLocks noGrp="1" noChangeArrowheads="1"/>
          </p:cNvSpPr>
          <p:nvPr>
            <p:ph type="body" idx="1"/>
          </p:nvPr>
        </p:nvSpPr>
        <p:spPr/>
        <p:txBody>
          <a:bodyPr/>
          <a:lstStyle/>
          <a:p>
            <a:pPr>
              <a:lnSpc>
                <a:spcPct val="80000"/>
              </a:lnSpc>
            </a:pPr>
            <a:r>
              <a:rPr lang="en-US" sz="2000" dirty="0" smtClean="0"/>
              <a:t>To </a:t>
            </a:r>
            <a:r>
              <a:rPr lang="en-US" sz="2000" dirty="0" smtClean="0"/>
              <a:t>make a case for more staff/ more resources more space/ better space if the numbers of patients </a:t>
            </a:r>
            <a:r>
              <a:rPr lang="en-US" sz="2000" dirty="0" smtClean="0"/>
              <a:t>increase</a:t>
            </a:r>
          </a:p>
          <a:p>
            <a:pPr>
              <a:lnSpc>
                <a:spcPct val="80000"/>
              </a:lnSpc>
              <a:buNone/>
            </a:pPr>
            <a:endParaRPr lang="en-US" sz="2000" dirty="0" smtClean="0"/>
          </a:p>
          <a:p>
            <a:pPr>
              <a:lnSpc>
                <a:spcPct val="80000"/>
              </a:lnSpc>
            </a:pPr>
            <a:r>
              <a:rPr lang="en-US" sz="2000" dirty="0" smtClean="0"/>
              <a:t>To understand where patients are being referred from, and where they are not, and to then use this information to improve referral </a:t>
            </a:r>
            <a:r>
              <a:rPr lang="en-US" sz="2000" dirty="0" smtClean="0"/>
              <a:t>patterns</a:t>
            </a:r>
          </a:p>
          <a:p>
            <a:pPr>
              <a:lnSpc>
                <a:spcPct val="80000"/>
              </a:lnSpc>
              <a:buNone/>
            </a:pPr>
            <a:endParaRPr lang="en-US" sz="2000" dirty="0" smtClean="0"/>
          </a:p>
          <a:p>
            <a:pPr>
              <a:lnSpc>
                <a:spcPct val="80000"/>
              </a:lnSpc>
            </a:pPr>
            <a:r>
              <a:rPr lang="en-US" sz="2000" dirty="0" smtClean="0"/>
              <a:t>To check which advertising medium is most useful in a particular center – radio, TV, posters, referrals from PHCs, referrals from private doctors, etc</a:t>
            </a:r>
            <a:r>
              <a:rPr lang="en-US" sz="2000" dirty="0" smtClean="0"/>
              <a:t>.</a:t>
            </a:r>
          </a:p>
          <a:p>
            <a:pPr>
              <a:lnSpc>
                <a:spcPct val="80000"/>
              </a:lnSpc>
              <a:buNone/>
            </a:pPr>
            <a:endParaRPr lang="en-US" sz="2000" dirty="0" smtClean="0"/>
          </a:p>
          <a:p>
            <a:pPr>
              <a:lnSpc>
                <a:spcPct val="80000"/>
              </a:lnSpc>
            </a:pPr>
            <a:r>
              <a:rPr lang="en-US" sz="2000" dirty="0" smtClean="0"/>
              <a:t>To </a:t>
            </a:r>
            <a:r>
              <a:rPr lang="en-US" sz="2000" dirty="0" err="1" smtClean="0"/>
              <a:t>practise</a:t>
            </a:r>
            <a:r>
              <a:rPr lang="en-US" sz="2000" dirty="0" smtClean="0"/>
              <a:t> </a:t>
            </a:r>
            <a:r>
              <a:rPr lang="en-US" sz="2000" dirty="0" smtClean="0"/>
              <a:t>transparency and accountability to donors for the funds they are providing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AutoShape 2"/>
          <p:cNvSpPr>
            <a:spLocks noGrp="1" noChangeArrowheads="1"/>
          </p:cNvSpPr>
          <p:nvPr>
            <p:ph type="title"/>
          </p:nvPr>
        </p:nvSpPr>
        <p:spPr/>
        <p:txBody>
          <a:bodyPr/>
          <a:lstStyle/>
          <a:p>
            <a:r>
              <a:rPr lang="en-US" smtClean="0"/>
              <a:t>What is a team</a:t>
            </a:r>
          </a:p>
        </p:txBody>
      </p:sp>
      <p:sp>
        <p:nvSpPr>
          <p:cNvPr id="97283" name="Rectangle 3"/>
          <p:cNvSpPr>
            <a:spLocks noGrp="1" noChangeArrowheads="1"/>
          </p:cNvSpPr>
          <p:nvPr>
            <p:ph type="body" idx="1"/>
          </p:nvPr>
        </p:nvSpPr>
        <p:spPr/>
        <p:txBody>
          <a:bodyPr/>
          <a:lstStyle/>
          <a:p>
            <a:pPr>
              <a:buFont typeface="Wingdings" pitchFamily="2" charset="2"/>
              <a:buNone/>
            </a:pPr>
            <a:r>
              <a:rPr lang="en-US" dirty="0" smtClean="0"/>
              <a:t>	A group of people working in an </a:t>
            </a:r>
            <a:r>
              <a:rPr lang="en-US" dirty="0" err="1" smtClean="0"/>
              <a:t>organisation</a:t>
            </a:r>
            <a:r>
              <a:rPr lang="en-US" dirty="0" smtClean="0"/>
              <a:t> can be called a team “when there is interdependency in how the different team members function, that is the activity or service cannot be undertaken by one individual alone.”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4" name="Picture 4"/>
          <p:cNvPicPr>
            <a:picLocks noChangeAspect="1" noChangeArrowheads="1"/>
          </p:cNvPicPr>
          <p:nvPr/>
        </p:nvPicPr>
        <p:blipFill>
          <a:blip r:embed="rId3" cstate="print"/>
          <a:srcRect/>
          <a:stretch>
            <a:fillRect/>
          </a:stretch>
        </p:blipFill>
        <p:spPr bwMode="auto">
          <a:xfrm>
            <a:off x="2590800" y="457200"/>
            <a:ext cx="5124450" cy="6096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9562" name="Group 58"/>
          <p:cNvGraphicFramePr>
            <a:graphicFrameLocks noGrp="1"/>
          </p:cNvGraphicFramePr>
          <p:nvPr>
            <p:ph idx="1"/>
          </p:nvPr>
        </p:nvGraphicFramePr>
        <p:xfrm>
          <a:off x="1066800" y="1524000"/>
          <a:ext cx="7693025" cy="4585972"/>
        </p:xfrm>
        <a:graphic>
          <a:graphicData uri="http://schemas.openxmlformats.org/drawingml/2006/table">
            <a:tbl>
              <a:tblPr>
                <a:tableStyleId>{284E427A-3D55-4303-BF80-6455036E1DE7}</a:tableStyleId>
              </a:tblPr>
              <a:tblGrid>
                <a:gridCol w="5181600"/>
                <a:gridCol w="1219200"/>
                <a:gridCol w="1292225"/>
              </a:tblGrid>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List of registers to be maintained</a:t>
                      </a:r>
                      <a:r>
                        <a:rPr kumimoji="0" lang="en-US" sz="1100" u="none" strike="noStrike" cap="none" normalizeH="0" baseline="0" dirty="0" smtClean="0">
                          <a:ln>
                            <a:noFill/>
                          </a:ln>
                          <a:effectLst/>
                        </a:rPr>
                        <a:t> </a:t>
                      </a:r>
                      <a:endParaRPr kumimoji="0" lang="en-US" sz="1100" b="1" i="0" u="none" strike="noStrike" cap="none" normalizeH="0" baseline="0" dirty="0" smtClean="0">
                        <a:ln>
                          <a:noFill/>
                        </a:ln>
                        <a:solidFill>
                          <a:srgbClr val="000000"/>
                        </a:solidFill>
                        <a:effectLst/>
                        <a:latin typeface="Arial" pitchFamily="34" charset="0"/>
                        <a:cs typeface="Times New Roman" pitchFamily="18"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600" u="none" strike="noStrike" cap="none" normalizeH="0" baseline="0" dirty="0" smtClean="0">
                          <a:ln>
                            <a:noFill/>
                          </a:ln>
                          <a:effectLst/>
                        </a:rPr>
                        <a:t>Preparing</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600" u="none" strike="noStrike" cap="none" normalizeH="0" baseline="0" dirty="0" smtClean="0">
                          <a:ln>
                            <a:noFill/>
                          </a:ln>
                          <a:effectLst/>
                        </a:rPr>
                        <a:t>Reviewing</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1275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PID Register for General Clients and Pregnant Women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Register for General Clients (Non ANC Cases)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Register for ANC Cases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1275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Post-natal Follow-up Register</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HIV-TB Collaborative Activities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Laboratory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41275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Stock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Monthly Reports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68" name="Group 68"/>
          <p:cNvGraphicFramePr>
            <a:graphicFrameLocks noGrp="1"/>
          </p:cNvGraphicFramePr>
          <p:nvPr>
            <p:ph idx="1"/>
          </p:nvPr>
        </p:nvGraphicFramePr>
        <p:xfrm>
          <a:off x="838200" y="914400"/>
          <a:ext cx="8001000" cy="5440680"/>
        </p:xfrm>
        <a:graphic>
          <a:graphicData uri="http://schemas.openxmlformats.org/drawingml/2006/table">
            <a:tbl>
              <a:tblPr>
                <a:tableStyleId>{284E427A-3D55-4303-BF80-6455036E1DE7}</a:tableStyleId>
              </a:tblPr>
              <a:tblGrid>
                <a:gridCol w="5389563"/>
                <a:gridCol w="1267134"/>
                <a:gridCol w="1344303"/>
              </a:tblGrid>
              <a:tr h="48260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List of registers to be maintained</a:t>
                      </a:r>
                      <a:r>
                        <a:rPr kumimoji="0" lang="en-US" sz="1100" u="none" strike="noStrike" cap="none" normalizeH="0" baseline="0" dirty="0" smtClean="0">
                          <a:ln>
                            <a:noFill/>
                          </a:ln>
                          <a:effectLst/>
                        </a:rPr>
                        <a:t> </a:t>
                      </a:r>
                      <a:endParaRPr kumimoji="0" lang="en-US" sz="1100" b="1" i="0" u="none" strike="noStrike" cap="none" normalizeH="0" baseline="0" dirty="0" smtClean="0">
                        <a:ln>
                          <a:noFill/>
                        </a:ln>
                        <a:solidFill>
                          <a:srgbClr val="000000"/>
                        </a:solidFill>
                        <a:effectLst/>
                        <a:latin typeface="Arial" pitchFamily="34" charset="0"/>
                        <a:cs typeface="Times New Roman" pitchFamily="18"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800" u="none" strike="noStrike" cap="none" normalizeH="0" baseline="0" dirty="0" smtClean="0">
                          <a:ln>
                            <a:noFill/>
                          </a:ln>
                          <a:effectLst/>
                        </a:rPr>
                        <a:t>Preparing</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800" u="none" strike="noStrike" cap="none" normalizeH="0" baseline="0" dirty="0" smtClean="0">
                          <a:ln>
                            <a:noFill/>
                          </a:ln>
                          <a:effectLst/>
                        </a:rPr>
                        <a:t>Reviewing</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r h="868363">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PID Register for General Clients and Pregnant Women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dirty="0" smtClean="0">
                          <a:ln>
                            <a:noFill/>
                          </a:ln>
                          <a:effectLst/>
                        </a:rPr>
                        <a:t>Counselling Personnel</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Manager</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868363">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Register for General Clients (Non ANC Cases)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Counselling Personnel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Manager</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544513">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Register for ANC Cases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Counselling Personnel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Manager</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8260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Post-natal Follow-up Register</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Counselling Personnel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Manager</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604201">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HIV-TB Collaborative Activities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Counselling Personnel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Manager</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8260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Laboratory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Testing Personnel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Manager</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81013">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Stock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Testing Personnel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Manager</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8260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Monthly Reports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smtClean="0">
                          <a:ln>
                            <a:noFill/>
                          </a:ln>
                          <a:effectLst/>
                        </a:rPr>
                        <a:t>Counselling Personnel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1400" u="none" strike="noStrike" cap="none" normalizeH="0" baseline="0" dirty="0" smtClean="0">
                          <a:ln>
                            <a:noFill/>
                          </a:ln>
                          <a:effectLst/>
                        </a:rPr>
                        <a:t>Manager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8" name="Picture 4" descr="ICTC Monthly Reports 1"/>
          <p:cNvPicPr>
            <a:picLocks noChangeAspect="1" noChangeArrowheads="1"/>
          </p:cNvPicPr>
          <p:nvPr/>
        </p:nvPicPr>
        <p:blipFill>
          <a:blip r:embed="rId3" cstate="print"/>
          <a:srcRect/>
          <a:stretch>
            <a:fillRect/>
          </a:stretch>
        </p:blipFill>
        <p:spPr bwMode="auto">
          <a:xfrm>
            <a:off x="2667000" y="304800"/>
            <a:ext cx="5067300" cy="65532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6" name="Picture 4" descr="ICTC Monthly Reports 2"/>
          <p:cNvPicPr>
            <a:picLocks noChangeAspect="1" noChangeArrowheads="1"/>
          </p:cNvPicPr>
          <p:nvPr/>
        </p:nvPicPr>
        <p:blipFill>
          <a:blip r:embed="rId2" cstate="print"/>
          <a:srcRect/>
          <a:stretch>
            <a:fillRect/>
          </a:stretch>
        </p:blipFill>
        <p:spPr bwMode="auto">
          <a:xfrm>
            <a:off x="2597150" y="304800"/>
            <a:ext cx="4832350" cy="62484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700" name="Picture 4" descr="ICTC Monthly Reports 3"/>
          <p:cNvPicPr>
            <a:picLocks noChangeAspect="1" noChangeArrowheads="1"/>
          </p:cNvPicPr>
          <p:nvPr/>
        </p:nvPicPr>
        <p:blipFill>
          <a:blip r:embed="rId3" cstate="print"/>
          <a:srcRect/>
          <a:stretch>
            <a:fillRect/>
          </a:stretch>
        </p:blipFill>
        <p:spPr bwMode="auto">
          <a:xfrm>
            <a:off x="3048000" y="381000"/>
            <a:ext cx="4832350" cy="62484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20" name="Picture 4" descr="ICTC Monthly Reports 4"/>
          <p:cNvPicPr>
            <a:picLocks noChangeAspect="1" noChangeArrowheads="1"/>
          </p:cNvPicPr>
          <p:nvPr/>
        </p:nvPicPr>
        <p:blipFill>
          <a:blip r:embed="rId2" cstate="print"/>
          <a:srcRect/>
          <a:stretch>
            <a:fillRect/>
          </a:stretch>
        </p:blipFill>
        <p:spPr bwMode="auto">
          <a:xfrm>
            <a:off x="2632075" y="304800"/>
            <a:ext cx="4949825" cy="64008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4" name="Picture 4" descr="ICTC Monthly Reports 5"/>
          <p:cNvPicPr>
            <a:picLocks noChangeAspect="1" noChangeArrowheads="1"/>
          </p:cNvPicPr>
          <p:nvPr/>
        </p:nvPicPr>
        <p:blipFill>
          <a:blip r:embed="rId2" cstate="print"/>
          <a:srcRect/>
          <a:stretch>
            <a:fillRect/>
          </a:stretch>
        </p:blipFill>
        <p:spPr bwMode="auto">
          <a:xfrm>
            <a:off x="3097213" y="457200"/>
            <a:ext cx="4713287" cy="6096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8" name="Picture 4" descr="ICTC Monthly Reports 6"/>
          <p:cNvPicPr>
            <a:picLocks noChangeAspect="1" noChangeArrowheads="1"/>
          </p:cNvPicPr>
          <p:nvPr/>
        </p:nvPicPr>
        <p:blipFill>
          <a:blip r:embed="rId2" cstate="print"/>
          <a:srcRect/>
          <a:stretch>
            <a:fillRect/>
          </a:stretch>
        </p:blipFill>
        <p:spPr bwMode="auto">
          <a:xfrm>
            <a:off x="2819400" y="533400"/>
            <a:ext cx="4654550" cy="60198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92" name="Picture 4" descr="ICTC Monthly Reports 7"/>
          <p:cNvPicPr>
            <a:picLocks noChangeAspect="1" noChangeArrowheads="1"/>
          </p:cNvPicPr>
          <p:nvPr/>
        </p:nvPicPr>
        <p:blipFill>
          <a:blip r:embed="rId2" cstate="print"/>
          <a:srcRect/>
          <a:stretch>
            <a:fillRect/>
          </a:stretch>
        </p:blipFill>
        <p:spPr bwMode="auto">
          <a:xfrm>
            <a:off x="2895600" y="381000"/>
            <a:ext cx="4713288" cy="6096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3" name="AutoShape 5"/>
          <p:cNvSpPr>
            <a:spLocks noGrp="1" noChangeArrowheads="1"/>
          </p:cNvSpPr>
          <p:nvPr>
            <p:ph type="title"/>
          </p:nvPr>
        </p:nvSpPr>
        <p:spPr/>
        <p:txBody>
          <a:bodyPr/>
          <a:lstStyle/>
          <a:p>
            <a:r>
              <a:rPr lang="en-US" smtClean="0"/>
              <a:t>Why do teams matter</a:t>
            </a:r>
          </a:p>
        </p:txBody>
      </p:sp>
      <p:sp>
        <p:nvSpPr>
          <p:cNvPr id="99334" name="Rectangle 6"/>
          <p:cNvSpPr>
            <a:spLocks noGrp="1" noChangeArrowheads="1"/>
          </p:cNvSpPr>
          <p:nvPr>
            <p:ph type="body" sz="half" idx="1"/>
          </p:nvPr>
        </p:nvSpPr>
        <p:spPr/>
        <p:txBody>
          <a:bodyPr/>
          <a:lstStyle/>
          <a:p>
            <a:r>
              <a:rPr lang="en-US" sz="2000" smtClean="0"/>
              <a:t>As in a game, every team player has a role to play.</a:t>
            </a:r>
          </a:p>
          <a:p>
            <a:r>
              <a:rPr lang="en-US" sz="2000" smtClean="0"/>
              <a:t>At the ICTC, no one team member (counselling personnel, testing personnel or ICTC manager) can undertake the testing, counselling and medical advice all by themselves. </a:t>
            </a:r>
          </a:p>
          <a:p>
            <a:endParaRPr lang="en-US" sz="2000" smtClean="0"/>
          </a:p>
        </p:txBody>
      </p:sp>
      <p:pic>
        <p:nvPicPr>
          <p:cNvPr id="99332" name="Picture 4" descr="batsman-cricket-france-waiter"/>
          <p:cNvPicPr>
            <a:picLocks noChangeAspect="1" noChangeArrowheads="1"/>
          </p:cNvPicPr>
          <p:nvPr>
            <p:ph sz="half" idx="2"/>
          </p:nvPr>
        </p:nvPicPr>
        <p:blipFill>
          <a:blip r:embed="rId3" cstate="print"/>
          <a:srcRect/>
          <a:stretch>
            <a:fillRect/>
          </a:stretch>
        </p:blipFill>
        <p:spPr>
          <a:xfrm>
            <a:off x="5249863" y="2790825"/>
            <a:ext cx="2790825" cy="2867025"/>
          </a:xfrm>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able 5"/>
          <p:cNvPicPr/>
          <p:nvPr/>
        </p:nvPicPr>
        <p:blipFill>
          <a:blip r:embed="rId2" cstate="print"/>
          <a:srcRect/>
          <a:stretch>
            <a:fillRect/>
          </a:stretch>
        </p:blipFill>
        <p:spPr bwMode="auto">
          <a:xfrm>
            <a:off x="2514600" y="838200"/>
            <a:ext cx="5117465" cy="5791200"/>
          </a:xfrm>
          <a:prstGeom prst="rect">
            <a:avLst/>
          </a:prstGeom>
          <a:solidFill>
            <a:srgbClr val="FFFF99"/>
          </a:solid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40" name="Picture 4" descr="ICTC Monthly Reports to NACO 1"/>
          <p:cNvPicPr>
            <a:picLocks noChangeAspect="1" noChangeArrowheads="1"/>
          </p:cNvPicPr>
          <p:nvPr/>
        </p:nvPicPr>
        <p:blipFill>
          <a:blip r:embed="rId3" cstate="print"/>
          <a:srcRect/>
          <a:stretch>
            <a:fillRect/>
          </a:stretch>
        </p:blipFill>
        <p:spPr bwMode="auto">
          <a:xfrm>
            <a:off x="3276600" y="685800"/>
            <a:ext cx="4478338" cy="57912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8" name="Picture 4" descr="ICTC Monthly Reports to NACO 2"/>
          <p:cNvPicPr>
            <a:picLocks noChangeAspect="1" noChangeArrowheads="1"/>
          </p:cNvPicPr>
          <p:nvPr/>
        </p:nvPicPr>
        <p:blipFill>
          <a:blip r:embed="rId2" cstate="print"/>
          <a:srcRect/>
          <a:stretch>
            <a:fillRect/>
          </a:stretch>
        </p:blipFill>
        <p:spPr bwMode="auto">
          <a:xfrm>
            <a:off x="3276600" y="609600"/>
            <a:ext cx="4654550" cy="60198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2" name="Picture 4" descr="ICTC Monthly Reports to NACO-3"/>
          <p:cNvPicPr>
            <a:picLocks noChangeAspect="1" noChangeArrowheads="1"/>
          </p:cNvPicPr>
          <p:nvPr/>
        </p:nvPicPr>
        <p:blipFill>
          <a:blip r:embed="rId3" cstate="print"/>
          <a:srcRect/>
          <a:stretch>
            <a:fillRect/>
          </a:stretch>
        </p:blipFill>
        <p:spPr bwMode="auto">
          <a:xfrm>
            <a:off x="2895600" y="381000"/>
            <a:ext cx="4772025" cy="61722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5693" name="Group 45"/>
          <p:cNvGraphicFramePr>
            <a:graphicFrameLocks noGrp="1"/>
          </p:cNvGraphicFramePr>
          <p:nvPr>
            <p:ph idx="1"/>
          </p:nvPr>
        </p:nvGraphicFramePr>
        <p:xfrm>
          <a:off x="990600" y="1905000"/>
          <a:ext cx="7239000" cy="4559618"/>
        </p:xfrm>
        <a:graphic>
          <a:graphicData uri="http://schemas.openxmlformats.org/drawingml/2006/table">
            <a:tbl>
              <a:tblPr>
                <a:tableStyleId>{284E427A-3D55-4303-BF80-6455036E1DE7}</a:tableStyleId>
              </a:tblPr>
              <a:tblGrid>
                <a:gridCol w="5794375"/>
                <a:gridCol w="1444625"/>
              </a:tblGrid>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List of registers to be maintained</a:t>
                      </a:r>
                      <a:r>
                        <a:rPr kumimoji="0" lang="en-US" sz="1100" u="none" strike="noStrike" cap="none" normalizeH="0" baseline="0" dirty="0" smtClean="0">
                          <a:ln>
                            <a:noFill/>
                          </a:ln>
                          <a:effectLst/>
                        </a:rPr>
                        <a:t> </a:t>
                      </a:r>
                      <a:endParaRPr kumimoji="0" lang="en-US" sz="1100" b="1" i="0" u="none" strike="noStrike" cap="none" normalizeH="0" baseline="0" dirty="0" smtClean="0">
                        <a:ln>
                          <a:noFill/>
                        </a:ln>
                        <a:solidFill>
                          <a:srgbClr val="000000"/>
                        </a:solidFill>
                        <a:effectLst/>
                        <a:latin typeface="Arial" pitchFamily="34" charset="0"/>
                        <a:cs typeface="Times New Roman" pitchFamily="18"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275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PID Register for General Clients and Pregnant Women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Register for General Clients (Non ANC Cases)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Register for ANC Cases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275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Post-natal Follow-up Register</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ICTC HIV-TB Collaborative Activities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Laboratory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2750">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Stock Register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horzOverflow="overflow"/>
                </a:tc>
              </a:tr>
              <a:tr h="414338">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0" lang="en-US" sz="2000" u="none" strike="noStrike" cap="none" normalizeH="0" baseline="0" dirty="0" smtClean="0">
                          <a:ln>
                            <a:noFill/>
                          </a:ln>
                          <a:effectLst/>
                        </a:rPr>
                        <a:t>Monthly Reports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tc>
              </a:tr>
            </a:tbl>
          </a:graphicData>
        </a:graphic>
      </p:graphicFrame>
      <p:sp>
        <p:nvSpPr>
          <p:cNvPr id="155692" name="AutoShape 44"/>
          <p:cNvSpPr>
            <a:spLocks noGrp="1" noChangeArrowheads="1"/>
          </p:cNvSpPr>
          <p:nvPr>
            <p:ph type="title"/>
          </p:nvPr>
        </p:nvSpPr>
        <p:spPr>
          <a:xfrm>
            <a:off x="762000" y="762000"/>
            <a:ext cx="7924800" cy="1143000"/>
          </a:xfrm>
        </p:spPr>
        <p:txBody>
          <a:bodyPr/>
          <a:lstStyle/>
          <a:p>
            <a:r>
              <a:rPr lang="en-US" sz="3200" dirty="0" smtClean="0"/>
              <a:t>Exercise:</a:t>
            </a:r>
            <a:br>
              <a:rPr lang="en-US" sz="3200" dirty="0" smtClean="0"/>
            </a:br>
            <a:r>
              <a:rPr lang="en-US" sz="3200" dirty="0" smtClean="0"/>
              <a:t>In Which Register Would You Find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AutoShape 4"/>
          <p:cNvSpPr>
            <a:spLocks noGrp="1" noChangeArrowheads="1"/>
          </p:cNvSpPr>
          <p:nvPr>
            <p:ph type="title"/>
          </p:nvPr>
        </p:nvSpPr>
        <p:spPr/>
        <p:txBody>
          <a:bodyPr/>
          <a:lstStyle/>
          <a:p>
            <a:r>
              <a:rPr lang="en-US" smtClean="0"/>
              <a:t>Functions of the ICTC</a:t>
            </a:r>
          </a:p>
        </p:txBody>
      </p:sp>
      <p:sp>
        <p:nvSpPr>
          <p:cNvPr id="98309" name="Rectangle 5"/>
          <p:cNvSpPr>
            <a:spLocks noGrp="1" noChangeArrowheads="1"/>
          </p:cNvSpPr>
          <p:nvPr>
            <p:ph type="body" sz="half" idx="1"/>
          </p:nvPr>
        </p:nvSpPr>
        <p:spPr>
          <a:xfrm>
            <a:off x="3886200" y="2438400"/>
            <a:ext cx="4724400" cy="3724275"/>
          </a:xfrm>
        </p:spPr>
        <p:txBody>
          <a:bodyPr/>
          <a:lstStyle/>
          <a:p>
            <a:pPr>
              <a:lnSpc>
                <a:spcPct val="90000"/>
              </a:lnSpc>
              <a:buNone/>
            </a:pPr>
            <a:endParaRPr lang="en-US" sz="2400" dirty="0" smtClean="0"/>
          </a:p>
          <a:p>
            <a:pPr>
              <a:lnSpc>
                <a:spcPct val="90000"/>
              </a:lnSpc>
            </a:pPr>
            <a:r>
              <a:rPr lang="en-US" sz="2400" dirty="0" smtClean="0"/>
              <a:t>Early </a:t>
            </a:r>
            <a:r>
              <a:rPr lang="en-US" sz="2400" dirty="0" smtClean="0"/>
              <a:t>detection of HIV</a:t>
            </a:r>
          </a:p>
          <a:p>
            <a:pPr>
              <a:lnSpc>
                <a:spcPct val="90000"/>
              </a:lnSpc>
            </a:pPr>
            <a:r>
              <a:rPr lang="en-US" sz="2400" dirty="0" smtClean="0"/>
              <a:t>Provision of basic information on HIV/AIDS for promoting </a:t>
            </a:r>
            <a:r>
              <a:rPr lang="en-US" sz="2400" dirty="0" err="1" smtClean="0"/>
              <a:t>behavioural</a:t>
            </a:r>
            <a:r>
              <a:rPr lang="en-US" sz="2400" dirty="0" smtClean="0"/>
              <a:t> change &amp; reducing vulnerability</a:t>
            </a:r>
          </a:p>
          <a:p>
            <a:pPr>
              <a:lnSpc>
                <a:spcPct val="90000"/>
              </a:lnSpc>
            </a:pPr>
            <a:r>
              <a:rPr lang="en-US" sz="2400" dirty="0" smtClean="0"/>
              <a:t>Linking people with other HIV prevention, care &amp; treatment services</a:t>
            </a:r>
          </a:p>
        </p:txBody>
      </p:sp>
      <p:sp>
        <p:nvSpPr>
          <p:cNvPr id="98311" name="AutoShape 7"/>
          <p:cNvSpPr>
            <a:spLocks noChangeArrowheads="1"/>
          </p:cNvSpPr>
          <p:nvPr>
            <p:ph sz="half" idx="2"/>
          </p:nvPr>
        </p:nvSpPr>
        <p:spPr>
          <a:xfrm>
            <a:off x="838201" y="2895600"/>
            <a:ext cx="2895599" cy="838200"/>
          </a:xfrm>
          <a:prstGeom prst="chevron">
            <a:avLst>
              <a:gd name="adj" fmla="val 52272"/>
            </a:avLst>
          </a:prstGeom>
          <a:solidFill>
            <a:schemeClr val="accent2"/>
          </a:solidFill>
          <a:ln>
            <a:solidFill>
              <a:srgbClr val="000000"/>
            </a:solidFill>
          </a:ln>
        </p:spPr>
        <p:txBody>
          <a:bodyPr/>
          <a:lstStyle/>
          <a:p>
            <a:pPr lvl="1">
              <a:lnSpc>
                <a:spcPct val="90000"/>
              </a:lnSpc>
              <a:buFontTx/>
              <a:buNone/>
            </a:pPr>
            <a:r>
              <a:rPr lang="en-US" sz="3200" b="1" dirty="0" smtClean="0"/>
              <a:t>ICTC</a:t>
            </a:r>
            <a:endParaRPr lang="en-US" sz="3200" b="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3" name="AutoShape 5"/>
          <p:cNvSpPr>
            <a:spLocks noChangeArrowheads="1"/>
          </p:cNvSpPr>
          <p:nvPr>
            <p:ph/>
          </p:nvPr>
        </p:nvSpPr>
        <p:spPr>
          <a:prstGeom prst="verticalScroll">
            <a:avLst>
              <a:gd name="adj" fmla="val 12500"/>
            </a:avLst>
          </a:prstGeom>
          <a:solidFill>
            <a:schemeClr val="folHlink"/>
          </a:solidFill>
          <a:ln>
            <a:solidFill>
              <a:srgbClr val="000000"/>
            </a:solidFill>
            <a:round/>
          </a:ln>
        </p:spPr>
        <p:txBody>
          <a:bodyPr/>
          <a:lstStyle/>
          <a:p>
            <a:pPr marL="533400" indent="-533400">
              <a:buFont typeface="Wingdings" pitchFamily="2" charset="2"/>
              <a:buNone/>
            </a:pPr>
            <a:r>
              <a:rPr lang="en-US" sz="2000" b="1" smtClean="0"/>
              <a:t>	Overall goal of the NACP III is to halt and reverse the epidemic in India over five years:</a:t>
            </a:r>
          </a:p>
          <a:p>
            <a:pPr marL="533400" indent="-533400">
              <a:buFont typeface="Wingdings" pitchFamily="2" charset="2"/>
              <a:buAutoNum type="arabicPeriod"/>
            </a:pPr>
            <a:r>
              <a:rPr lang="en-US" sz="2000" b="1" smtClean="0"/>
              <a:t>Prevention of new infections in high risk groups and general population.</a:t>
            </a:r>
          </a:p>
          <a:p>
            <a:pPr marL="533400" indent="-533400">
              <a:buFont typeface="Wingdings" pitchFamily="2" charset="2"/>
              <a:buAutoNum type="arabicPeriod"/>
            </a:pPr>
            <a:r>
              <a:rPr lang="en-US" sz="2000" b="1" smtClean="0"/>
              <a:t>Providing greater care, support and treatment to larger numbers of PLHA.</a:t>
            </a:r>
          </a:p>
          <a:p>
            <a:pPr marL="533400" indent="-533400">
              <a:buFont typeface="Wingdings" pitchFamily="2" charset="2"/>
              <a:buAutoNum type="arabicPeriod"/>
            </a:pPr>
            <a:r>
              <a:rPr lang="en-US" sz="2000" b="1" smtClean="0"/>
              <a:t>Strengthening the infrastructure, systems and human resources in prevention, care, support and treatment programmes at the district, state and national level.</a:t>
            </a:r>
          </a:p>
          <a:p>
            <a:pPr marL="533400" indent="-533400">
              <a:buFont typeface="Wingdings" pitchFamily="2" charset="2"/>
              <a:buAutoNum type="arabicPeriod"/>
            </a:pPr>
            <a:r>
              <a:rPr lang="en-US" sz="2000" b="1" smtClean="0"/>
              <a:t>Strengthening the nationwide Strategic Information Management System.</a:t>
            </a:r>
            <a:endParaRPr lang="en-US" sz="14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540" name="Diagram 20"/>
          <p:cNvGraphicFramePr>
            <a:graphicFrameLocks/>
          </p:cNvGraphicFramePr>
          <p:nvPr>
            <p:ph/>
          </p:nvPr>
        </p:nvGraphicFramePr>
        <p:xfrm>
          <a:off x="762000" y="762000"/>
          <a:ext cx="7924800" cy="5324475"/>
        </p:xfrm>
        <a:graphic>
          <a:graphicData uri="http://schemas.openxmlformats.org/drawingml/2006/compatibility">
            <com:legacyDrawing xmlns:com="http://schemas.openxmlformats.org/drawingml/2006/compatibility" spid="_x0000_s104450"/>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1632" name="Diagram 16"/>
          <p:cNvGraphicFramePr>
            <a:graphicFrameLocks/>
          </p:cNvGraphicFramePr>
          <p:nvPr>
            <p:ph/>
          </p:nvPr>
        </p:nvGraphicFramePr>
        <p:xfrm>
          <a:off x="762000" y="762000"/>
          <a:ext cx="7924800" cy="5324475"/>
        </p:xfrm>
        <a:graphic>
          <a:graphicData uri="http://schemas.openxmlformats.org/drawingml/2006/compatibility">
            <com:legacyDrawing xmlns:com="http://schemas.openxmlformats.org/drawingml/2006/compatibility" spid="_x0000_s105474"/>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4692" name="Diagram 4"/>
          <p:cNvGraphicFramePr>
            <a:graphicFrameLocks/>
          </p:cNvGraphicFramePr>
          <p:nvPr/>
        </p:nvGraphicFramePr>
        <p:xfrm>
          <a:off x="1600200" y="609600"/>
          <a:ext cx="5486400" cy="5486400"/>
        </p:xfrm>
        <a:graphic>
          <a:graphicData uri="http://schemas.openxmlformats.org/drawingml/2006/compatibility">
            <com:legacyDrawing xmlns:com="http://schemas.openxmlformats.org/drawingml/2006/compatibility" spid="_x0000_s106498"/>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788" name="Diagram 4"/>
          <p:cNvGraphicFramePr>
            <a:graphicFrameLocks/>
          </p:cNvGraphicFramePr>
          <p:nvPr/>
        </p:nvGraphicFramePr>
        <p:xfrm>
          <a:off x="2362200" y="762000"/>
          <a:ext cx="5486400" cy="5486400"/>
        </p:xfrm>
        <a:graphic>
          <a:graphicData uri="http://schemas.openxmlformats.org/drawingml/2006/compatibility">
            <com:legacyDrawing xmlns:com="http://schemas.openxmlformats.org/drawingml/2006/compatibility" spid="_x0000_s107522"/>
          </a:graphicData>
        </a:graphic>
      </p:graphicFrame>
    </p:spTree>
  </p:cSld>
  <p:clrMapOvr>
    <a:masterClrMapping/>
  </p:clrMapOvr>
</p:sld>
</file>

<file path=ppt/theme/theme1.xml><?xml version="1.0" encoding="utf-8"?>
<a:theme xmlns:a="http://schemas.openxmlformats.org/drawingml/2006/main" name="Capsules">
  <a:themeElements>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1816</TotalTime>
  <Words>3042</Words>
  <Application>Microsoft Office PowerPoint</Application>
  <PresentationFormat>On-screen Show (4:3)</PresentationFormat>
  <Paragraphs>235</Paragraphs>
  <Slides>34</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Wingdings</vt:lpstr>
      <vt:lpstr>Times New Roman</vt:lpstr>
      <vt:lpstr>Georgia</vt:lpstr>
      <vt:lpstr>Capsules</vt:lpstr>
      <vt:lpstr>Working as an ICTC Team</vt:lpstr>
      <vt:lpstr>What is a team</vt:lpstr>
      <vt:lpstr>Why do teams matter</vt:lpstr>
      <vt:lpstr>Functions of the ICTC</vt:lpstr>
      <vt:lpstr>Slide 5</vt:lpstr>
      <vt:lpstr>Slide 6</vt:lpstr>
      <vt:lpstr>Slide 7</vt:lpstr>
      <vt:lpstr>Slide 8</vt:lpstr>
      <vt:lpstr>Slide 9</vt:lpstr>
      <vt:lpstr>Team Effectiveness</vt:lpstr>
      <vt:lpstr>Conflict resolution</vt:lpstr>
      <vt:lpstr>Conflict resolution</vt:lpstr>
      <vt:lpstr>Good communication</vt:lpstr>
      <vt:lpstr>Planning and task co-ordination</vt:lpstr>
      <vt:lpstr>Goal setting</vt:lpstr>
      <vt:lpstr>Goals should be SMART</vt:lpstr>
      <vt:lpstr>Supervision</vt:lpstr>
      <vt:lpstr>Documentation</vt:lpstr>
      <vt:lpstr>Documentation (Continued)</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Exercise: In Which Register Would You Find Me?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patients need counselling? </dc:title>
  <dc:creator>melita</dc:creator>
  <cp:lastModifiedBy>GUEST OFFICE</cp:lastModifiedBy>
  <cp:revision>98</cp:revision>
  <dcterms:created xsi:type="dcterms:W3CDTF">2009-09-14T07:35:40Z</dcterms:created>
  <dcterms:modified xsi:type="dcterms:W3CDTF">2010-11-05T01:55:25Z</dcterms:modified>
</cp:coreProperties>
</file>