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24"/>
  </p:notesMasterIdLst>
  <p:handoutMasterIdLst>
    <p:handoutMasterId r:id="rId25"/>
  </p:handoutMasterIdLst>
  <p:sldIdLst>
    <p:sldId id="256" r:id="rId2"/>
    <p:sldId id="257" r:id="rId3"/>
    <p:sldId id="261" r:id="rId4"/>
    <p:sldId id="274" r:id="rId5"/>
    <p:sldId id="275" r:id="rId6"/>
    <p:sldId id="276" r:id="rId7"/>
    <p:sldId id="277" r:id="rId8"/>
    <p:sldId id="273" r:id="rId9"/>
    <p:sldId id="258" r:id="rId10"/>
    <p:sldId id="278" r:id="rId11"/>
    <p:sldId id="279" r:id="rId12"/>
    <p:sldId id="280" r:id="rId13"/>
    <p:sldId id="281" r:id="rId14"/>
    <p:sldId id="282" r:id="rId15"/>
    <p:sldId id="284" r:id="rId16"/>
    <p:sldId id="283" r:id="rId17"/>
    <p:sldId id="263" r:id="rId18"/>
    <p:sldId id="286" r:id="rId19"/>
    <p:sldId id="271" r:id="rId20"/>
    <p:sldId id="272" r:id="rId21"/>
    <p:sldId id="265" r:id="rId22"/>
    <p:sldId id="266" r:id="rId23"/>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71" autoAdjust="0"/>
    <p:restoredTop sz="71306" autoAdjust="0"/>
  </p:normalViewPr>
  <p:slideViewPr>
    <p:cSldViewPr>
      <p:cViewPr>
        <p:scale>
          <a:sx n="100" d="100"/>
          <a:sy n="100" d="100"/>
        </p:scale>
        <p:origin x="-222" y="6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vl1pPr>
          </a:lstStyle>
          <a:p>
            <a:endParaRPr lang="en-US"/>
          </a:p>
        </p:txBody>
      </p:sp>
      <p:sp>
        <p:nvSpPr>
          <p:cNvPr id="53251"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endParaRPr lang="en-US"/>
          </a:p>
        </p:txBody>
      </p:sp>
      <p:sp>
        <p:nvSpPr>
          <p:cNvPr id="53252"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vl1pPr>
          </a:lstStyle>
          <a:p>
            <a:endParaRPr lang="en-US"/>
          </a:p>
        </p:txBody>
      </p:sp>
      <p:sp>
        <p:nvSpPr>
          <p:cNvPr id="53253"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fld id="{ED452316-502E-48BF-811B-B2257FDD828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vl1pPr>
          </a:lstStyle>
          <a:p>
            <a:endParaRPr lang="en-US"/>
          </a:p>
        </p:txBody>
      </p:sp>
      <p:sp>
        <p:nvSpPr>
          <p:cNvPr id="32771"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endParaRPr lang="en-US"/>
          </a:p>
        </p:txBody>
      </p:sp>
      <p:sp>
        <p:nvSpPr>
          <p:cNvPr id="3277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32773"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2774"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vl1pPr>
          </a:lstStyle>
          <a:p>
            <a:endParaRPr lang="en-US"/>
          </a:p>
        </p:txBody>
      </p:sp>
      <p:sp>
        <p:nvSpPr>
          <p:cNvPr id="32775"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fld id="{D9440F4F-6030-463B-B551-E7CDA9FC405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2C5491-A0C1-488D-89D5-F59287DEBC37}" type="slidenum">
              <a:rPr lang="en-US"/>
              <a:pPr/>
              <a:t>1</a:t>
            </a:fld>
            <a:endParaRPr 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3AE43F-8D0C-418F-B75C-7A7C05D8AE0F}" type="slidenum">
              <a:rPr lang="en-US"/>
              <a:pPr/>
              <a:t>12</a:t>
            </a:fld>
            <a:endParaRPr lang="en-US"/>
          </a:p>
        </p:txBody>
      </p:sp>
      <p:sp>
        <p:nvSpPr>
          <p:cNvPr id="210946" name="Rectangle 2"/>
          <p:cNvSpPr>
            <a:spLocks noGrp="1" noRot="1" noChangeAspect="1" noChangeArrowheads="1" noTextEdit="1"/>
          </p:cNvSpPr>
          <p:nvPr>
            <p:ph type="sldImg"/>
          </p:nvPr>
        </p:nvSpPr>
        <p:spPr>
          <a:ln/>
        </p:spPr>
      </p:sp>
      <p:sp>
        <p:nvSpPr>
          <p:cNvPr id="210947" name="Rectangle 3"/>
          <p:cNvSpPr>
            <a:spLocks noGrp="1" noChangeArrowheads="1"/>
          </p:cNvSpPr>
          <p:nvPr>
            <p:ph type="body" idx="1"/>
          </p:nvPr>
        </p:nvSpPr>
        <p:spPr/>
        <p:txBody>
          <a:bodyPr/>
          <a:lstStyle/>
          <a:p>
            <a:r>
              <a:rPr lang="en-US"/>
              <a:t>A Community Care Centre (CCC) is a community-based facility for accessible, affordable and sustainable counselling, support and treatment of PLWHAs.  The CCC is attached to an ART centre to act as a bridge between PLWHAs and the ART centre.  It has a maximum capacity of 30 beds and provides services to PLWHAs such as </a:t>
            </a:r>
          </a:p>
          <a:p>
            <a:pPr>
              <a:buFontTx/>
              <a:buChar char="•"/>
            </a:pPr>
            <a:r>
              <a:rPr lang="en-US"/>
              <a:t>In-patient care for 5 days for PLWHAs</a:t>
            </a:r>
          </a:p>
          <a:p>
            <a:pPr>
              <a:buFontTx/>
              <a:buChar char="•"/>
            </a:pPr>
            <a:r>
              <a:rPr lang="en-US"/>
              <a:t>Out-patient facility for OIs and other illnesses related to HIV/AIDS  </a:t>
            </a:r>
          </a:p>
          <a:p>
            <a:pPr>
              <a:buFontTx/>
              <a:buChar char="•"/>
            </a:pPr>
            <a:r>
              <a:rPr lang="en-US"/>
              <a:t>Counselling for adherence </a:t>
            </a:r>
          </a:p>
          <a:p>
            <a:pPr>
              <a:buFontTx/>
              <a:buChar char="•"/>
            </a:pPr>
            <a:r>
              <a:rPr lang="en-US"/>
              <a:t>Referral services to ICTC, PPTCT, Pediatric HIV services, ART Centre, medical facilities, DOTS centre and other required services</a:t>
            </a:r>
          </a:p>
          <a:p>
            <a:pPr>
              <a:buFontTx/>
              <a:buChar char="•"/>
            </a:pPr>
            <a:r>
              <a:rPr lang="en-US"/>
              <a:t>Home based care</a:t>
            </a:r>
          </a:p>
          <a:p>
            <a:pPr>
              <a:buFontTx/>
              <a:buChar char="•"/>
            </a:pPr>
            <a:r>
              <a:rPr lang="en-US"/>
              <a:t>Condom distribution</a:t>
            </a:r>
          </a:p>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93B4CC-DE64-4E7B-BA83-07C4BAADA123}" type="slidenum">
              <a:rPr lang="en-US"/>
              <a:pPr/>
              <a:t>13</a:t>
            </a:fld>
            <a:endParaRPr lang="en-US"/>
          </a:p>
        </p:txBody>
      </p:sp>
      <p:sp>
        <p:nvSpPr>
          <p:cNvPr id="212994" name="Rectangle 2"/>
          <p:cNvSpPr>
            <a:spLocks noGrp="1" noRot="1" noChangeAspect="1" noChangeArrowheads="1" noTextEdit="1"/>
          </p:cNvSpPr>
          <p:nvPr>
            <p:ph type="sldImg"/>
          </p:nvPr>
        </p:nvSpPr>
        <p:spPr>
          <a:ln/>
        </p:spPr>
      </p:sp>
      <p:sp>
        <p:nvSpPr>
          <p:cNvPr id="212995" name="Rectangle 3"/>
          <p:cNvSpPr>
            <a:spLocks noGrp="1" noChangeArrowheads="1"/>
          </p:cNvSpPr>
          <p:nvPr>
            <p:ph type="body" idx="1"/>
          </p:nvPr>
        </p:nvSpPr>
        <p:spPr/>
        <p:txBody>
          <a:bodyPr/>
          <a:lstStyle/>
          <a:p>
            <a:pPr algn="just"/>
            <a:r>
              <a:rPr lang="en-GB"/>
              <a:t>Drop In Centres have a very important role in ensuring continuity of care for PLHIV and their quality of life. These centres are run by Networks of PLWHA at the district or state level with support from NACO. They </a:t>
            </a:r>
            <a:r>
              <a:rPr lang="en-US"/>
              <a:t>offer opportunities for HIV infected persons to come together, share and seek solutions for their problems, avail services and support and get directions for their lives. Services are offered in a peer-led, informal manner. </a:t>
            </a:r>
          </a:p>
          <a:p>
            <a:pPr algn="just"/>
            <a:r>
              <a:rPr lang="en-GB"/>
              <a:t>Depending on the availability of resources and requirements of PLWHAs, DICs can support the quality of life of PLHIV through:</a:t>
            </a:r>
            <a:endParaRPr lang="en-US"/>
          </a:p>
          <a:p>
            <a:pPr>
              <a:buFontTx/>
              <a:buChar char="•"/>
            </a:pPr>
            <a:r>
              <a:rPr lang="en-US"/>
              <a:t>Peer support to cope with the infection and consequences</a:t>
            </a:r>
          </a:p>
          <a:p>
            <a:pPr>
              <a:buFontTx/>
              <a:buChar char="•"/>
            </a:pPr>
            <a:r>
              <a:rPr lang="en-US"/>
              <a:t>Treatment education and adherence support</a:t>
            </a:r>
          </a:p>
          <a:p>
            <a:pPr>
              <a:buFontTx/>
              <a:buChar char="•"/>
            </a:pPr>
            <a:r>
              <a:rPr lang="en-US"/>
              <a:t>Psychosocial support </a:t>
            </a:r>
          </a:p>
          <a:p>
            <a:pPr>
              <a:buFontTx/>
              <a:buChar char="•"/>
            </a:pPr>
            <a:r>
              <a:rPr lang="en-US"/>
              <a:t>Legal support </a:t>
            </a:r>
          </a:p>
          <a:p>
            <a:pPr>
              <a:buFontTx/>
              <a:buChar char="•"/>
            </a:pPr>
            <a:r>
              <a:rPr lang="en-US"/>
              <a:t>Nutrition and livelihood support</a:t>
            </a:r>
          </a:p>
          <a:p>
            <a:pPr>
              <a:buFontTx/>
              <a:buChar char="•"/>
            </a:pPr>
            <a:r>
              <a:rPr lang="en-US"/>
              <a:t>Linkages to employment generation programmes, social welfare programmes, health  care services etc</a:t>
            </a:r>
          </a:p>
          <a:p>
            <a:pPr>
              <a:buFontTx/>
              <a:buChar char="•"/>
            </a:pPr>
            <a:r>
              <a:rPr lang="en-US"/>
              <a:t>Advocating for the protection of rights of PLWHA</a:t>
            </a:r>
          </a:p>
          <a:p>
            <a:pPr>
              <a:buFontTx/>
              <a:buChar char="•"/>
            </a:pPr>
            <a:r>
              <a:rPr lang="en-US"/>
              <a:t>Help in addressing stigma and discrimination</a:t>
            </a:r>
          </a:p>
          <a:p>
            <a:pPr>
              <a:buFontTx/>
              <a:buChar char="•"/>
            </a:pPr>
            <a:r>
              <a:rPr lang="en-US"/>
              <a:t>Facilitate vocational or occupational rehabilitation</a:t>
            </a:r>
          </a:p>
          <a:p>
            <a:pPr>
              <a:buFontTx/>
              <a:buChar char="•"/>
            </a:pPr>
            <a:r>
              <a:rPr lang="en-US"/>
              <a:t>Care and help in education of for children affected by or infected with HIV/AIDS</a:t>
            </a:r>
          </a:p>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DBAFDF-A1C1-4C66-98D9-45E71826629C}" type="slidenum">
              <a:rPr lang="en-US"/>
              <a:pPr/>
              <a:t>14</a:t>
            </a:fld>
            <a:endParaRPr lang="en-US"/>
          </a:p>
        </p:txBody>
      </p:sp>
      <p:sp>
        <p:nvSpPr>
          <p:cNvPr id="215042" name="Rectangle 2"/>
          <p:cNvSpPr>
            <a:spLocks noGrp="1" noRot="1" noChangeAspect="1" noChangeArrowheads="1" noTextEdit="1"/>
          </p:cNvSpPr>
          <p:nvPr>
            <p:ph type="sldImg"/>
          </p:nvPr>
        </p:nvSpPr>
        <p:spPr>
          <a:ln/>
        </p:spPr>
      </p:sp>
      <p:sp>
        <p:nvSpPr>
          <p:cNvPr id="215043" name="Rectangle 3"/>
          <p:cNvSpPr>
            <a:spLocks noGrp="1" noChangeArrowheads="1"/>
          </p:cNvSpPr>
          <p:nvPr>
            <p:ph type="body" idx="1"/>
          </p:nvPr>
        </p:nvSpPr>
        <p:spPr/>
        <p:txBody>
          <a:bodyPr/>
          <a:lstStyle/>
          <a:p>
            <a:pPr>
              <a:lnSpc>
                <a:spcPct val="90000"/>
              </a:lnSpc>
            </a:pPr>
            <a:r>
              <a:rPr lang="en-US"/>
              <a:t>Treating Sexually Transmitted Infections (STIs) and Reproductive Tract Infections (RTIs) is an important HIV prevention strategy. All ICTC clients who have symptoms or signs of any STI or RTIs need to be referred to designated STI/RTI clinics or identified STI service providers under private sector for diagnostics and treatment services for STI/RTI.  Designated STI clinics under government sector are found at</a:t>
            </a:r>
          </a:p>
          <a:p>
            <a:pPr>
              <a:lnSpc>
                <a:spcPct val="90000"/>
              </a:lnSpc>
              <a:buFontTx/>
              <a:buChar char="•"/>
            </a:pPr>
            <a:r>
              <a:rPr lang="en-US"/>
              <a:t>All Government Medical Colleges</a:t>
            </a:r>
          </a:p>
          <a:p>
            <a:pPr>
              <a:lnSpc>
                <a:spcPct val="90000"/>
              </a:lnSpc>
              <a:buFontTx/>
              <a:buChar char="•"/>
            </a:pPr>
            <a:r>
              <a:rPr lang="en-US"/>
              <a:t>All District Hospitals</a:t>
            </a:r>
          </a:p>
          <a:p>
            <a:pPr>
              <a:lnSpc>
                <a:spcPct val="90000"/>
              </a:lnSpc>
              <a:buFontTx/>
              <a:buChar char="•"/>
            </a:pPr>
            <a:r>
              <a:rPr lang="en-US"/>
              <a:t>Some Sub District Hospitals in large volume districts. </a:t>
            </a:r>
          </a:p>
          <a:p>
            <a:pPr>
              <a:lnSpc>
                <a:spcPct val="90000"/>
              </a:lnSpc>
            </a:pPr>
            <a:r>
              <a:rPr lang="en-US"/>
              <a:t>Services at STI/RTI clinics include: </a:t>
            </a:r>
          </a:p>
          <a:p>
            <a:pPr>
              <a:lnSpc>
                <a:spcPct val="90000"/>
              </a:lnSpc>
              <a:buFontTx/>
              <a:buChar char="•"/>
            </a:pPr>
            <a:r>
              <a:rPr lang="en-US"/>
              <a:t>Syndromic management of STIs, that is diagnosis-based treatment depending on the symptoms present</a:t>
            </a:r>
          </a:p>
          <a:p>
            <a:pPr>
              <a:lnSpc>
                <a:spcPct val="90000"/>
              </a:lnSpc>
              <a:buFontTx/>
              <a:buChar char="•"/>
            </a:pPr>
            <a:r>
              <a:rPr lang="en-US"/>
              <a:t>Laboratory tests like VDRL </a:t>
            </a:r>
          </a:p>
          <a:p>
            <a:pPr>
              <a:lnSpc>
                <a:spcPct val="90000"/>
              </a:lnSpc>
              <a:buFontTx/>
              <a:buChar char="•"/>
            </a:pPr>
            <a:r>
              <a:rPr lang="en-US"/>
              <a:t>STI counselling</a:t>
            </a:r>
          </a:p>
          <a:p>
            <a:pPr>
              <a:lnSpc>
                <a:spcPct val="90000"/>
              </a:lnSpc>
              <a:buFontTx/>
              <a:buChar char="•"/>
            </a:pPr>
            <a:r>
              <a:rPr lang="en-US"/>
              <a:t>Provision of medication</a:t>
            </a:r>
          </a:p>
          <a:p>
            <a:pPr>
              <a:lnSpc>
                <a:spcPct val="90000"/>
              </a:lnSpc>
              <a:buFontTx/>
              <a:buChar char="•"/>
            </a:pPr>
            <a:r>
              <a:rPr lang="en-US"/>
              <a:t>Partner counselling and treatment</a:t>
            </a:r>
          </a:p>
          <a:p>
            <a:pPr>
              <a:lnSpc>
                <a:spcPct val="90000"/>
              </a:lnSpc>
              <a:buFontTx/>
              <a:buChar char="•"/>
            </a:pPr>
            <a:r>
              <a:rPr lang="en-US"/>
              <a:t>Patient follow up</a:t>
            </a:r>
          </a:p>
          <a:p>
            <a:pPr>
              <a:lnSpc>
                <a:spcPct val="90000"/>
              </a:lnSpc>
              <a:buFontTx/>
              <a:buChar char="•"/>
            </a:pPr>
            <a:r>
              <a:rPr lang="en-US"/>
              <a:t>Syphillis screening services for all pregnant women at  the RTI clinics</a:t>
            </a:r>
          </a:p>
          <a:p>
            <a:pPr>
              <a:lnSpc>
                <a:spcPct val="90000"/>
              </a:lnSpc>
            </a:pPr>
            <a:endParaRPr lang="en-US"/>
          </a:p>
          <a:p>
            <a:pPr>
              <a:lnSpc>
                <a:spcPct val="90000"/>
              </a:lnSpc>
            </a:pPr>
            <a:r>
              <a:rPr lang="en-US" b="1"/>
              <a:t>We will discuss the TB clinics in detail in another session.</a:t>
            </a:r>
            <a:r>
              <a:rPr lang="en-US"/>
              <a:t>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71E006-6D6E-45B2-A057-0CE7F975B5D0}" type="slidenum">
              <a:rPr lang="en-US"/>
              <a:pPr/>
              <a:t>15</a:t>
            </a:fld>
            <a:endParaRPr lang="en-US"/>
          </a:p>
        </p:txBody>
      </p:sp>
      <p:sp>
        <p:nvSpPr>
          <p:cNvPr id="218114" name="Rectangle 2"/>
          <p:cNvSpPr>
            <a:spLocks noGrp="1" noRot="1" noChangeAspect="1" noChangeArrowheads="1" noTextEdit="1"/>
          </p:cNvSpPr>
          <p:nvPr>
            <p:ph type="sldImg"/>
          </p:nvPr>
        </p:nvSpPr>
        <p:spPr>
          <a:ln/>
        </p:spPr>
      </p:sp>
      <p:sp>
        <p:nvSpPr>
          <p:cNvPr id="218115" name="Rectangle 3"/>
          <p:cNvSpPr>
            <a:spLocks noGrp="1" noChangeArrowheads="1"/>
          </p:cNvSpPr>
          <p:nvPr>
            <p:ph type="body" idx="1"/>
          </p:nvPr>
        </p:nvSpPr>
        <p:spPr/>
        <p:txBody>
          <a:bodyPr/>
          <a:lstStyle/>
          <a:p>
            <a:pPr lvl="1"/>
            <a:r>
              <a:rPr lang="en-US"/>
              <a:t>Let us reflect on our individual ICTCs. Take a few seconds to think about these two questions:</a:t>
            </a:r>
          </a:p>
          <a:p>
            <a:pPr lvl="1">
              <a:buFontTx/>
              <a:buChar char="•"/>
            </a:pPr>
            <a:r>
              <a:rPr lang="en-US"/>
              <a:t>At present, with which health facilities and organisations does our ICTC not have STRONG linkages?</a:t>
            </a:r>
          </a:p>
          <a:p>
            <a:pPr lvl="1">
              <a:buFontTx/>
              <a:buChar char="•"/>
            </a:pPr>
            <a:r>
              <a:rPr lang="en-US"/>
              <a:t>What can the ICTC team members do to build strong linkages?</a:t>
            </a:r>
          </a:p>
          <a:p>
            <a:endParaRPr lang="en-US"/>
          </a:p>
          <a:p>
            <a:r>
              <a:rPr lang="en-US"/>
              <a:t>Ask a few trainees to give answers. Encourage trainees to think about what each team member can do in this regard. For instance, even testing personnel can alert counselling personnel if they notice a client is showing signs of TB and STI, and needs a referral.</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CDD054-3194-4CEE-88C9-A5CF2BF9DE16}" type="slidenum">
              <a:rPr lang="en-US"/>
              <a:pPr/>
              <a:t>16</a:t>
            </a:fld>
            <a:endParaRPr lang="en-US"/>
          </a:p>
        </p:txBody>
      </p:sp>
      <p:sp>
        <p:nvSpPr>
          <p:cNvPr id="219138" name="Rectangle 2"/>
          <p:cNvSpPr>
            <a:spLocks noGrp="1" noRot="1" noChangeAspect="1" noChangeArrowheads="1" noTextEdit="1"/>
          </p:cNvSpPr>
          <p:nvPr>
            <p:ph type="sldImg"/>
          </p:nvPr>
        </p:nvSpPr>
        <p:spPr>
          <a:ln/>
        </p:spPr>
      </p:sp>
      <p:sp>
        <p:nvSpPr>
          <p:cNvPr id="219139" name="Rectangle 3"/>
          <p:cNvSpPr>
            <a:spLocks noGrp="1" noChangeArrowheads="1"/>
          </p:cNvSpPr>
          <p:nvPr>
            <p:ph type="body" idx="1"/>
          </p:nvPr>
        </p:nvSpPr>
        <p:spPr/>
        <p:txBody>
          <a:bodyPr/>
          <a:lstStyle/>
          <a:p>
            <a:r>
              <a:rPr lang="en-US"/>
              <a:t>Encourage trainees to brainstorm on these questions.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6818A1-5641-4C0B-B7EE-7733D2C2EFBC}" type="slidenum">
              <a:rPr lang="en-US"/>
              <a:pPr/>
              <a:t>17</a:t>
            </a:fld>
            <a:endParaRPr lang="en-US"/>
          </a:p>
        </p:txBody>
      </p:sp>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p:txBody>
          <a:bodyPr/>
          <a:lstStyle/>
          <a:p>
            <a:r>
              <a:rPr lang="en-US"/>
              <a:t>Who should be tested? We know that HIV spreads through 3 principal modes: through sex between a man and a woman or between two men (when one partner is infected); through blood that is infected or through reusing syringes and needles; and finally from an infected pregnant woman to her unborn child. If a person has been exposed to the virus through any of these routes, they should get tested.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EDCD45-7C2C-40C8-837C-476F086BF32F}" type="slidenum">
              <a:rPr lang="en-US"/>
              <a:pPr/>
              <a:t>18</a:t>
            </a:fld>
            <a:endParaRPr lang="en-US"/>
          </a:p>
        </p:txBody>
      </p:sp>
      <p:sp>
        <p:nvSpPr>
          <p:cNvPr id="223234" name="Rectangle 2"/>
          <p:cNvSpPr>
            <a:spLocks noGrp="1" noRot="1" noChangeAspect="1" noChangeArrowheads="1" noTextEdit="1"/>
          </p:cNvSpPr>
          <p:nvPr>
            <p:ph type="sldImg"/>
          </p:nvPr>
        </p:nvSpPr>
        <p:spPr>
          <a:ln/>
        </p:spPr>
      </p:sp>
      <p:sp>
        <p:nvSpPr>
          <p:cNvPr id="223235"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b="1" dirty="0" smtClean="0"/>
              <a:t>It is not the mandate of the ICTC to test everybody in the general population. Populations who are more vulnerable to HIV or who practise high risk behaviour are in need of ICTC services. </a:t>
            </a:r>
            <a:endParaRPr lang="en-US" b="1" dirty="0" smtClean="0"/>
          </a:p>
          <a:p>
            <a:r>
              <a:rPr lang="en-GB" dirty="0" smtClean="0"/>
              <a:t>In </a:t>
            </a:r>
            <a:r>
              <a:rPr lang="en-GB" dirty="0"/>
              <a:t>addition to clients who walk in to the centre on their own volition, the ICTC should, build up referrals of, and reach more effectively to:</a:t>
            </a:r>
            <a:endParaRPr lang="en-US" dirty="0"/>
          </a:p>
          <a:p>
            <a:pPr>
              <a:buFontTx/>
              <a:buChar char="•"/>
            </a:pPr>
            <a:r>
              <a:rPr lang="en-GB" dirty="0"/>
              <a:t>Patients at a health service who have symptoms which could be due to HIV infection (e.g., pneumonia, tuberculosis, persistent diarrhoea).</a:t>
            </a:r>
            <a:endParaRPr lang="en-US" dirty="0"/>
          </a:p>
          <a:p>
            <a:pPr>
              <a:buFontTx/>
              <a:buChar char="•"/>
            </a:pPr>
            <a:r>
              <a:rPr lang="en-GB" dirty="0"/>
              <a:t>Patients at a health service who have conditions that develop due to the same vulnerabilities as HIV (e.g., STI/ RTI).</a:t>
            </a:r>
            <a:endParaRPr lang="en-US" dirty="0"/>
          </a:p>
          <a:p>
            <a:pPr>
              <a:buFontTx/>
              <a:buChar char="•"/>
            </a:pPr>
            <a:r>
              <a:rPr lang="en-GB" dirty="0"/>
              <a:t>Pregnant women who come to ANCs  or who come to health centres to deliver their babies. </a:t>
            </a:r>
            <a:endParaRPr lang="en-US" dirty="0"/>
          </a:p>
          <a:p>
            <a:endParaRPr lang="en-GB" dirty="0"/>
          </a:p>
          <a:p>
            <a:endParaRPr lang="en-US" b="1"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CE1473-7C7A-4E6C-B089-375A083381EC}" type="slidenum">
              <a:rPr lang="en-US"/>
              <a:pPr/>
              <a:t>19</a:t>
            </a:fld>
            <a:endParaRPr lang="en-US"/>
          </a:p>
        </p:txBody>
      </p:sp>
      <p:sp>
        <p:nvSpPr>
          <p:cNvPr id="191490" name="Rectangle 2"/>
          <p:cNvSpPr>
            <a:spLocks noGrp="1" noRot="1" noChangeAspect="1" noChangeArrowheads="1" noTextEdit="1"/>
          </p:cNvSpPr>
          <p:nvPr>
            <p:ph type="sldImg"/>
          </p:nvPr>
        </p:nvSpPr>
        <p:spPr>
          <a:ln/>
        </p:spPr>
      </p:sp>
      <p:sp>
        <p:nvSpPr>
          <p:cNvPr id="191491" name="Rectangle 3"/>
          <p:cNvSpPr>
            <a:spLocks noGrp="1" noChangeArrowheads="1"/>
          </p:cNvSpPr>
          <p:nvPr>
            <p:ph type="body" idx="1"/>
          </p:nvPr>
        </p:nvSpPr>
        <p:spPr/>
        <p:txBody>
          <a:bodyPr/>
          <a:lstStyle/>
          <a:p>
            <a:r>
              <a:rPr lang="en-US"/>
              <a:t>“This slide shows you a NACO information card for health care providers. It shows you the type of symptoms that should alert providers to suspect HIV infection, and refer a patient to the ICTC. When educating providers, you can use this card to explain which conditions could indicate HIV infection. At the bottom, of the page you will see the populations at risk of HIV infection who need to be referred for testing.”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4893CB-85E5-4CEE-9F13-CE4EA89C0388}" type="slidenum">
              <a:rPr lang="en-US"/>
              <a:pPr/>
              <a:t>20</a:t>
            </a:fld>
            <a:endParaRPr lang="en-US"/>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pPr marL="228600" indent="-228600"/>
            <a:r>
              <a:rPr lang="en-US"/>
              <a:t>“This is the second part of the information card. It contains information which the Providers need to know, such as information about testing and about confidentiality. You can use this card to educate your colleagues in departments related to STIs, TB and Maternity Services to send the patients for counselling and testing. You should also be thinking at this point about putting the names of key people in these departments to your list of Common Contacts. This is a place where you can mention the contact details of people you are in touch with for referring clients and who refer clients to you.”</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8D5FD7-E0DF-44D9-93F3-50E1F8C23A5F}" type="slidenum">
              <a:rPr lang="en-US"/>
              <a:pPr/>
              <a:t>22</a:t>
            </a:fld>
            <a:endParaRPr lang="en-US"/>
          </a:p>
        </p:txBody>
      </p:sp>
      <p:sp>
        <p:nvSpPr>
          <p:cNvPr id="181250" name="Rectangle 2"/>
          <p:cNvSpPr>
            <a:spLocks noGrp="1" noRot="1" noChangeAspect="1" noChangeArrowheads="1" noTextEdit="1"/>
          </p:cNvSpPr>
          <p:nvPr>
            <p:ph type="sldImg"/>
          </p:nvPr>
        </p:nvSpPr>
        <p:spPr>
          <a:ln/>
        </p:spPr>
      </p:sp>
      <p:sp>
        <p:nvSpPr>
          <p:cNvPr id="181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982138-EEAC-4329-A786-7FD3E4331E53}" type="slidenum">
              <a:rPr lang="en-US"/>
              <a:pPr/>
              <a:t>4</a:t>
            </a:fld>
            <a:endParaRPr lang="en-US"/>
          </a:p>
        </p:txBody>
      </p:sp>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p:txBody>
          <a:bodyPr/>
          <a:lstStyle/>
          <a:p>
            <a:r>
              <a:rPr lang="en-US" dirty="0"/>
              <a:t>Unless an individual who is infected with HIV is aware of his/her status, they</a:t>
            </a:r>
          </a:p>
          <a:p>
            <a:r>
              <a:rPr lang="en-US" sz="1200" kern="1200" dirty="0">
                <a:solidFill>
                  <a:schemeClr val="tx1"/>
                </a:solidFill>
                <a:latin typeface="Arial" charset="0"/>
                <a:ea typeface="+mn-ea"/>
                <a:cs typeface="Arial" charset="0"/>
              </a:rPr>
              <a:t>* Could unknowingly transmit the virus to others. </a:t>
            </a:r>
          </a:p>
          <a:p>
            <a:pPr>
              <a:buFontTx/>
              <a:buNone/>
            </a:pPr>
            <a:r>
              <a:rPr lang="en-US" dirty="0" smtClean="0"/>
              <a:t>* Will </a:t>
            </a:r>
            <a:r>
              <a:rPr lang="en-US" dirty="0"/>
              <a:t>not receive timely treatment.</a:t>
            </a:r>
          </a:p>
          <a:p>
            <a:pPr>
              <a:buFontTx/>
              <a:buChar char="•"/>
            </a:pPr>
            <a:endParaRPr lang="en-US" dirty="0"/>
          </a:p>
          <a:p>
            <a:r>
              <a:rPr lang="en-US" dirty="0"/>
              <a:t>The infected person can detect the presence of HIV through a simple blood test. An Integrated Counselling and Testing centre is such a service where a person is </a:t>
            </a:r>
            <a:r>
              <a:rPr lang="en-US" dirty="0" err="1"/>
              <a:t>counselled</a:t>
            </a:r>
            <a:r>
              <a:rPr lang="en-US" dirty="0"/>
              <a:t> and tested for HIV, on his/ her own free will or as advised by a medical provider. Its main functions are:</a:t>
            </a:r>
          </a:p>
          <a:p>
            <a:r>
              <a:rPr lang="en-US" dirty="0"/>
              <a:t>* Early detection of HIV.</a:t>
            </a:r>
          </a:p>
          <a:p>
            <a:r>
              <a:rPr lang="en-US" dirty="0"/>
              <a:t>* Provision of basic information on modes of transmission and prevention of HIV/AIDS for promoting behavioral change and reducing vulnerability.</a:t>
            </a:r>
          </a:p>
          <a:p>
            <a:r>
              <a:rPr lang="en-US" dirty="0"/>
              <a:t>* Linking people with other HIV prevention, care and treatment services.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62949E-C3BD-480A-A73A-470BF77AACC3}" type="slidenum">
              <a:rPr lang="en-US"/>
              <a:pPr/>
              <a:t>5</a:t>
            </a:fld>
            <a:endParaRPr lang="en-US"/>
          </a:p>
        </p:txBody>
      </p:sp>
      <p:sp>
        <p:nvSpPr>
          <p:cNvPr id="199682" name="Rectangle 2"/>
          <p:cNvSpPr>
            <a:spLocks noGrp="1" noRot="1" noChangeAspect="1" noChangeArrowheads="1" noTextEdit="1"/>
          </p:cNvSpPr>
          <p:nvPr>
            <p:ph type="sldImg"/>
          </p:nvPr>
        </p:nvSpPr>
        <p:spPr>
          <a:ln/>
        </p:spPr>
      </p:sp>
      <p:sp>
        <p:nvSpPr>
          <p:cNvPr id="199683" name="Rectangle 3"/>
          <p:cNvSpPr>
            <a:spLocks noGrp="1" noChangeArrowheads="1"/>
          </p:cNvSpPr>
          <p:nvPr>
            <p:ph type="body" idx="1"/>
          </p:nvPr>
        </p:nvSpPr>
        <p:spPr/>
        <p:txBody>
          <a:bodyPr/>
          <a:lstStyle/>
          <a:p>
            <a:r>
              <a:rPr lang="en-US" dirty="0"/>
              <a:t>At present, there are two models of ICTCs operating in the country: </a:t>
            </a:r>
          </a:p>
          <a:p>
            <a:r>
              <a:rPr lang="en-US" dirty="0"/>
              <a:t>Stand alone ICTCs:  These are </a:t>
            </a:r>
            <a:r>
              <a:rPr lang="en-US" dirty="0" err="1"/>
              <a:t>centres</a:t>
            </a:r>
            <a:r>
              <a:rPr lang="en-US" dirty="0"/>
              <a:t> with a full-time counsellor and laboratory technician (LT) who undertake HIV counselling and testing. They are found in medical colleges, district hospitals and 30-bedded CHCs throughout the country. </a:t>
            </a:r>
          </a:p>
          <a:p>
            <a:r>
              <a:rPr lang="en-US" dirty="0"/>
              <a:t>Facility-integrated ICTC: which do not have full-time staff and provides HIV counselling and testing as a service along with other services in the facility. Existing staff such as the auxiliary nurse midwife (ANM), staff nurse or health visitor undertake HIV counselling and testing. Such ICTCs are usually established in facilities that do not have a very large client load and where it would be uneconomical to establish a stand-alone ICTC. Typically, such facilities are established in India in integration with the National Rural Health Mission (NRHM) in 24-hour Primary Health </a:t>
            </a:r>
            <a:r>
              <a:rPr lang="en-US" dirty="0" err="1"/>
              <a:t>Centres</a:t>
            </a:r>
            <a:r>
              <a:rPr lang="en-US" dirty="0"/>
              <a:t> (PHC). </a:t>
            </a:r>
          </a:p>
          <a:p>
            <a:r>
              <a:rPr lang="en-US" dirty="0"/>
              <a:t>Less </a:t>
            </a:r>
            <a:r>
              <a:rPr lang="en-US" dirty="0" err="1"/>
              <a:t>visibile</a:t>
            </a:r>
            <a:r>
              <a:rPr lang="en-US" dirty="0"/>
              <a:t> are mobile ICTCs which provide services to high-risk or vulnerable populations. These individuals are less likely to access ICTCs which are geographically fixed due to impediments such as distance and timing. Mobile ICTCs carry health services nearer to such groups. </a:t>
            </a:r>
          </a:p>
          <a:p>
            <a:endParaRPr lang="en-US" dirty="0"/>
          </a:p>
          <a:p>
            <a:pPr>
              <a:buFont typeface="Wingdings" pitchFamily="2" charset="2"/>
              <a:buChar char="v"/>
            </a:pPr>
            <a:r>
              <a:rPr lang="en-US" dirty="0"/>
              <a:t>Ask trainees from stand-alone ICTCs to raise their hands.</a:t>
            </a:r>
          </a:p>
          <a:p>
            <a:pPr>
              <a:buFont typeface="Wingdings" pitchFamily="2" charset="2"/>
              <a:buChar char="v"/>
            </a:pPr>
            <a:r>
              <a:rPr lang="en-US" dirty="0"/>
              <a:t>Ask trainees from facility-integrated ICTCs to raise their hands.</a:t>
            </a:r>
          </a:p>
          <a:p>
            <a:pPr>
              <a:buFont typeface="Wingdings" pitchFamily="2" charset="2"/>
              <a:buChar char="v"/>
            </a:pPr>
            <a:r>
              <a:rPr lang="en-US" dirty="0"/>
              <a:t>Ask trainees from mobile ICTCs to raise their hands.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D1DC5C-78E7-43FA-B4B8-B58B4B7963C3}" type="slidenum">
              <a:rPr lang="en-US"/>
              <a:pPr/>
              <a:t>6</a:t>
            </a:fld>
            <a:endParaRPr lang="en-US"/>
          </a:p>
        </p:txBody>
      </p:sp>
      <p:sp>
        <p:nvSpPr>
          <p:cNvPr id="202754" name="Rectangle 2"/>
          <p:cNvSpPr>
            <a:spLocks noGrp="1" noRot="1" noChangeAspect="1" noChangeArrowheads="1" noTextEdit="1"/>
          </p:cNvSpPr>
          <p:nvPr>
            <p:ph type="sldImg"/>
          </p:nvPr>
        </p:nvSpPr>
        <p:spPr>
          <a:ln/>
        </p:spPr>
      </p:sp>
      <p:sp>
        <p:nvSpPr>
          <p:cNvPr id="202755" name="Rectangle 3"/>
          <p:cNvSpPr>
            <a:spLocks noGrp="1" noChangeArrowheads="1"/>
          </p:cNvSpPr>
          <p:nvPr>
            <p:ph type="body" idx="1"/>
          </p:nvPr>
        </p:nvSpPr>
        <p:spPr/>
        <p:txBody>
          <a:bodyPr/>
          <a:lstStyle/>
          <a:p>
            <a:r>
              <a:rPr lang="en-GB" dirty="0"/>
              <a:t>This diagram shows how NACP III aims to integrate HIV services with existing health facilities. The future expansion of ICTCs will be in the direction of </a:t>
            </a:r>
            <a:r>
              <a:rPr lang="en-US" dirty="0"/>
              <a:t>more facility-integrated ICTCs at all levels of the health system where existing personnel provide services. This is why the current training material uses the terms counselling personnel and testing personnel in place of counsellor and LT. It indicates that health care personnel in future may perform other functions in addition to testing or </a:t>
            </a:r>
            <a:r>
              <a:rPr lang="en-US" dirty="0" err="1"/>
              <a:t>counselling.</a:t>
            </a:r>
            <a:r>
              <a:rPr lang="en-US" b="1" dirty="0" err="1"/>
              <a:t>Wherever</a:t>
            </a:r>
            <a:r>
              <a:rPr lang="en-US" b="1" dirty="0"/>
              <a:t> an ICTC may be located – at a medical college, a district hospital, a CHC or a PHC – its mission is to link people with the appropriate services so that they may prevent future illness or may treat current illness in a timely manner.</a:t>
            </a:r>
          </a:p>
          <a:p>
            <a:endParaRPr lang="en-US" b="1" dirty="0"/>
          </a:p>
          <a:p>
            <a:pPr>
              <a:buFont typeface="Wingdings" pitchFamily="2" charset="2"/>
              <a:buChar char="v"/>
            </a:pPr>
            <a:r>
              <a:rPr lang="en-US" dirty="0"/>
              <a:t>Ask trainees from District Hospitals to raise their hands.</a:t>
            </a:r>
          </a:p>
          <a:p>
            <a:pPr>
              <a:buFont typeface="Wingdings" pitchFamily="2" charset="2"/>
              <a:buChar char="v"/>
            </a:pPr>
            <a:r>
              <a:rPr lang="en-US" dirty="0"/>
              <a:t>Ask trainees from Community Health </a:t>
            </a:r>
            <a:r>
              <a:rPr lang="en-US" dirty="0" err="1"/>
              <a:t>Centres</a:t>
            </a:r>
            <a:r>
              <a:rPr lang="en-US" dirty="0"/>
              <a:t> to raise their hands.</a:t>
            </a:r>
          </a:p>
          <a:p>
            <a:pPr>
              <a:buFont typeface="Wingdings" pitchFamily="2" charset="2"/>
              <a:buChar char="v"/>
            </a:pPr>
            <a:r>
              <a:rPr lang="en-US" dirty="0"/>
              <a:t>Ask trainees from PHCs, Sub-</a:t>
            </a:r>
            <a:r>
              <a:rPr lang="en-US" dirty="0" err="1"/>
              <a:t>centres</a:t>
            </a:r>
            <a:r>
              <a:rPr lang="en-US" dirty="0"/>
              <a:t> and </a:t>
            </a:r>
            <a:r>
              <a:rPr lang="en-US" dirty="0" err="1"/>
              <a:t>Anganwadis</a:t>
            </a:r>
            <a:r>
              <a:rPr lang="en-US" dirty="0"/>
              <a:t> to raise their hands.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48711B-5CAA-4AE8-B4BD-667BE5BE7C7B}" type="slidenum">
              <a:rPr lang="en-US"/>
              <a:pPr/>
              <a:t>7</a:t>
            </a:fld>
            <a:endParaRPr lang="en-US"/>
          </a:p>
        </p:txBody>
      </p:sp>
      <p:sp>
        <p:nvSpPr>
          <p:cNvPr id="204802" name="Rectangle 2"/>
          <p:cNvSpPr>
            <a:spLocks noGrp="1" noRot="1" noChangeAspect="1" noChangeArrowheads="1" noTextEdit="1"/>
          </p:cNvSpPr>
          <p:nvPr>
            <p:ph type="sldImg"/>
          </p:nvPr>
        </p:nvSpPr>
        <p:spPr>
          <a:ln/>
        </p:spPr>
      </p:sp>
      <p:sp>
        <p:nvSpPr>
          <p:cNvPr id="204803" name="Rectangle 3"/>
          <p:cNvSpPr>
            <a:spLocks noGrp="1" noChangeArrowheads="1"/>
          </p:cNvSpPr>
          <p:nvPr>
            <p:ph type="body" idx="1"/>
          </p:nvPr>
        </p:nvSpPr>
        <p:spPr/>
        <p:txBody>
          <a:bodyPr/>
          <a:lstStyle/>
          <a:p>
            <a:pPr marL="228600" indent="-228600"/>
            <a:r>
              <a:rPr lang="en-US" dirty="0"/>
              <a:t>NACP–III is the Government of India’s plan to stop and reverse the epidemic in India over five years by integrating </a:t>
            </a:r>
            <a:r>
              <a:rPr lang="en-US" dirty="0" err="1"/>
              <a:t>programmes</a:t>
            </a:r>
            <a:r>
              <a:rPr lang="en-US" dirty="0"/>
              <a:t> for prevention, care, support and treatment. This will be achieved through a four-pronged strategy:</a:t>
            </a:r>
          </a:p>
          <a:p>
            <a:pPr marL="228600" indent="-228600"/>
            <a:r>
              <a:rPr lang="en-US" dirty="0" smtClean="0"/>
              <a:t>* Prevention </a:t>
            </a:r>
            <a:r>
              <a:rPr lang="en-US" dirty="0"/>
              <a:t>of new infections in high risk groups (HRGs) and general population through:</a:t>
            </a:r>
          </a:p>
          <a:p>
            <a:pPr marL="685800" lvl="1" indent="-228600"/>
            <a:r>
              <a:rPr lang="en-US" dirty="0" smtClean="0"/>
              <a:t>- Saturation </a:t>
            </a:r>
            <a:r>
              <a:rPr lang="en-US" dirty="0"/>
              <a:t>of coverage of high risk groups with </a:t>
            </a:r>
            <a:r>
              <a:rPr lang="en-US" dirty="0" err="1"/>
              <a:t>targetted</a:t>
            </a:r>
            <a:r>
              <a:rPr lang="en-US" dirty="0"/>
              <a:t> interventions.</a:t>
            </a:r>
          </a:p>
          <a:p>
            <a:pPr marL="685800" lvl="1" indent="-228600"/>
            <a:r>
              <a:rPr lang="en-US" dirty="0" smtClean="0"/>
              <a:t>- Scaled </a:t>
            </a:r>
            <a:r>
              <a:rPr lang="en-US" dirty="0"/>
              <a:t>up interventions in the general population.</a:t>
            </a:r>
          </a:p>
          <a:p>
            <a:pPr marL="228600" indent="-228600"/>
            <a:r>
              <a:rPr lang="en-US" dirty="0" smtClean="0"/>
              <a:t>* Providing </a:t>
            </a:r>
            <a:r>
              <a:rPr lang="en-US" dirty="0"/>
              <a:t>greater care, support and treatment to larger numbers of PLHA.</a:t>
            </a:r>
          </a:p>
          <a:p>
            <a:pPr marL="228600" indent="-228600"/>
            <a:r>
              <a:rPr lang="en-US" dirty="0" smtClean="0"/>
              <a:t>* Strengthening </a:t>
            </a:r>
            <a:r>
              <a:rPr lang="en-US" dirty="0"/>
              <a:t>the infrastructure, systems and human resources in prevention, care, support and treatment </a:t>
            </a:r>
            <a:r>
              <a:rPr lang="en-US" dirty="0" err="1"/>
              <a:t>programmes</a:t>
            </a:r>
            <a:r>
              <a:rPr lang="en-US" dirty="0"/>
              <a:t> at the district, state and national level.</a:t>
            </a:r>
          </a:p>
          <a:p>
            <a:pPr marL="228600" indent="-228600"/>
            <a:r>
              <a:rPr lang="en-US" dirty="0" smtClean="0"/>
              <a:t>* Strengthening </a:t>
            </a:r>
            <a:r>
              <a:rPr lang="en-US" dirty="0"/>
              <a:t>the nationwide Strategic Information Management System.</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55F7E2-8B2A-4E3D-A65C-7E12B09B6B23}" type="slidenum">
              <a:rPr lang="en-US"/>
              <a:pPr/>
              <a:t>8</a:t>
            </a:fld>
            <a:endParaRPr lang="en-US"/>
          </a:p>
        </p:txBody>
      </p:sp>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p:txBody>
          <a:bodyPr/>
          <a:lstStyle/>
          <a:p>
            <a:r>
              <a:rPr lang="en-US"/>
              <a:t>This slide shows the relation between prevention and care activities. There is a connection or a continuum between them. Prevention activities reduce the number of people infected and in turn reduce the need for future care. On the other hand, knowing that there are care and support activities, on the other hand, make HIV/AIDS visible in the community. For instance, if a PLWHA knows that there are care services available such as an ART centre that provides affordable services they will go to such a centre. Here they may receive the treatment they need as well as information on how to reduce the chances of opportunistic infections. If they act on this information then other people around them are safer.</a:t>
            </a:r>
          </a:p>
          <a:p>
            <a:endParaRPr lang="en-US"/>
          </a:p>
          <a:p>
            <a:r>
              <a:rPr lang="en-US" b="1"/>
              <a:t>Even though ICTCs are the entry-point for clients into the health system, they form part of a range of services, and must maintain good linkages with these other facilities and refer clients to these services as necessary. That is ICTCs fall into the category of prevention and identification. But personnel in the ICTC must also be aware of how their services flow into the care activities at other facilities.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F65B7E-4627-4EF4-BFCD-66B4E4B1EEB6}" type="slidenum">
              <a:rPr lang="en-US"/>
              <a:pPr/>
              <a:t>9</a:t>
            </a:fld>
            <a:endParaRPr lang="en-US"/>
          </a:p>
        </p:txBody>
      </p:sp>
      <p:sp>
        <p:nvSpPr>
          <p:cNvPr id="168962" name="Rectangle 2"/>
          <p:cNvSpPr>
            <a:spLocks noGrp="1" noRot="1" noChangeAspect="1" noChangeArrowheads="1" noTextEdit="1"/>
          </p:cNvSpPr>
          <p:nvPr>
            <p:ph type="sldImg"/>
          </p:nvPr>
        </p:nvSpPr>
        <p:spPr>
          <a:ln/>
        </p:spPr>
      </p:sp>
      <p:sp>
        <p:nvSpPr>
          <p:cNvPr id="168963" name="Rectangle 3"/>
          <p:cNvSpPr>
            <a:spLocks noGrp="1" noChangeArrowheads="1"/>
          </p:cNvSpPr>
          <p:nvPr>
            <p:ph type="body" idx="1"/>
          </p:nvPr>
        </p:nvSpPr>
        <p:spPr/>
        <p:txBody>
          <a:bodyPr/>
          <a:lstStyle/>
          <a:p>
            <a:r>
              <a:rPr lang="en-US"/>
              <a:t>While you have each drawn your own ICTC ecomap, you may want to also look at the linkages that the NACP III is trying to strengthen between the ICTCs and the other service components. We will talk about these service linkages during the course of the workshop. Basically, the ICTC serves as a gateway or an entry-point to many other services. </a:t>
            </a:r>
          </a:p>
          <a:p>
            <a:r>
              <a:rPr lang="en-US"/>
              <a:t>The patient: </a:t>
            </a:r>
          </a:p>
          <a:p>
            <a:pPr>
              <a:buFontTx/>
              <a:buChar char="•"/>
            </a:pPr>
            <a:r>
              <a:rPr lang="en-US"/>
              <a:t>may not know that such services are available, </a:t>
            </a:r>
          </a:p>
          <a:p>
            <a:pPr>
              <a:buFontTx/>
              <a:buChar char="•"/>
            </a:pPr>
            <a:r>
              <a:rPr lang="en-US"/>
              <a:t>or may not know how to use them, </a:t>
            </a:r>
          </a:p>
          <a:p>
            <a:pPr>
              <a:buFontTx/>
              <a:buChar char="•"/>
            </a:pPr>
            <a:r>
              <a:rPr lang="en-US"/>
              <a:t>or may not think that he/ she is eligible to use them. </a:t>
            </a:r>
          </a:p>
          <a:p>
            <a:pPr>
              <a:buFontTx/>
              <a:buChar char="•"/>
            </a:pPr>
            <a:endParaRPr lang="en-US"/>
          </a:p>
          <a:p>
            <a:r>
              <a:rPr lang="en-US"/>
              <a:t>The ICTC, therefore, must make suitable referrals to the services needed by the patient.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602E41-FDB6-492F-994F-D843AF3BFF03}" type="slidenum">
              <a:rPr lang="en-US"/>
              <a:pPr/>
              <a:t>10</a:t>
            </a:fld>
            <a:endParaRPr lang="en-US"/>
          </a:p>
        </p:txBody>
      </p:sp>
      <p:sp>
        <p:nvSpPr>
          <p:cNvPr id="206850" name="Rectangle 2"/>
          <p:cNvSpPr>
            <a:spLocks noGrp="1" noRot="1" noChangeAspect="1" noChangeArrowheads="1" noTextEdit="1"/>
          </p:cNvSpPr>
          <p:nvPr>
            <p:ph type="sldImg"/>
          </p:nvPr>
        </p:nvSpPr>
        <p:spPr>
          <a:ln/>
        </p:spPr>
      </p:sp>
      <p:sp>
        <p:nvSpPr>
          <p:cNvPr id="206851" name="Rectangle 3"/>
          <p:cNvSpPr>
            <a:spLocks noGrp="1" noChangeArrowheads="1"/>
          </p:cNvSpPr>
          <p:nvPr>
            <p:ph type="body" idx="1"/>
          </p:nvPr>
        </p:nvSpPr>
        <p:spPr/>
        <p:txBody>
          <a:bodyPr/>
          <a:lstStyle/>
          <a:p>
            <a:r>
              <a:rPr lang="en-US" b="1" dirty="0"/>
              <a:t>Let us discuss some of the facilities to which we should be referring ICTC clients, starting with</a:t>
            </a:r>
          </a:p>
          <a:p>
            <a:r>
              <a:rPr lang="en-US" b="1" dirty="0"/>
              <a:t>ART </a:t>
            </a:r>
            <a:r>
              <a:rPr lang="en-US" b="1" dirty="0" err="1"/>
              <a:t>Centres</a:t>
            </a:r>
            <a:endParaRPr lang="en-US" dirty="0"/>
          </a:p>
          <a:p>
            <a:r>
              <a:rPr lang="en-US" dirty="0"/>
              <a:t>ART centers provide People Living with HIV/ AIDS (PLWHAs) a set of services including treatment and care. </a:t>
            </a:r>
            <a:r>
              <a:rPr lang="en-US" b="1" dirty="0"/>
              <a:t>All clients diagnosed with HIV should be referred to the nearest ART centre for assessment for ART and treatment</a:t>
            </a:r>
            <a:r>
              <a:rPr lang="en-US" dirty="0"/>
              <a:t>. When referred, the client must be informed about the services available at the ART Center and about the importance of adhering to the ARV treatment. </a:t>
            </a:r>
          </a:p>
          <a:p>
            <a:r>
              <a:rPr lang="en-US" dirty="0"/>
              <a:t>Services available at ART centers include:</a:t>
            </a:r>
          </a:p>
          <a:p>
            <a:pPr>
              <a:buFont typeface="Arial" pitchFamily="34" charset="0"/>
              <a:buChar char="•"/>
            </a:pPr>
            <a:r>
              <a:rPr lang="en-US" dirty="0"/>
              <a:t>Identifying eligible PLWHAs who require ART through laboratory services (HIV testing, CD4 Count and other investigations).</a:t>
            </a:r>
          </a:p>
          <a:p>
            <a:pPr>
              <a:buFont typeface="Arial" pitchFamily="34" charset="0"/>
              <a:buChar char="•"/>
            </a:pPr>
            <a:r>
              <a:rPr lang="en-US" dirty="0"/>
              <a:t>Free ARV drugs to eligible persons with HIV/AIDS.</a:t>
            </a:r>
          </a:p>
          <a:p>
            <a:pPr>
              <a:buFont typeface="Arial" pitchFamily="34" charset="0"/>
              <a:buChar char="•"/>
            </a:pPr>
            <a:r>
              <a:rPr lang="en-US" dirty="0"/>
              <a:t>Counselling services before and during treatment to ensure drug adherence.</a:t>
            </a:r>
          </a:p>
          <a:p>
            <a:pPr>
              <a:buFont typeface="Arial" pitchFamily="34" charset="0"/>
              <a:buChar char="•"/>
            </a:pPr>
            <a:r>
              <a:rPr lang="en-US" dirty="0"/>
              <a:t>Education on nutritional requirements, hygiene and other preventive measures.</a:t>
            </a:r>
          </a:p>
          <a:p>
            <a:pPr>
              <a:buFont typeface="Arial" pitchFamily="34" charset="0"/>
              <a:buChar char="•"/>
            </a:pPr>
            <a:r>
              <a:rPr lang="en-US" dirty="0"/>
              <a:t>Referral services for </a:t>
            </a:r>
            <a:r>
              <a:rPr lang="en-US" dirty="0" err="1"/>
              <a:t>specialised</a:t>
            </a:r>
            <a:r>
              <a:rPr lang="en-US" dirty="0"/>
              <a:t> services or admission.</a:t>
            </a:r>
          </a:p>
          <a:p>
            <a:pPr>
              <a:buFont typeface="Arial" pitchFamily="34" charset="0"/>
              <a:buChar char="•"/>
            </a:pPr>
            <a:r>
              <a:rPr lang="en-US" dirty="0"/>
              <a:t>Condoms distribution.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3CA6C0-5AE9-410F-ACB0-586E2D515121}" type="slidenum">
              <a:rPr lang="en-US"/>
              <a:pPr/>
              <a:t>11</a:t>
            </a:fld>
            <a:endParaRPr lang="en-US"/>
          </a:p>
        </p:txBody>
      </p:sp>
      <p:sp>
        <p:nvSpPr>
          <p:cNvPr id="208898" name="Rectangle 2"/>
          <p:cNvSpPr>
            <a:spLocks noGrp="1" noRot="1" noChangeAspect="1" noChangeArrowheads="1" noTextEdit="1"/>
          </p:cNvSpPr>
          <p:nvPr>
            <p:ph type="sldImg"/>
          </p:nvPr>
        </p:nvSpPr>
        <p:spPr>
          <a:ln/>
        </p:spPr>
      </p:sp>
      <p:sp>
        <p:nvSpPr>
          <p:cNvPr id="208899" name="Rectangle 3"/>
          <p:cNvSpPr>
            <a:spLocks noGrp="1" noChangeArrowheads="1"/>
          </p:cNvSpPr>
          <p:nvPr>
            <p:ph type="body" idx="1"/>
          </p:nvPr>
        </p:nvSpPr>
        <p:spPr/>
        <p:txBody>
          <a:bodyPr/>
          <a:lstStyle/>
          <a:p>
            <a:r>
              <a:rPr lang="en-US" b="1"/>
              <a:t>Link ART Centres</a:t>
            </a:r>
            <a:endParaRPr lang="en-US"/>
          </a:p>
          <a:p>
            <a:r>
              <a:rPr lang="en-US"/>
              <a:t>Distance between home and the ART Centre is one factor affecting adherence of patients to ART.  Link ART Centres minimise travel time for the patients on ART. They function as authorised drug distribution centers and are linked to a Nodal ART centre within accessible distance. Link ART centres function at some existing ICTCs and CCCs where the existing staff members undertake the responsibilities of Link ART Centers. </a:t>
            </a:r>
          </a:p>
          <a:p>
            <a:r>
              <a:rPr lang="en-US"/>
              <a:t>Services available at Link ART Centers include:</a:t>
            </a:r>
          </a:p>
          <a:p>
            <a:pPr>
              <a:buFontTx/>
              <a:buChar char="•"/>
            </a:pPr>
            <a:r>
              <a:rPr lang="en-US"/>
              <a:t>ART drug distribution and treatment</a:t>
            </a:r>
          </a:p>
          <a:p>
            <a:pPr>
              <a:buFontTx/>
              <a:buChar char="•"/>
            </a:pPr>
            <a:r>
              <a:rPr lang="en-US"/>
              <a:t>Monitoring patients on ART for OIs, side effects, adherence and weight</a:t>
            </a:r>
          </a:p>
          <a:p>
            <a:pPr>
              <a:buFontTx/>
              <a:buChar char="•"/>
            </a:pPr>
            <a:r>
              <a:rPr lang="en-US"/>
              <a:t>Referral services to ART centres for treatment of OIs, side effects of drugs, ANC care, etc.</a:t>
            </a:r>
          </a:p>
          <a:p>
            <a:pPr>
              <a:buFontTx/>
              <a:buChar char="•"/>
            </a:pPr>
            <a:r>
              <a:rPr lang="en-US"/>
              <a:t>Psychological support</a:t>
            </a:r>
          </a:p>
          <a:p>
            <a:pPr>
              <a:buFontTx/>
              <a:buChar char="•"/>
            </a:pPr>
            <a:r>
              <a:rPr lang="en-US"/>
              <a:t>Adherence counselling</a:t>
            </a:r>
          </a:p>
          <a:p>
            <a:pPr>
              <a:buFontTx/>
              <a:buChar char="•"/>
            </a:pPr>
            <a:r>
              <a:rPr lang="en-US"/>
              <a:t>Health education on prevention of infections </a:t>
            </a:r>
          </a:p>
          <a:p>
            <a:endParaRPr lang="en-US"/>
          </a:p>
          <a:p>
            <a:r>
              <a:rPr lang="en-US"/>
              <a:t>Ask the trainees if any of their ICTCs have a Link ART Centre. Ask them to </a:t>
            </a:r>
            <a:r>
              <a:rPr lang="en-US" i="1"/>
              <a:t>briefly</a:t>
            </a:r>
            <a:r>
              <a:rPr lang="en-US"/>
              <a:t> share their experiences.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11618" name="Group 2"/>
          <p:cNvGrpSpPr>
            <a:grpSpLocks/>
          </p:cNvGrpSpPr>
          <p:nvPr/>
        </p:nvGrpSpPr>
        <p:grpSpPr bwMode="auto">
          <a:xfrm>
            <a:off x="0" y="0"/>
            <a:ext cx="5867400" cy="6858000"/>
            <a:chOff x="0" y="0"/>
            <a:chExt cx="3696" cy="4320"/>
          </a:xfrm>
        </p:grpSpPr>
        <p:sp>
          <p:nvSpPr>
            <p:cNvPr id="111619"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endParaRPr kumimoji="1" lang="en-US" sz="2400">
                <a:latin typeface="Times New Roman" pitchFamily="18" charset="0"/>
              </a:endParaRPr>
            </a:p>
          </p:txBody>
        </p:sp>
        <p:sp>
          <p:nvSpPr>
            <p:cNvPr id="111620"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endParaRPr kumimoji="1" lang="en-US" sz="2400">
                <a:latin typeface="Times New Roman" pitchFamily="18" charset="0"/>
              </a:endParaRPr>
            </a:p>
          </p:txBody>
        </p:sp>
      </p:grpSp>
      <p:grpSp>
        <p:nvGrpSpPr>
          <p:cNvPr id="111621" name="Group 5"/>
          <p:cNvGrpSpPr>
            <a:grpSpLocks/>
          </p:cNvGrpSpPr>
          <p:nvPr/>
        </p:nvGrpSpPr>
        <p:grpSpPr bwMode="auto">
          <a:xfrm>
            <a:off x="3632200" y="4889500"/>
            <a:ext cx="4876800" cy="319088"/>
            <a:chOff x="2288" y="3080"/>
            <a:chExt cx="3072" cy="201"/>
          </a:xfrm>
        </p:grpSpPr>
        <p:sp>
          <p:nvSpPr>
            <p:cNvPr id="111622"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111623"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en-US"/>
            </a:p>
          </p:txBody>
        </p:sp>
      </p:grpSp>
      <p:sp>
        <p:nvSpPr>
          <p:cNvPr id="11162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111625" name="Rectangle 9"/>
          <p:cNvSpPr>
            <a:spLocks noGrp="1" noChangeArrowheads="1"/>
          </p:cNvSpPr>
          <p:nvPr>
            <p:ph type="dt" sz="quarter" idx="2"/>
          </p:nvPr>
        </p:nvSpPr>
        <p:spPr/>
        <p:txBody>
          <a:bodyPr/>
          <a:lstStyle>
            <a:lvl1pPr>
              <a:defRPr>
                <a:solidFill>
                  <a:schemeClr val="bg1"/>
                </a:solidFill>
              </a:defRPr>
            </a:lvl1pPr>
          </a:lstStyle>
          <a:p>
            <a:endParaRPr lang="en-US"/>
          </a:p>
        </p:txBody>
      </p:sp>
      <p:sp>
        <p:nvSpPr>
          <p:cNvPr id="111626" name="Rectangle 10"/>
          <p:cNvSpPr>
            <a:spLocks noGrp="1" noChangeArrowheads="1"/>
          </p:cNvSpPr>
          <p:nvPr>
            <p:ph type="ftr" sz="quarter" idx="3"/>
          </p:nvPr>
        </p:nvSpPr>
        <p:spPr/>
        <p:txBody>
          <a:bodyPr/>
          <a:lstStyle>
            <a:lvl1pPr algn="r">
              <a:defRPr/>
            </a:lvl1pPr>
          </a:lstStyle>
          <a:p>
            <a:r>
              <a:rPr lang="en-US"/>
              <a:t>ICTC Team Training</a:t>
            </a:r>
          </a:p>
        </p:txBody>
      </p:sp>
      <p:sp>
        <p:nvSpPr>
          <p:cNvPr id="111627" name="Rectangle 11"/>
          <p:cNvSpPr>
            <a:spLocks noGrp="1" noChangeArrowheads="1"/>
          </p:cNvSpPr>
          <p:nvPr>
            <p:ph type="sldNum" sz="quarter" idx="4"/>
          </p:nvPr>
        </p:nvSpPr>
        <p:spPr>
          <a:xfrm>
            <a:off x="76200" y="6248400"/>
            <a:ext cx="587375" cy="488950"/>
          </a:xfrm>
        </p:spPr>
        <p:txBody>
          <a:bodyPr anchorCtr="0"/>
          <a:lstStyle>
            <a:lvl1pPr>
              <a:defRPr/>
            </a:lvl1pPr>
          </a:lstStyle>
          <a:p>
            <a:fld id="{5331DDCE-31F0-4160-96CA-918447D9D1F6}" type="slidenum">
              <a:rPr lang="en-US"/>
              <a:pPr/>
              <a:t>‹#›</a:t>
            </a:fld>
            <a:endParaRPr lang="en-US"/>
          </a:p>
        </p:txBody>
      </p:sp>
      <p:sp>
        <p:nvSpPr>
          <p:cNvPr id="11162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ICTC Team Training</a:t>
            </a:r>
          </a:p>
        </p:txBody>
      </p:sp>
      <p:sp>
        <p:nvSpPr>
          <p:cNvPr id="6" name="Slide Number Placeholder 5"/>
          <p:cNvSpPr>
            <a:spLocks noGrp="1"/>
          </p:cNvSpPr>
          <p:nvPr>
            <p:ph type="sldNum" sz="quarter" idx="12"/>
          </p:nvPr>
        </p:nvSpPr>
        <p:spPr/>
        <p:txBody>
          <a:bodyPr/>
          <a:lstStyle>
            <a:lvl1pPr>
              <a:defRPr/>
            </a:lvl1pPr>
          </a:lstStyle>
          <a:p>
            <a:fld id="{73CB281E-0CEE-4E2D-B199-893C02795729}"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ICTC Team Training</a:t>
            </a:r>
          </a:p>
        </p:txBody>
      </p:sp>
      <p:sp>
        <p:nvSpPr>
          <p:cNvPr id="6" name="Slide Number Placeholder 5"/>
          <p:cNvSpPr>
            <a:spLocks noGrp="1"/>
          </p:cNvSpPr>
          <p:nvPr>
            <p:ph type="sldNum" sz="quarter" idx="12"/>
          </p:nvPr>
        </p:nvSpPr>
        <p:spPr/>
        <p:txBody>
          <a:bodyPr/>
          <a:lstStyle>
            <a:lvl1pPr>
              <a:defRPr/>
            </a:lvl1pPr>
          </a:lstStyle>
          <a:p>
            <a:fld id="{920AE34F-065E-4F3F-874F-2DF20DA995CA}"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762000" y="762000"/>
            <a:ext cx="7924800" cy="5324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2438400" y="6248400"/>
            <a:ext cx="2130425" cy="474663"/>
          </a:xfrm>
        </p:spPr>
        <p:txBody>
          <a:bodyPr/>
          <a:lstStyle>
            <a:lvl1pPr>
              <a:defRPr/>
            </a:lvl1pPr>
          </a:lstStyle>
          <a:p>
            <a:endParaRPr lang="en-US"/>
          </a:p>
        </p:txBody>
      </p:sp>
      <p:sp>
        <p:nvSpPr>
          <p:cNvPr id="4" name="Footer Placeholder 3"/>
          <p:cNvSpPr>
            <a:spLocks noGrp="1"/>
          </p:cNvSpPr>
          <p:nvPr>
            <p:ph type="ftr" sz="quarter" idx="11"/>
          </p:nvPr>
        </p:nvSpPr>
        <p:spPr>
          <a:xfrm>
            <a:off x="5791200" y="6248400"/>
            <a:ext cx="2897188" cy="474663"/>
          </a:xfrm>
        </p:spPr>
        <p:txBody>
          <a:bodyPr/>
          <a:lstStyle>
            <a:lvl1pPr>
              <a:defRPr/>
            </a:lvl1pPr>
          </a:lstStyle>
          <a:p>
            <a:r>
              <a:rPr lang="en-US"/>
              <a:t>ICTC Team Training</a:t>
            </a:r>
          </a:p>
        </p:txBody>
      </p:sp>
      <p:sp>
        <p:nvSpPr>
          <p:cNvPr id="5" name="Slide Number Placeholder 4"/>
          <p:cNvSpPr>
            <a:spLocks noGrp="1"/>
          </p:cNvSpPr>
          <p:nvPr>
            <p:ph type="sldNum" sz="quarter" idx="12"/>
          </p:nvPr>
        </p:nvSpPr>
        <p:spPr>
          <a:xfrm>
            <a:off x="84138" y="6242050"/>
            <a:ext cx="587375" cy="488950"/>
          </a:xfrm>
        </p:spPr>
        <p:txBody>
          <a:bodyPr/>
          <a:lstStyle>
            <a:lvl1pPr>
              <a:defRPr/>
            </a:lvl1pPr>
          </a:lstStyle>
          <a:p>
            <a:fld id="{4B7BEE9E-A1B6-4F84-998F-61FB92D40CD1}"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2362200"/>
            <a:ext cx="3770313"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2438400" y="6248400"/>
            <a:ext cx="2130425" cy="474663"/>
          </a:xfrm>
        </p:spPr>
        <p:txBody>
          <a:bodyPr/>
          <a:lstStyle>
            <a:lvl1pPr>
              <a:defRPr/>
            </a:lvl1pPr>
          </a:lstStyle>
          <a:p>
            <a:endParaRPr lang="en-US"/>
          </a:p>
        </p:txBody>
      </p:sp>
      <p:sp>
        <p:nvSpPr>
          <p:cNvPr id="6" name="Footer Placeholder 5"/>
          <p:cNvSpPr>
            <a:spLocks noGrp="1"/>
          </p:cNvSpPr>
          <p:nvPr>
            <p:ph type="ftr" sz="quarter" idx="11"/>
          </p:nvPr>
        </p:nvSpPr>
        <p:spPr>
          <a:xfrm>
            <a:off x="5791200" y="6248400"/>
            <a:ext cx="2897188" cy="474663"/>
          </a:xfrm>
        </p:spPr>
        <p:txBody>
          <a:bodyPr/>
          <a:lstStyle>
            <a:lvl1pPr>
              <a:defRPr/>
            </a:lvl1pPr>
          </a:lstStyle>
          <a:p>
            <a:r>
              <a:rPr lang="en-US"/>
              <a:t>ICTC Team Training</a:t>
            </a:r>
          </a:p>
        </p:txBody>
      </p:sp>
      <p:sp>
        <p:nvSpPr>
          <p:cNvPr id="7" name="Slide Number Placeholder 6"/>
          <p:cNvSpPr>
            <a:spLocks noGrp="1"/>
          </p:cNvSpPr>
          <p:nvPr>
            <p:ph type="sldNum" sz="quarter" idx="12"/>
          </p:nvPr>
        </p:nvSpPr>
        <p:spPr>
          <a:xfrm>
            <a:off x="84138" y="6242050"/>
            <a:ext cx="587375" cy="488950"/>
          </a:xfrm>
        </p:spPr>
        <p:txBody>
          <a:bodyPr/>
          <a:lstStyle>
            <a:lvl1pPr>
              <a:defRPr/>
            </a:lvl1pPr>
          </a:lstStyle>
          <a:p>
            <a:fld id="{727A1460-C104-4051-A8F0-D4455CEE7732}"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ICTC Team Training</a:t>
            </a:r>
          </a:p>
        </p:txBody>
      </p:sp>
      <p:sp>
        <p:nvSpPr>
          <p:cNvPr id="6" name="Slide Number Placeholder 5"/>
          <p:cNvSpPr>
            <a:spLocks noGrp="1"/>
          </p:cNvSpPr>
          <p:nvPr>
            <p:ph type="sldNum" sz="quarter" idx="12"/>
          </p:nvPr>
        </p:nvSpPr>
        <p:spPr/>
        <p:txBody>
          <a:bodyPr/>
          <a:lstStyle>
            <a:lvl1pPr>
              <a:defRPr/>
            </a:lvl1pPr>
          </a:lstStyle>
          <a:p>
            <a:fld id="{EC1E3EC5-146D-49B7-BC72-79D9AE31948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ICTC Team Training</a:t>
            </a:r>
          </a:p>
        </p:txBody>
      </p:sp>
      <p:sp>
        <p:nvSpPr>
          <p:cNvPr id="6" name="Slide Number Placeholder 5"/>
          <p:cNvSpPr>
            <a:spLocks noGrp="1"/>
          </p:cNvSpPr>
          <p:nvPr>
            <p:ph type="sldNum" sz="quarter" idx="12"/>
          </p:nvPr>
        </p:nvSpPr>
        <p:spPr/>
        <p:txBody>
          <a:bodyPr/>
          <a:lstStyle>
            <a:lvl1pPr>
              <a:defRPr/>
            </a:lvl1pPr>
          </a:lstStyle>
          <a:p>
            <a:fld id="{DA077B28-A645-4242-8081-8853D71263A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ICTC Team Training</a:t>
            </a:r>
          </a:p>
        </p:txBody>
      </p:sp>
      <p:sp>
        <p:nvSpPr>
          <p:cNvPr id="7" name="Slide Number Placeholder 6"/>
          <p:cNvSpPr>
            <a:spLocks noGrp="1"/>
          </p:cNvSpPr>
          <p:nvPr>
            <p:ph type="sldNum" sz="quarter" idx="12"/>
          </p:nvPr>
        </p:nvSpPr>
        <p:spPr/>
        <p:txBody>
          <a:bodyPr/>
          <a:lstStyle>
            <a:lvl1pPr>
              <a:defRPr/>
            </a:lvl1pPr>
          </a:lstStyle>
          <a:p>
            <a:fld id="{CFCB839B-A2DF-4F18-B698-FE206A5BF3C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ICTC Team Training</a:t>
            </a:r>
          </a:p>
        </p:txBody>
      </p:sp>
      <p:sp>
        <p:nvSpPr>
          <p:cNvPr id="9" name="Slide Number Placeholder 8"/>
          <p:cNvSpPr>
            <a:spLocks noGrp="1"/>
          </p:cNvSpPr>
          <p:nvPr>
            <p:ph type="sldNum" sz="quarter" idx="12"/>
          </p:nvPr>
        </p:nvSpPr>
        <p:spPr/>
        <p:txBody>
          <a:bodyPr/>
          <a:lstStyle>
            <a:lvl1pPr>
              <a:defRPr/>
            </a:lvl1pPr>
          </a:lstStyle>
          <a:p>
            <a:fld id="{E5DD6210-D0B9-4427-B2E5-021B0216F940}"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ICTC Team Training</a:t>
            </a:r>
          </a:p>
        </p:txBody>
      </p:sp>
      <p:sp>
        <p:nvSpPr>
          <p:cNvPr id="5" name="Slide Number Placeholder 4"/>
          <p:cNvSpPr>
            <a:spLocks noGrp="1"/>
          </p:cNvSpPr>
          <p:nvPr>
            <p:ph type="sldNum" sz="quarter" idx="12"/>
          </p:nvPr>
        </p:nvSpPr>
        <p:spPr/>
        <p:txBody>
          <a:bodyPr/>
          <a:lstStyle>
            <a:lvl1pPr>
              <a:defRPr/>
            </a:lvl1pPr>
          </a:lstStyle>
          <a:p>
            <a:fld id="{895F2E77-5FB7-47DA-80CB-C61CDBF1FD0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ICTC Team Training</a:t>
            </a:r>
          </a:p>
        </p:txBody>
      </p:sp>
      <p:sp>
        <p:nvSpPr>
          <p:cNvPr id="4" name="Slide Number Placeholder 3"/>
          <p:cNvSpPr>
            <a:spLocks noGrp="1"/>
          </p:cNvSpPr>
          <p:nvPr>
            <p:ph type="sldNum" sz="quarter" idx="12"/>
          </p:nvPr>
        </p:nvSpPr>
        <p:spPr/>
        <p:txBody>
          <a:bodyPr/>
          <a:lstStyle>
            <a:lvl1pPr>
              <a:defRPr/>
            </a:lvl1pPr>
          </a:lstStyle>
          <a:p>
            <a:fld id="{CE2A5EA2-23F0-445C-9C50-27CA187862D2}"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ICTC Team Training</a:t>
            </a:r>
          </a:p>
        </p:txBody>
      </p:sp>
      <p:sp>
        <p:nvSpPr>
          <p:cNvPr id="7" name="Slide Number Placeholder 6"/>
          <p:cNvSpPr>
            <a:spLocks noGrp="1"/>
          </p:cNvSpPr>
          <p:nvPr>
            <p:ph type="sldNum" sz="quarter" idx="12"/>
          </p:nvPr>
        </p:nvSpPr>
        <p:spPr/>
        <p:txBody>
          <a:bodyPr/>
          <a:lstStyle>
            <a:lvl1pPr>
              <a:defRPr/>
            </a:lvl1pPr>
          </a:lstStyle>
          <a:p>
            <a:fld id="{647B371B-C4B8-4121-96A3-ED4B4B0B4AD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ICTC Team Training</a:t>
            </a:r>
          </a:p>
        </p:txBody>
      </p:sp>
      <p:sp>
        <p:nvSpPr>
          <p:cNvPr id="7" name="Slide Number Placeholder 6"/>
          <p:cNvSpPr>
            <a:spLocks noGrp="1"/>
          </p:cNvSpPr>
          <p:nvPr>
            <p:ph type="sldNum" sz="quarter" idx="12"/>
          </p:nvPr>
        </p:nvSpPr>
        <p:spPr/>
        <p:txBody>
          <a:bodyPr/>
          <a:lstStyle>
            <a:lvl1pPr>
              <a:defRPr/>
            </a:lvl1pPr>
          </a:lstStyle>
          <a:p>
            <a:fld id="{0018AA49-C04E-4A37-AF4B-AA256972697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0594" name="Group 2"/>
          <p:cNvGrpSpPr>
            <a:grpSpLocks/>
          </p:cNvGrpSpPr>
          <p:nvPr/>
        </p:nvGrpSpPr>
        <p:grpSpPr bwMode="auto">
          <a:xfrm>
            <a:off x="0" y="0"/>
            <a:ext cx="7620000" cy="6858000"/>
            <a:chOff x="0" y="0"/>
            <a:chExt cx="4800" cy="4320"/>
          </a:xfrm>
        </p:grpSpPr>
        <p:grpSp>
          <p:nvGrpSpPr>
            <p:cNvPr id="110595" name="Group 3"/>
            <p:cNvGrpSpPr>
              <a:grpSpLocks/>
            </p:cNvGrpSpPr>
            <p:nvPr userDrawn="1"/>
          </p:nvGrpSpPr>
          <p:grpSpPr bwMode="auto">
            <a:xfrm>
              <a:off x="0" y="0"/>
              <a:ext cx="2016" cy="4320"/>
              <a:chOff x="0" y="0"/>
              <a:chExt cx="2016" cy="4320"/>
            </a:xfrm>
          </p:grpSpPr>
          <p:sp>
            <p:nvSpPr>
              <p:cNvPr id="11059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en-US"/>
              </a:p>
            </p:txBody>
          </p:sp>
          <p:sp>
            <p:nvSpPr>
              <p:cNvPr id="110597"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en-US"/>
              </a:p>
            </p:txBody>
          </p:sp>
        </p:grpSp>
        <p:grpSp>
          <p:nvGrpSpPr>
            <p:cNvPr id="110598" name="Group 6"/>
            <p:cNvGrpSpPr>
              <a:grpSpLocks/>
            </p:cNvGrpSpPr>
            <p:nvPr/>
          </p:nvGrpSpPr>
          <p:grpSpPr bwMode="auto">
            <a:xfrm>
              <a:off x="144" y="1248"/>
              <a:ext cx="4656" cy="201"/>
              <a:chOff x="144" y="1248"/>
              <a:chExt cx="4656" cy="201"/>
            </a:xfrm>
          </p:grpSpPr>
          <p:sp>
            <p:nvSpPr>
              <p:cNvPr id="110599"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110600"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en-US"/>
              </a:p>
            </p:txBody>
          </p:sp>
        </p:grpSp>
      </p:grpSp>
      <p:sp>
        <p:nvSpPr>
          <p:cNvPr id="110601"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10602"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0603"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endParaRPr lang="en-US"/>
          </a:p>
        </p:txBody>
      </p:sp>
      <p:sp>
        <p:nvSpPr>
          <p:cNvPr id="110604"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r>
              <a:rPr lang="en-US"/>
              <a:t>ICTC Team Training</a:t>
            </a:r>
          </a:p>
        </p:txBody>
      </p:sp>
      <p:sp>
        <p:nvSpPr>
          <p:cNvPr id="110605"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fld id="{34A91059-7048-4CAC-976C-64749803BEB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Lst>
  <p:hf hdr="0" dt="0"/>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cs typeface="Arial" charset="0"/>
        </a:defRPr>
      </a:lvl2pPr>
      <a:lvl3pPr algn="l" rtl="0" fontAlgn="base">
        <a:lnSpc>
          <a:spcPct val="90000"/>
        </a:lnSpc>
        <a:spcBef>
          <a:spcPct val="0"/>
        </a:spcBef>
        <a:spcAft>
          <a:spcPct val="0"/>
        </a:spcAft>
        <a:defRPr sz="3600" b="1">
          <a:solidFill>
            <a:schemeClr val="tx2"/>
          </a:solidFill>
          <a:latin typeface="Arial" charset="0"/>
          <a:cs typeface="Arial" charset="0"/>
        </a:defRPr>
      </a:lvl3pPr>
      <a:lvl4pPr algn="l" rtl="0" fontAlgn="base">
        <a:lnSpc>
          <a:spcPct val="90000"/>
        </a:lnSpc>
        <a:spcBef>
          <a:spcPct val="0"/>
        </a:spcBef>
        <a:spcAft>
          <a:spcPct val="0"/>
        </a:spcAft>
        <a:defRPr sz="3600" b="1">
          <a:solidFill>
            <a:schemeClr val="tx2"/>
          </a:solidFill>
          <a:latin typeface="Arial" charset="0"/>
          <a:cs typeface="Arial" charset="0"/>
        </a:defRPr>
      </a:lvl4pPr>
      <a:lvl5pPr algn="l" rtl="0" fontAlgn="base">
        <a:lnSpc>
          <a:spcPct val="90000"/>
        </a:lnSpc>
        <a:spcBef>
          <a:spcPct val="0"/>
        </a:spcBef>
        <a:spcAft>
          <a:spcPct val="0"/>
        </a:spcAft>
        <a:defRPr sz="3600" b="1">
          <a:solidFill>
            <a:schemeClr val="tx2"/>
          </a:solidFill>
          <a:latin typeface="Arial" charset="0"/>
          <a:cs typeface="Arial" charset="0"/>
        </a:defRPr>
      </a:lvl5pPr>
      <a:lvl6pPr marL="457200" algn="l" rtl="0" fontAlgn="base">
        <a:lnSpc>
          <a:spcPct val="90000"/>
        </a:lnSpc>
        <a:spcBef>
          <a:spcPct val="0"/>
        </a:spcBef>
        <a:spcAft>
          <a:spcPct val="0"/>
        </a:spcAft>
        <a:defRPr sz="3600" b="1">
          <a:solidFill>
            <a:schemeClr val="tx2"/>
          </a:solidFill>
          <a:latin typeface="Arial" charset="0"/>
          <a:cs typeface="Arial" charset="0"/>
        </a:defRPr>
      </a:lvl6pPr>
      <a:lvl7pPr marL="914400" algn="l" rtl="0" fontAlgn="base">
        <a:lnSpc>
          <a:spcPct val="90000"/>
        </a:lnSpc>
        <a:spcBef>
          <a:spcPct val="0"/>
        </a:spcBef>
        <a:spcAft>
          <a:spcPct val="0"/>
        </a:spcAft>
        <a:defRPr sz="3600" b="1">
          <a:solidFill>
            <a:schemeClr val="tx2"/>
          </a:solidFill>
          <a:latin typeface="Arial" charset="0"/>
          <a:cs typeface="Arial" charset="0"/>
        </a:defRPr>
      </a:lvl7pPr>
      <a:lvl8pPr marL="1371600" algn="l" rtl="0" fontAlgn="base">
        <a:lnSpc>
          <a:spcPct val="90000"/>
        </a:lnSpc>
        <a:spcBef>
          <a:spcPct val="0"/>
        </a:spcBef>
        <a:spcAft>
          <a:spcPct val="0"/>
        </a:spcAft>
        <a:defRPr sz="3600" b="1">
          <a:solidFill>
            <a:schemeClr val="tx2"/>
          </a:solidFill>
          <a:latin typeface="Arial" charset="0"/>
          <a:cs typeface="Arial" charset="0"/>
        </a:defRPr>
      </a:lvl8pPr>
      <a:lvl9pPr marL="1828800" algn="l" rtl="0" fontAlgn="base">
        <a:lnSpc>
          <a:spcPct val="90000"/>
        </a:lnSpc>
        <a:spcBef>
          <a:spcPct val="0"/>
        </a:spcBef>
        <a:spcAft>
          <a:spcPct val="0"/>
        </a:spcAft>
        <a:defRPr sz="3600" b="1">
          <a:solidFill>
            <a:schemeClr val="tx2"/>
          </a:solidFill>
          <a:latin typeface="Arial" charset="0"/>
          <a:cs typeface="Arial"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cs typeface="+mn-cs"/>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cs typeface="+mn-cs"/>
        </a:defRPr>
      </a:lvl3pPr>
      <a:lvl4pPr marL="1600200" indent="-228600" algn="l" rtl="0" fontAlgn="base">
        <a:spcBef>
          <a:spcPct val="20000"/>
        </a:spcBef>
        <a:spcAft>
          <a:spcPct val="0"/>
        </a:spcAft>
        <a:buClr>
          <a:schemeClr val="tx1"/>
        </a:buClr>
        <a:buSzPct val="80000"/>
        <a:buChar char="–"/>
        <a:defRPr>
          <a:solidFill>
            <a:schemeClr val="tx1"/>
          </a:solidFill>
          <a:latin typeface="+mn-lt"/>
          <a:cs typeface="+mn-cs"/>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0"/>
          <p:cNvSpPr>
            <a:spLocks noGrp="1" noChangeArrowheads="1"/>
          </p:cNvSpPr>
          <p:nvPr>
            <p:ph type="ftr" sz="quarter" idx="3"/>
          </p:nvPr>
        </p:nvSpPr>
        <p:spPr/>
        <p:txBody>
          <a:bodyPr/>
          <a:lstStyle/>
          <a:p>
            <a:r>
              <a:rPr lang="en-US"/>
              <a:t>ICTC Team Training</a:t>
            </a:r>
          </a:p>
        </p:txBody>
      </p:sp>
      <p:sp>
        <p:nvSpPr>
          <p:cNvPr id="4" name="Rectangle 11"/>
          <p:cNvSpPr>
            <a:spLocks noGrp="1" noChangeArrowheads="1"/>
          </p:cNvSpPr>
          <p:nvPr>
            <p:ph type="sldNum" sz="quarter" idx="4"/>
          </p:nvPr>
        </p:nvSpPr>
        <p:spPr/>
        <p:txBody>
          <a:bodyPr/>
          <a:lstStyle/>
          <a:p>
            <a:fld id="{8DCF4256-CC01-45A7-8032-1BC4824E9081}" type="slidenum">
              <a:rPr lang="en-US"/>
              <a:pPr/>
              <a:t>1</a:t>
            </a:fld>
            <a:endParaRPr lang="en-US"/>
          </a:p>
        </p:txBody>
      </p:sp>
      <p:sp>
        <p:nvSpPr>
          <p:cNvPr id="2050" name="AutoShape 2"/>
          <p:cNvSpPr>
            <a:spLocks noGrp="1" noChangeArrowheads="1"/>
          </p:cNvSpPr>
          <p:nvPr>
            <p:ph type="ctrTitle"/>
          </p:nvPr>
        </p:nvSpPr>
        <p:spPr/>
        <p:txBody>
          <a:bodyPr/>
          <a:lstStyle/>
          <a:p>
            <a:r>
              <a:rPr lang="en-US" dirty="0" smtClean="0"/>
              <a:t>ICTC: Roles, </a:t>
            </a:r>
            <a:r>
              <a:rPr lang="en-US" dirty="0"/>
              <a:t>Referrals and Linkages</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65450E2F-2BFD-4D8C-8470-78DFC040E14A}" type="slidenum">
              <a:rPr lang="en-US"/>
              <a:pPr/>
              <a:t>10</a:t>
            </a:fld>
            <a:endParaRPr lang="en-US"/>
          </a:p>
        </p:txBody>
      </p:sp>
      <p:sp>
        <p:nvSpPr>
          <p:cNvPr id="205826" name="AutoShape 2"/>
          <p:cNvSpPr>
            <a:spLocks noGrp="1" noChangeArrowheads="1"/>
          </p:cNvSpPr>
          <p:nvPr>
            <p:ph type="title"/>
          </p:nvPr>
        </p:nvSpPr>
        <p:spPr/>
        <p:txBody>
          <a:bodyPr/>
          <a:lstStyle/>
          <a:p>
            <a:r>
              <a:rPr lang="en-US"/>
              <a:t>ART Centres</a:t>
            </a:r>
          </a:p>
        </p:txBody>
      </p:sp>
      <p:sp>
        <p:nvSpPr>
          <p:cNvPr id="205827" name="Rectangle 3"/>
          <p:cNvSpPr>
            <a:spLocks noGrp="1" noChangeArrowheads="1"/>
          </p:cNvSpPr>
          <p:nvPr>
            <p:ph type="body" idx="1"/>
          </p:nvPr>
        </p:nvSpPr>
        <p:spPr/>
        <p:txBody>
          <a:bodyPr/>
          <a:lstStyle/>
          <a:p>
            <a:pPr>
              <a:lnSpc>
                <a:spcPct val="90000"/>
              </a:lnSpc>
              <a:buFont typeface="Wingdings" pitchFamily="2" charset="2"/>
              <a:buNone/>
            </a:pPr>
            <a:r>
              <a:rPr lang="en-US" sz="2000" b="1"/>
              <a:t>	All clients diagnosed with HIV should be referred to the nearest ART centre for assessment for ART and treatment</a:t>
            </a:r>
            <a:r>
              <a:rPr lang="en-US" sz="2000"/>
              <a:t>. </a:t>
            </a:r>
          </a:p>
          <a:p>
            <a:pPr>
              <a:lnSpc>
                <a:spcPct val="90000"/>
              </a:lnSpc>
              <a:buFont typeface="Wingdings" pitchFamily="2" charset="2"/>
              <a:buNone/>
            </a:pPr>
            <a:r>
              <a:rPr lang="en-US" sz="2000"/>
              <a:t>	</a:t>
            </a:r>
          </a:p>
          <a:p>
            <a:pPr>
              <a:lnSpc>
                <a:spcPct val="90000"/>
              </a:lnSpc>
              <a:buFont typeface="Wingdings" pitchFamily="2" charset="2"/>
              <a:buNone/>
            </a:pPr>
            <a:r>
              <a:rPr lang="en-US" sz="2000"/>
              <a:t>Services available at ART centers include:</a:t>
            </a:r>
          </a:p>
          <a:p>
            <a:pPr>
              <a:lnSpc>
                <a:spcPct val="90000"/>
              </a:lnSpc>
            </a:pPr>
            <a:r>
              <a:rPr lang="en-US" sz="2000"/>
              <a:t>Identifying eligible PLWHAs who require ART.</a:t>
            </a:r>
          </a:p>
          <a:p>
            <a:pPr>
              <a:lnSpc>
                <a:spcPct val="90000"/>
              </a:lnSpc>
            </a:pPr>
            <a:r>
              <a:rPr lang="en-US" sz="2000"/>
              <a:t>Free ARV drugs to eligible persons with HIV/AIDS.</a:t>
            </a:r>
          </a:p>
          <a:p>
            <a:pPr>
              <a:lnSpc>
                <a:spcPct val="90000"/>
              </a:lnSpc>
            </a:pPr>
            <a:r>
              <a:rPr lang="en-US" sz="2000"/>
              <a:t>Counselling for adherence.</a:t>
            </a:r>
          </a:p>
          <a:p>
            <a:pPr>
              <a:lnSpc>
                <a:spcPct val="90000"/>
              </a:lnSpc>
            </a:pPr>
            <a:r>
              <a:rPr lang="en-US" sz="2000"/>
              <a:t>Education on nutritional requirements, hygiene &amp; other measures.</a:t>
            </a:r>
          </a:p>
          <a:p>
            <a:pPr>
              <a:lnSpc>
                <a:spcPct val="90000"/>
              </a:lnSpc>
            </a:pPr>
            <a:r>
              <a:rPr lang="en-US" sz="2000"/>
              <a:t>Referral services for specialised services or admission.</a:t>
            </a:r>
          </a:p>
          <a:p>
            <a:pPr>
              <a:lnSpc>
                <a:spcPct val="90000"/>
              </a:lnSpc>
            </a:pPr>
            <a:r>
              <a:rPr lang="en-US" sz="2000"/>
              <a:t>Condoms distribution.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8780C78E-65C7-42C8-AF23-9E2F901F05FC}" type="slidenum">
              <a:rPr lang="en-US"/>
              <a:pPr/>
              <a:t>11</a:t>
            </a:fld>
            <a:endParaRPr lang="en-US"/>
          </a:p>
        </p:txBody>
      </p:sp>
      <p:sp>
        <p:nvSpPr>
          <p:cNvPr id="207874" name="AutoShape 2"/>
          <p:cNvSpPr>
            <a:spLocks noGrp="1" noChangeArrowheads="1"/>
          </p:cNvSpPr>
          <p:nvPr>
            <p:ph type="title"/>
          </p:nvPr>
        </p:nvSpPr>
        <p:spPr/>
        <p:txBody>
          <a:bodyPr/>
          <a:lstStyle/>
          <a:p>
            <a:r>
              <a:rPr lang="en-US"/>
              <a:t>Link ART Centres</a:t>
            </a:r>
          </a:p>
        </p:txBody>
      </p:sp>
      <p:sp>
        <p:nvSpPr>
          <p:cNvPr id="207875" name="Rectangle 3"/>
          <p:cNvSpPr>
            <a:spLocks noGrp="1" noChangeArrowheads="1"/>
          </p:cNvSpPr>
          <p:nvPr>
            <p:ph type="body" idx="1"/>
          </p:nvPr>
        </p:nvSpPr>
        <p:spPr/>
        <p:txBody>
          <a:bodyPr/>
          <a:lstStyle/>
          <a:p>
            <a:pPr>
              <a:lnSpc>
                <a:spcPct val="90000"/>
              </a:lnSpc>
              <a:buFont typeface="Wingdings" pitchFamily="2" charset="2"/>
              <a:buNone/>
            </a:pPr>
            <a:r>
              <a:rPr lang="en-US" sz="2400"/>
              <a:t>	Services available at Link ART Centers include:</a:t>
            </a:r>
          </a:p>
          <a:p>
            <a:pPr>
              <a:lnSpc>
                <a:spcPct val="90000"/>
              </a:lnSpc>
            </a:pPr>
            <a:r>
              <a:rPr lang="en-US" sz="2400"/>
              <a:t>ART drug distribution and treatment</a:t>
            </a:r>
          </a:p>
          <a:p>
            <a:pPr>
              <a:lnSpc>
                <a:spcPct val="90000"/>
              </a:lnSpc>
            </a:pPr>
            <a:r>
              <a:rPr lang="en-US" sz="2400"/>
              <a:t>Monitoring patients on ART for OIs, side effects, adherence and weight</a:t>
            </a:r>
          </a:p>
          <a:p>
            <a:pPr>
              <a:lnSpc>
                <a:spcPct val="90000"/>
              </a:lnSpc>
            </a:pPr>
            <a:r>
              <a:rPr lang="en-US" sz="2400"/>
              <a:t>Referral services to ART centres for treatment of OIs, side effects of drugs, ANC care, etc.</a:t>
            </a:r>
          </a:p>
          <a:p>
            <a:pPr>
              <a:lnSpc>
                <a:spcPct val="90000"/>
              </a:lnSpc>
            </a:pPr>
            <a:r>
              <a:rPr lang="en-US" sz="2400"/>
              <a:t>Psychological support</a:t>
            </a:r>
          </a:p>
          <a:p>
            <a:pPr>
              <a:lnSpc>
                <a:spcPct val="90000"/>
              </a:lnSpc>
            </a:pPr>
            <a:r>
              <a:rPr lang="en-US" sz="2400"/>
              <a:t>Adherence counselling</a:t>
            </a:r>
          </a:p>
          <a:p>
            <a:pPr>
              <a:lnSpc>
                <a:spcPct val="90000"/>
              </a:lnSpc>
            </a:pPr>
            <a:r>
              <a:rPr lang="en-US" sz="2400"/>
              <a:t>Health education on prevention of infections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B04CBFD4-2197-4532-BF83-4FA12426FD03}" type="slidenum">
              <a:rPr lang="en-US"/>
              <a:pPr/>
              <a:t>12</a:t>
            </a:fld>
            <a:endParaRPr lang="en-US"/>
          </a:p>
        </p:txBody>
      </p:sp>
      <p:sp>
        <p:nvSpPr>
          <p:cNvPr id="209922" name="AutoShape 2"/>
          <p:cNvSpPr>
            <a:spLocks noGrp="1" noChangeArrowheads="1"/>
          </p:cNvSpPr>
          <p:nvPr>
            <p:ph type="title"/>
          </p:nvPr>
        </p:nvSpPr>
        <p:spPr/>
        <p:txBody>
          <a:bodyPr/>
          <a:lstStyle/>
          <a:p>
            <a:r>
              <a:rPr lang="en-US"/>
              <a:t>Community Care Centres (CCC)</a:t>
            </a:r>
          </a:p>
        </p:txBody>
      </p:sp>
      <p:sp>
        <p:nvSpPr>
          <p:cNvPr id="209923" name="Rectangle 3"/>
          <p:cNvSpPr>
            <a:spLocks noGrp="1" noChangeArrowheads="1"/>
          </p:cNvSpPr>
          <p:nvPr>
            <p:ph type="body" idx="1"/>
          </p:nvPr>
        </p:nvSpPr>
        <p:spPr/>
        <p:txBody>
          <a:bodyPr/>
          <a:lstStyle/>
          <a:p>
            <a:pPr>
              <a:lnSpc>
                <a:spcPct val="80000"/>
              </a:lnSpc>
              <a:buFont typeface="Wingdings" pitchFamily="2" charset="2"/>
              <a:buNone/>
            </a:pPr>
            <a:r>
              <a:rPr lang="en-US" sz="2400"/>
              <a:t>	A CCC provides services to PLWHAs such as </a:t>
            </a:r>
          </a:p>
          <a:p>
            <a:pPr>
              <a:lnSpc>
                <a:spcPct val="80000"/>
              </a:lnSpc>
            </a:pPr>
            <a:r>
              <a:rPr lang="en-US" sz="2400"/>
              <a:t>In-patient care for 5 days for PLWHAs</a:t>
            </a:r>
          </a:p>
          <a:p>
            <a:pPr>
              <a:lnSpc>
                <a:spcPct val="80000"/>
              </a:lnSpc>
            </a:pPr>
            <a:r>
              <a:rPr lang="en-US" sz="2400"/>
              <a:t>Out-patient facility for OIs and other illnesses related to HIV/AIDS  </a:t>
            </a:r>
          </a:p>
          <a:p>
            <a:pPr>
              <a:lnSpc>
                <a:spcPct val="80000"/>
              </a:lnSpc>
            </a:pPr>
            <a:r>
              <a:rPr lang="en-US" sz="2400"/>
              <a:t>Counselling for adherence </a:t>
            </a:r>
          </a:p>
          <a:p>
            <a:pPr>
              <a:lnSpc>
                <a:spcPct val="80000"/>
              </a:lnSpc>
            </a:pPr>
            <a:r>
              <a:rPr lang="en-US" sz="2400"/>
              <a:t>Referral services to ICTC, PPTCT, Pediatric HIV services, ART Centre, medical facilities, DOTS centre and other required services</a:t>
            </a:r>
          </a:p>
          <a:p>
            <a:pPr>
              <a:lnSpc>
                <a:spcPct val="80000"/>
              </a:lnSpc>
            </a:pPr>
            <a:r>
              <a:rPr lang="en-US" sz="2400"/>
              <a:t>Home based care</a:t>
            </a:r>
          </a:p>
          <a:p>
            <a:pPr>
              <a:lnSpc>
                <a:spcPct val="80000"/>
              </a:lnSpc>
            </a:pPr>
            <a:r>
              <a:rPr lang="en-US" sz="2400"/>
              <a:t>Condom distribution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5CBDFE9B-6D13-419B-93AB-530F934E3451}" type="slidenum">
              <a:rPr lang="en-US"/>
              <a:pPr/>
              <a:t>13</a:t>
            </a:fld>
            <a:endParaRPr lang="en-US"/>
          </a:p>
        </p:txBody>
      </p:sp>
      <p:sp>
        <p:nvSpPr>
          <p:cNvPr id="211970" name="AutoShape 2"/>
          <p:cNvSpPr>
            <a:spLocks noGrp="1" noChangeArrowheads="1"/>
          </p:cNvSpPr>
          <p:nvPr>
            <p:ph type="title"/>
          </p:nvPr>
        </p:nvSpPr>
        <p:spPr/>
        <p:txBody>
          <a:bodyPr/>
          <a:lstStyle/>
          <a:p>
            <a:r>
              <a:rPr lang="en-US"/>
              <a:t>Drop In Centres</a:t>
            </a:r>
          </a:p>
        </p:txBody>
      </p:sp>
      <p:sp>
        <p:nvSpPr>
          <p:cNvPr id="211971" name="Rectangle 3"/>
          <p:cNvSpPr>
            <a:spLocks noGrp="1" noChangeArrowheads="1"/>
          </p:cNvSpPr>
          <p:nvPr>
            <p:ph type="body" idx="1"/>
          </p:nvPr>
        </p:nvSpPr>
        <p:spPr/>
        <p:txBody>
          <a:bodyPr/>
          <a:lstStyle/>
          <a:p>
            <a:pPr algn="just">
              <a:lnSpc>
                <a:spcPct val="80000"/>
              </a:lnSpc>
              <a:buFont typeface="Wingdings" pitchFamily="2" charset="2"/>
              <a:buNone/>
            </a:pPr>
            <a:r>
              <a:rPr lang="en-GB" sz="1800"/>
              <a:t>	Drop In Centres are run by Networks of PLWHA and provide these s</a:t>
            </a:r>
            <a:r>
              <a:rPr lang="en-US" sz="1800"/>
              <a:t>ervice:</a:t>
            </a:r>
          </a:p>
          <a:p>
            <a:pPr>
              <a:lnSpc>
                <a:spcPct val="80000"/>
              </a:lnSpc>
            </a:pPr>
            <a:r>
              <a:rPr lang="en-US" sz="1800"/>
              <a:t>Peer support to cope with the infection and consequences</a:t>
            </a:r>
          </a:p>
          <a:p>
            <a:pPr>
              <a:lnSpc>
                <a:spcPct val="80000"/>
              </a:lnSpc>
            </a:pPr>
            <a:r>
              <a:rPr lang="en-US" sz="1800"/>
              <a:t>Treatment education and adherence support</a:t>
            </a:r>
          </a:p>
          <a:p>
            <a:pPr>
              <a:lnSpc>
                <a:spcPct val="80000"/>
              </a:lnSpc>
            </a:pPr>
            <a:r>
              <a:rPr lang="en-US" sz="1800"/>
              <a:t>Psychosocial support </a:t>
            </a:r>
          </a:p>
          <a:p>
            <a:pPr>
              <a:lnSpc>
                <a:spcPct val="80000"/>
              </a:lnSpc>
            </a:pPr>
            <a:r>
              <a:rPr lang="en-US" sz="1800"/>
              <a:t>Legal support </a:t>
            </a:r>
          </a:p>
          <a:p>
            <a:pPr>
              <a:lnSpc>
                <a:spcPct val="80000"/>
              </a:lnSpc>
            </a:pPr>
            <a:r>
              <a:rPr lang="en-US" sz="1800"/>
              <a:t>Nutrition and livelihood support</a:t>
            </a:r>
          </a:p>
          <a:p>
            <a:pPr>
              <a:lnSpc>
                <a:spcPct val="80000"/>
              </a:lnSpc>
            </a:pPr>
            <a:r>
              <a:rPr lang="en-US" sz="1800"/>
              <a:t>Linkages to social welfare programmes, health care services etc</a:t>
            </a:r>
          </a:p>
          <a:p>
            <a:pPr>
              <a:lnSpc>
                <a:spcPct val="80000"/>
              </a:lnSpc>
            </a:pPr>
            <a:r>
              <a:rPr lang="en-US" sz="1800"/>
              <a:t>Advocating for the protection of rights of PLWHA</a:t>
            </a:r>
          </a:p>
          <a:p>
            <a:pPr>
              <a:lnSpc>
                <a:spcPct val="80000"/>
              </a:lnSpc>
            </a:pPr>
            <a:r>
              <a:rPr lang="en-US" sz="1800"/>
              <a:t>Help in addressing stigma and discrimination</a:t>
            </a:r>
          </a:p>
          <a:p>
            <a:pPr>
              <a:lnSpc>
                <a:spcPct val="80000"/>
              </a:lnSpc>
            </a:pPr>
            <a:r>
              <a:rPr lang="en-US" sz="1800"/>
              <a:t>Facilitate vocational or occupational rehabilitation</a:t>
            </a:r>
          </a:p>
          <a:p>
            <a:pPr>
              <a:lnSpc>
                <a:spcPct val="80000"/>
              </a:lnSpc>
            </a:pPr>
            <a:r>
              <a:rPr lang="en-US" sz="1800"/>
              <a:t>Care and help in education of for children living with HIV/AIDS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5582F89D-4AC9-44B5-A205-3550D7ED3A47}" type="slidenum">
              <a:rPr lang="en-US"/>
              <a:pPr/>
              <a:t>14</a:t>
            </a:fld>
            <a:endParaRPr lang="en-US"/>
          </a:p>
        </p:txBody>
      </p:sp>
      <p:sp>
        <p:nvSpPr>
          <p:cNvPr id="214018" name="AutoShape 2"/>
          <p:cNvSpPr>
            <a:spLocks noGrp="1" noChangeArrowheads="1"/>
          </p:cNvSpPr>
          <p:nvPr>
            <p:ph type="title"/>
          </p:nvPr>
        </p:nvSpPr>
        <p:spPr/>
        <p:txBody>
          <a:bodyPr/>
          <a:lstStyle/>
          <a:p>
            <a:r>
              <a:rPr lang="en-US"/>
              <a:t>STI/RTI Clinics</a:t>
            </a:r>
          </a:p>
        </p:txBody>
      </p:sp>
      <p:sp>
        <p:nvSpPr>
          <p:cNvPr id="214019" name="Rectangle 3"/>
          <p:cNvSpPr>
            <a:spLocks noGrp="1" noChangeArrowheads="1"/>
          </p:cNvSpPr>
          <p:nvPr>
            <p:ph type="body" idx="1"/>
          </p:nvPr>
        </p:nvSpPr>
        <p:spPr/>
        <p:txBody>
          <a:bodyPr/>
          <a:lstStyle/>
          <a:p>
            <a:pPr marL="1588" indent="-1588">
              <a:lnSpc>
                <a:spcPct val="80000"/>
              </a:lnSpc>
              <a:buFont typeface="Wingdings" pitchFamily="2" charset="2"/>
              <a:buNone/>
            </a:pPr>
            <a:r>
              <a:rPr lang="en-US" sz="1800" b="1" dirty="0" smtClean="0"/>
              <a:t>Patients coming to STI/RTI clinics must be referred to ICTC for HIV testing</a:t>
            </a:r>
            <a:r>
              <a:rPr lang="en-US" sz="1800" b="1" dirty="0" smtClean="0"/>
              <a:t>.</a:t>
            </a:r>
          </a:p>
          <a:p>
            <a:pPr marL="1588" indent="-1588">
              <a:lnSpc>
                <a:spcPct val="80000"/>
              </a:lnSpc>
              <a:buFont typeface="Wingdings" pitchFamily="2" charset="2"/>
              <a:buNone/>
            </a:pPr>
            <a:r>
              <a:rPr lang="en-US" sz="1800" dirty="0"/>
              <a:t>	</a:t>
            </a:r>
            <a:endParaRPr lang="en-US" sz="1800" dirty="0" smtClean="0"/>
          </a:p>
          <a:p>
            <a:pPr marL="1588" indent="-1588">
              <a:lnSpc>
                <a:spcPct val="80000"/>
              </a:lnSpc>
              <a:buFont typeface="Wingdings" pitchFamily="2" charset="2"/>
              <a:buNone/>
            </a:pPr>
            <a:r>
              <a:rPr lang="en-US" sz="1800" b="1" dirty="0" smtClean="0"/>
              <a:t>All </a:t>
            </a:r>
            <a:r>
              <a:rPr lang="en-US" sz="1800" b="1" dirty="0"/>
              <a:t>ICTC clients with signs of any STI/RTI must be referred to designated STI/RTI clinics for diagnostics and treatment services.</a:t>
            </a:r>
          </a:p>
          <a:p>
            <a:pPr>
              <a:lnSpc>
                <a:spcPct val="80000"/>
              </a:lnSpc>
              <a:buFont typeface="Wingdings" pitchFamily="2" charset="2"/>
              <a:buNone/>
            </a:pPr>
            <a:endParaRPr lang="en-US" sz="1800" b="1" dirty="0"/>
          </a:p>
          <a:p>
            <a:pPr>
              <a:lnSpc>
                <a:spcPct val="80000"/>
              </a:lnSpc>
              <a:buFont typeface="Wingdings" pitchFamily="2" charset="2"/>
              <a:buNone/>
            </a:pPr>
            <a:r>
              <a:rPr lang="en-US" sz="1800" dirty="0" smtClean="0"/>
              <a:t>Services </a:t>
            </a:r>
            <a:r>
              <a:rPr lang="en-US" sz="1800" dirty="0"/>
              <a:t>at STI/RTI clinics include: </a:t>
            </a:r>
          </a:p>
          <a:p>
            <a:pPr>
              <a:lnSpc>
                <a:spcPct val="80000"/>
              </a:lnSpc>
            </a:pPr>
            <a:r>
              <a:rPr lang="en-US" sz="1800" dirty="0" err="1"/>
              <a:t>Syndromic</a:t>
            </a:r>
            <a:r>
              <a:rPr lang="en-US" sz="1800" dirty="0"/>
              <a:t> management of STIs</a:t>
            </a:r>
          </a:p>
          <a:p>
            <a:pPr>
              <a:lnSpc>
                <a:spcPct val="80000"/>
              </a:lnSpc>
            </a:pPr>
            <a:r>
              <a:rPr lang="en-US" sz="1800" dirty="0"/>
              <a:t>Laboratory tests like VDRL </a:t>
            </a:r>
          </a:p>
          <a:p>
            <a:pPr>
              <a:lnSpc>
                <a:spcPct val="80000"/>
              </a:lnSpc>
            </a:pPr>
            <a:r>
              <a:rPr lang="en-US" sz="1800" dirty="0"/>
              <a:t>STI counselling</a:t>
            </a:r>
          </a:p>
          <a:p>
            <a:pPr>
              <a:lnSpc>
                <a:spcPct val="80000"/>
              </a:lnSpc>
            </a:pPr>
            <a:r>
              <a:rPr lang="en-US" sz="1800" dirty="0"/>
              <a:t>Provision of medication</a:t>
            </a:r>
          </a:p>
          <a:p>
            <a:pPr>
              <a:lnSpc>
                <a:spcPct val="80000"/>
              </a:lnSpc>
            </a:pPr>
            <a:r>
              <a:rPr lang="en-US" sz="1800" dirty="0"/>
              <a:t>Partner counselling and treatment</a:t>
            </a:r>
          </a:p>
          <a:p>
            <a:pPr>
              <a:lnSpc>
                <a:spcPct val="80000"/>
              </a:lnSpc>
            </a:pPr>
            <a:r>
              <a:rPr lang="en-US" sz="1800" dirty="0"/>
              <a:t>Patient follow up</a:t>
            </a:r>
          </a:p>
          <a:p>
            <a:pPr>
              <a:lnSpc>
                <a:spcPct val="80000"/>
              </a:lnSpc>
            </a:pPr>
            <a:r>
              <a:rPr lang="en-US" sz="1800" dirty="0" err="1"/>
              <a:t>Syphillis</a:t>
            </a:r>
            <a:r>
              <a:rPr lang="en-US" sz="1800" dirty="0"/>
              <a:t> screening services for all pregnant women at  the RTI clinics</a:t>
            </a:r>
          </a:p>
          <a:p>
            <a:pPr>
              <a:lnSpc>
                <a:spcPct val="80000"/>
              </a:lnSpc>
            </a:pPr>
            <a:endParaRPr lang="en-US" sz="1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4581321C-652A-4BE7-A3E9-26526CEFDB18}" type="slidenum">
              <a:rPr lang="en-US"/>
              <a:pPr/>
              <a:t>15</a:t>
            </a:fld>
            <a:endParaRPr lang="en-US"/>
          </a:p>
        </p:txBody>
      </p:sp>
      <p:sp>
        <p:nvSpPr>
          <p:cNvPr id="217090" name="AutoShape 2"/>
          <p:cNvSpPr>
            <a:spLocks noGrp="1" noChangeArrowheads="1"/>
          </p:cNvSpPr>
          <p:nvPr>
            <p:ph type="title"/>
          </p:nvPr>
        </p:nvSpPr>
        <p:spPr/>
        <p:txBody>
          <a:bodyPr/>
          <a:lstStyle/>
          <a:p>
            <a:r>
              <a:rPr lang="en-US"/>
              <a:t>Discussion Questions</a:t>
            </a:r>
          </a:p>
        </p:txBody>
      </p:sp>
      <p:sp>
        <p:nvSpPr>
          <p:cNvPr id="217091" name="Rectangle 3"/>
          <p:cNvSpPr>
            <a:spLocks noGrp="1" noChangeArrowheads="1"/>
          </p:cNvSpPr>
          <p:nvPr>
            <p:ph type="body" idx="1"/>
          </p:nvPr>
        </p:nvSpPr>
        <p:spPr/>
        <p:txBody>
          <a:bodyPr/>
          <a:lstStyle/>
          <a:p>
            <a:pPr marL="628650" lvl="1" indent="-457200">
              <a:lnSpc>
                <a:spcPct val="90000"/>
              </a:lnSpc>
              <a:buFont typeface="Wingdings" pitchFamily="2" charset="2"/>
              <a:buChar char="Ø"/>
            </a:pPr>
            <a:r>
              <a:rPr lang="en-US" sz="2800"/>
              <a:t>At present, with which health facilities and organisations does our ICTC not have STRONG linkages?</a:t>
            </a:r>
          </a:p>
          <a:p>
            <a:pPr marL="628650" lvl="1" indent="-457200">
              <a:lnSpc>
                <a:spcPct val="90000"/>
              </a:lnSpc>
              <a:buFont typeface="Wingdings" pitchFamily="2" charset="2"/>
              <a:buChar char="Ø"/>
            </a:pPr>
            <a:r>
              <a:rPr lang="en-US" sz="2800"/>
              <a:t>What can the ICTC team members do to build strong linkages?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D2F935B4-BAE3-478A-841F-082A4D2F6EFB}" type="slidenum">
              <a:rPr lang="en-US"/>
              <a:pPr/>
              <a:t>16</a:t>
            </a:fld>
            <a:endParaRPr lang="en-US"/>
          </a:p>
        </p:txBody>
      </p:sp>
      <p:sp>
        <p:nvSpPr>
          <p:cNvPr id="216066" name="AutoShape 2"/>
          <p:cNvSpPr>
            <a:spLocks noGrp="1" noChangeArrowheads="1"/>
          </p:cNvSpPr>
          <p:nvPr>
            <p:ph type="title"/>
          </p:nvPr>
        </p:nvSpPr>
        <p:spPr/>
        <p:txBody>
          <a:bodyPr/>
          <a:lstStyle/>
          <a:p>
            <a:r>
              <a:rPr lang="en-US"/>
              <a:t>Discussion Questions</a:t>
            </a:r>
          </a:p>
        </p:txBody>
      </p:sp>
      <p:sp>
        <p:nvSpPr>
          <p:cNvPr id="216067" name="Rectangle 3"/>
          <p:cNvSpPr>
            <a:spLocks noGrp="1" noChangeArrowheads="1"/>
          </p:cNvSpPr>
          <p:nvPr>
            <p:ph type="body" idx="1"/>
          </p:nvPr>
        </p:nvSpPr>
        <p:spPr/>
        <p:txBody>
          <a:bodyPr/>
          <a:lstStyle/>
          <a:p>
            <a:r>
              <a:rPr lang="en-US"/>
              <a:t>Who are the people who should be coming to our centre for HIV counselling and testing?</a:t>
            </a:r>
          </a:p>
          <a:p>
            <a:r>
              <a:rPr lang="en-US"/>
              <a:t>How can we increase our patient load?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p:txBody>
          <a:bodyPr/>
          <a:lstStyle/>
          <a:p>
            <a:r>
              <a:rPr lang="en-US"/>
              <a:t>ICTC Team Training</a:t>
            </a:r>
          </a:p>
        </p:txBody>
      </p:sp>
      <p:sp>
        <p:nvSpPr>
          <p:cNvPr id="6" name="Slide Number Placeholder 6"/>
          <p:cNvSpPr>
            <a:spLocks noGrp="1"/>
          </p:cNvSpPr>
          <p:nvPr>
            <p:ph type="sldNum" sz="quarter" idx="12"/>
          </p:nvPr>
        </p:nvSpPr>
        <p:spPr/>
        <p:txBody>
          <a:bodyPr/>
          <a:lstStyle/>
          <a:p>
            <a:fld id="{91B8F760-95C5-4F64-ABC3-9958D1947482}" type="slidenum">
              <a:rPr lang="en-US"/>
              <a:pPr/>
              <a:t>17</a:t>
            </a:fld>
            <a:endParaRPr lang="en-US"/>
          </a:p>
        </p:txBody>
      </p:sp>
      <p:sp>
        <p:nvSpPr>
          <p:cNvPr id="175106" name="Rectangle 2"/>
          <p:cNvSpPr>
            <a:spLocks noGrp="1" noChangeArrowheads="1"/>
          </p:cNvSpPr>
          <p:nvPr>
            <p:ph type="body" sz="half" idx="1"/>
          </p:nvPr>
        </p:nvSpPr>
        <p:spPr>
          <a:xfrm>
            <a:off x="990600" y="3352800"/>
            <a:ext cx="7162800" cy="3038475"/>
          </a:xfrm>
        </p:spPr>
        <p:txBody>
          <a:bodyPr/>
          <a:lstStyle/>
          <a:p>
            <a:pPr marL="711200" indent="-711200">
              <a:lnSpc>
                <a:spcPct val="80000"/>
              </a:lnSpc>
            </a:pPr>
            <a:r>
              <a:rPr lang="en-US" sz="2400" dirty="0"/>
              <a:t>HIV spreads through 3 principal modes:</a:t>
            </a:r>
          </a:p>
          <a:p>
            <a:pPr marL="1066800" lvl="1" indent="-609600">
              <a:lnSpc>
                <a:spcPct val="80000"/>
              </a:lnSpc>
            </a:pPr>
            <a:r>
              <a:rPr lang="en-US" sz="2000" dirty="0"/>
              <a:t>through sex between a man and a woman or between two men (when one partner is infected);</a:t>
            </a:r>
          </a:p>
          <a:p>
            <a:pPr marL="1066800" lvl="1" indent="-609600">
              <a:lnSpc>
                <a:spcPct val="80000"/>
              </a:lnSpc>
            </a:pPr>
            <a:r>
              <a:rPr lang="en-US" sz="2000" dirty="0"/>
              <a:t>through blood that is infected or through reusing syringes and needles;</a:t>
            </a:r>
          </a:p>
          <a:p>
            <a:pPr marL="1066800" lvl="1" indent="-609600">
              <a:lnSpc>
                <a:spcPct val="80000"/>
              </a:lnSpc>
            </a:pPr>
            <a:r>
              <a:rPr lang="en-US" sz="2000" dirty="0"/>
              <a:t>from an infected pregnant woman to her unborn child.</a:t>
            </a:r>
          </a:p>
          <a:p>
            <a:pPr marL="711200" indent="-711200">
              <a:lnSpc>
                <a:spcPct val="80000"/>
              </a:lnSpc>
            </a:pPr>
            <a:r>
              <a:rPr lang="en-US" sz="2400" b="1" dirty="0"/>
              <a:t>If a person is exposed to HIV through any of these routes, they should get tested.</a:t>
            </a:r>
          </a:p>
          <a:p>
            <a:pPr marL="1422400" lvl="2" indent="-508000">
              <a:lnSpc>
                <a:spcPct val="80000"/>
              </a:lnSpc>
              <a:buFont typeface="Wingdings" pitchFamily="2" charset="2"/>
              <a:buNone/>
            </a:pPr>
            <a:r>
              <a:rPr lang="en-US" sz="1200" dirty="0"/>
              <a:t>				</a:t>
            </a:r>
          </a:p>
        </p:txBody>
      </p:sp>
      <p:sp>
        <p:nvSpPr>
          <p:cNvPr id="175107" name="Rectangle 3"/>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175108" name="Object 4"/>
          <p:cNvGraphicFramePr>
            <a:graphicFrameLocks/>
          </p:cNvGraphicFramePr>
          <p:nvPr/>
        </p:nvGraphicFramePr>
        <p:xfrm>
          <a:off x="3200400" y="304800"/>
          <a:ext cx="5467350" cy="3009900"/>
        </p:xfrm>
        <a:graphic>
          <a:graphicData uri="http://schemas.openxmlformats.org/presentationml/2006/ole">
            <p:oleObj spid="_x0000_s175108" name="Chart" r:id="rId4" imgW="5448300" imgH="3009900" progId="Excel.Sheet.8">
              <p:embed/>
            </p:oleObj>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1743E732-51DF-4559-A7CF-55432C5DB1E2}" type="slidenum">
              <a:rPr lang="en-US"/>
              <a:pPr/>
              <a:t>18</a:t>
            </a:fld>
            <a:endParaRPr lang="en-US"/>
          </a:p>
        </p:txBody>
      </p:sp>
      <p:sp>
        <p:nvSpPr>
          <p:cNvPr id="222210" name="AutoShape 2"/>
          <p:cNvSpPr>
            <a:spLocks noGrp="1" noChangeArrowheads="1"/>
          </p:cNvSpPr>
          <p:nvPr>
            <p:ph type="title"/>
          </p:nvPr>
        </p:nvSpPr>
        <p:spPr/>
        <p:txBody>
          <a:bodyPr/>
          <a:lstStyle/>
          <a:p>
            <a:r>
              <a:rPr lang="en-US" dirty="0"/>
              <a:t>Who Needs </a:t>
            </a:r>
            <a:r>
              <a:rPr lang="en-US" dirty="0" smtClean="0"/>
              <a:t> HIV Testing</a:t>
            </a:r>
            <a:endParaRPr lang="en-US" dirty="0"/>
          </a:p>
        </p:txBody>
      </p:sp>
      <p:sp>
        <p:nvSpPr>
          <p:cNvPr id="222211" name="Rectangle 3"/>
          <p:cNvSpPr>
            <a:spLocks noGrp="1" noChangeArrowheads="1"/>
          </p:cNvSpPr>
          <p:nvPr>
            <p:ph type="body" idx="1"/>
          </p:nvPr>
        </p:nvSpPr>
        <p:spPr>
          <a:xfrm>
            <a:off x="838200" y="2362200"/>
            <a:ext cx="7848600" cy="4038600"/>
          </a:xfrm>
        </p:spPr>
        <p:txBody>
          <a:bodyPr/>
          <a:lstStyle/>
          <a:p>
            <a:pPr>
              <a:lnSpc>
                <a:spcPct val="90000"/>
              </a:lnSpc>
            </a:pPr>
            <a:r>
              <a:rPr lang="en-GB" sz="2000" dirty="0"/>
              <a:t>Clients who walk in to the centre on their own</a:t>
            </a:r>
          </a:p>
          <a:p>
            <a:pPr>
              <a:lnSpc>
                <a:spcPct val="90000"/>
              </a:lnSpc>
              <a:buFont typeface="Wingdings" pitchFamily="2" charset="2"/>
              <a:buNone/>
            </a:pPr>
            <a:endParaRPr lang="en-US" sz="2000" dirty="0"/>
          </a:p>
          <a:p>
            <a:pPr>
              <a:lnSpc>
                <a:spcPct val="90000"/>
              </a:lnSpc>
              <a:buFont typeface="Wingdings" pitchFamily="2" charset="2"/>
              <a:buNone/>
            </a:pPr>
            <a:r>
              <a:rPr lang="en-GB" sz="2000" dirty="0"/>
              <a:t>ICTC should also build up referrals of:</a:t>
            </a:r>
          </a:p>
          <a:p>
            <a:pPr>
              <a:lnSpc>
                <a:spcPct val="90000"/>
              </a:lnSpc>
            </a:pPr>
            <a:r>
              <a:rPr lang="en-GB" sz="2000" dirty="0"/>
              <a:t>Patients with symptoms which could be due to HIV infection.</a:t>
            </a:r>
          </a:p>
          <a:p>
            <a:pPr>
              <a:lnSpc>
                <a:spcPct val="90000"/>
              </a:lnSpc>
            </a:pPr>
            <a:r>
              <a:rPr lang="en-GB" sz="2000" dirty="0"/>
              <a:t>Patients with conditions that develop due to the same vulnerabilities as HIV.</a:t>
            </a:r>
          </a:p>
          <a:p>
            <a:pPr>
              <a:lnSpc>
                <a:spcPct val="90000"/>
              </a:lnSpc>
            </a:pPr>
            <a:r>
              <a:rPr lang="en-GB" sz="2000" dirty="0"/>
              <a:t>Pregnant women who come to ANCs  or who come to health centres to deliver their babies.</a:t>
            </a:r>
            <a:r>
              <a:rPr lang="en-US" sz="2000" dirty="0"/>
              <a:t> </a:t>
            </a:r>
            <a:endParaRPr lang="en-US" sz="2000" dirty="0" smtClean="0"/>
          </a:p>
          <a:p>
            <a:pPr marL="0" indent="0">
              <a:lnSpc>
                <a:spcPct val="90000"/>
              </a:lnSpc>
              <a:buNone/>
            </a:pPr>
            <a:r>
              <a:rPr lang="en-GB" sz="2400" b="1" dirty="0" smtClean="0"/>
              <a:t>It is not the mandate of the ICTC to test everybody in the general population. Populations who are more vulnerable to HIV or who practise high risk behaviour are in need of ICTC services. </a:t>
            </a:r>
            <a:endParaRPr lang="en-US" sz="2400" b="1" dirty="0" smtClean="0"/>
          </a:p>
          <a:p>
            <a:pPr>
              <a:lnSpc>
                <a:spcPct val="90000"/>
              </a:lnSpc>
            </a:pPr>
            <a:endParaRPr lang="en-US"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p:txBody>
          <a:bodyPr/>
          <a:lstStyle/>
          <a:p>
            <a:r>
              <a:rPr lang="en-US"/>
              <a:t>ICTC Team Training</a:t>
            </a:r>
          </a:p>
        </p:txBody>
      </p:sp>
      <p:sp>
        <p:nvSpPr>
          <p:cNvPr id="4" name="Slide Number Placeholder 4"/>
          <p:cNvSpPr>
            <a:spLocks noGrp="1"/>
          </p:cNvSpPr>
          <p:nvPr>
            <p:ph type="sldNum" sz="quarter" idx="12"/>
          </p:nvPr>
        </p:nvSpPr>
        <p:spPr/>
        <p:txBody>
          <a:bodyPr/>
          <a:lstStyle/>
          <a:p>
            <a:fld id="{5A9AD15F-A19F-4F9B-99C0-81A863C15293}" type="slidenum">
              <a:rPr lang="en-US"/>
              <a:pPr/>
              <a:t>19</a:t>
            </a:fld>
            <a:endParaRPr lang="en-US"/>
          </a:p>
        </p:txBody>
      </p:sp>
      <p:pic>
        <p:nvPicPr>
          <p:cNvPr id="190466" name="Picture 2" descr="Health_Care_provider_Tool 2"/>
          <p:cNvPicPr>
            <a:picLocks noGrp="1" noChangeAspect="1" noChangeArrowheads="1"/>
          </p:cNvPicPr>
          <p:nvPr>
            <p:ph/>
          </p:nvPr>
        </p:nvPicPr>
        <p:blipFill>
          <a:blip r:embed="rId3" cstate="print"/>
          <a:srcRect/>
          <a:stretch>
            <a:fillRect/>
          </a:stretch>
        </p:blipFill>
        <p:spPr>
          <a:xfrm>
            <a:off x="533400" y="455613"/>
            <a:ext cx="8382000" cy="5937250"/>
          </a:xfrm>
          <a:noFill/>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55FA82F7-484B-43F2-82D8-B3C9DAF39FB7}" type="slidenum">
              <a:rPr lang="en-US"/>
              <a:pPr/>
              <a:t>2</a:t>
            </a:fld>
            <a:endParaRPr lang="en-US"/>
          </a:p>
        </p:txBody>
      </p:sp>
      <p:sp>
        <p:nvSpPr>
          <p:cNvPr id="160797" name="AutoShape 29"/>
          <p:cNvSpPr>
            <a:spLocks noGrp="1" noChangeArrowheads="1"/>
          </p:cNvSpPr>
          <p:nvPr>
            <p:ph type="title"/>
          </p:nvPr>
        </p:nvSpPr>
        <p:spPr>
          <a:xfrm>
            <a:off x="762000" y="762000"/>
            <a:ext cx="2057400" cy="1371600"/>
          </a:xfrm>
        </p:spPr>
        <p:txBody>
          <a:bodyPr/>
          <a:lstStyle/>
          <a:p>
            <a:r>
              <a:rPr lang="en-US" sz="3200"/>
              <a:t>ICTC </a:t>
            </a:r>
            <a:br>
              <a:rPr lang="en-US" sz="3200"/>
            </a:br>
            <a:r>
              <a:rPr lang="en-US" sz="3200"/>
              <a:t>Ecomap</a:t>
            </a:r>
          </a:p>
        </p:txBody>
      </p:sp>
      <p:pic>
        <p:nvPicPr>
          <p:cNvPr id="160800" name="Picture 32" descr="Ecomap 1"/>
          <p:cNvPicPr>
            <a:picLocks noChangeAspect="1" noChangeArrowheads="1"/>
          </p:cNvPicPr>
          <p:nvPr/>
        </p:nvPicPr>
        <p:blipFill>
          <a:blip r:embed="rId2" cstate="print"/>
          <a:srcRect/>
          <a:stretch>
            <a:fillRect/>
          </a:stretch>
        </p:blipFill>
        <p:spPr bwMode="auto">
          <a:xfrm>
            <a:off x="2743200" y="276225"/>
            <a:ext cx="5838825" cy="6581775"/>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p:txBody>
          <a:bodyPr/>
          <a:lstStyle/>
          <a:p>
            <a:r>
              <a:rPr lang="en-US"/>
              <a:t>ICTC Team Training</a:t>
            </a:r>
          </a:p>
        </p:txBody>
      </p:sp>
      <p:sp>
        <p:nvSpPr>
          <p:cNvPr id="4" name="Slide Number Placeholder 4"/>
          <p:cNvSpPr>
            <a:spLocks noGrp="1"/>
          </p:cNvSpPr>
          <p:nvPr>
            <p:ph type="sldNum" sz="quarter" idx="12"/>
          </p:nvPr>
        </p:nvSpPr>
        <p:spPr/>
        <p:txBody>
          <a:bodyPr/>
          <a:lstStyle/>
          <a:p>
            <a:fld id="{756D95BE-B40B-49C1-95F3-0B1B858410C6}" type="slidenum">
              <a:rPr lang="en-US"/>
              <a:pPr/>
              <a:t>20</a:t>
            </a:fld>
            <a:endParaRPr lang="en-US"/>
          </a:p>
        </p:txBody>
      </p:sp>
      <p:pic>
        <p:nvPicPr>
          <p:cNvPr id="192514" name="Picture 2" descr="Health_Care_provider_Tool 1"/>
          <p:cNvPicPr>
            <a:picLocks noGrp="1" noChangeAspect="1" noChangeArrowheads="1"/>
          </p:cNvPicPr>
          <p:nvPr>
            <p:ph/>
          </p:nvPr>
        </p:nvPicPr>
        <p:blipFill>
          <a:blip r:embed="rId3" cstate="print"/>
          <a:srcRect/>
          <a:stretch>
            <a:fillRect/>
          </a:stretch>
        </p:blipFill>
        <p:spPr>
          <a:xfrm>
            <a:off x="533400" y="455613"/>
            <a:ext cx="8305800" cy="5883275"/>
          </a:xfrm>
          <a:noFill/>
          <a:ln/>
        </p:spPr>
      </p:pic>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3"/>
          </p:nvPr>
        </p:nvSpPr>
        <p:spPr/>
        <p:txBody>
          <a:bodyPr/>
          <a:lstStyle/>
          <a:p>
            <a:r>
              <a:rPr lang="en-US"/>
              <a:t>ICTC Team Training</a:t>
            </a:r>
          </a:p>
        </p:txBody>
      </p:sp>
      <p:sp>
        <p:nvSpPr>
          <p:cNvPr id="5" name="Rectangle 11"/>
          <p:cNvSpPr>
            <a:spLocks noGrp="1" noChangeArrowheads="1"/>
          </p:cNvSpPr>
          <p:nvPr>
            <p:ph type="sldNum" sz="quarter" idx="4"/>
          </p:nvPr>
        </p:nvSpPr>
        <p:spPr/>
        <p:txBody>
          <a:bodyPr/>
          <a:lstStyle/>
          <a:p>
            <a:fld id="{6E5EA273-03B9-4AE6-8544-F4E4D18C21FB}" type="slidenum">
              <a:rPr lang="en-US"/>
              <a:pPr/>
              <a:t>21</a:t>
            </a:fld>
            <a:endParaRPr lang="en-US"/>
          </a:p>
        </p:txBody>
      </p:sp>
      <p:sp>
        <p:nvSpPr>
          <p:cNvPr id="179202" name="AutoShape 2"/>
          <p:cNvSpPr>
            <a:spLocks noGrp="1" noChangeArrowheads="1"/>
          </p:cNvSpPr>
          <p:nvPr>
            <p:ph type="ctrTitle"/>
          </p:nvPr>
        </p:nvSpPr>
        <p:spPr/>
        <p:txBody>
          <a:bodyPr/>
          <a:lstStyle/>
          <a:p>
            <a:r>
              <a:rPr lang="en-US"/>
              <a:t>Do I need HIV testing?</a:t>
            </a:r>
          </a:p>
        </p:txBody>
      </p:sp>
      <p:sp>
        <p:nvSpPr>
          <p:cNvPr id="179203" name="Rectangle 3"/>
          <p:cNvSpPr>
            <a:spLocks noGrp="1" noChangeArrowheads="1"/>
          </p:cNvSpPr>
          <p:nvPr>
            <p:ph type="subTitle" idx="1"/>
          </p:nvPr>
        </p:nvSpPr>
        <p:spPr/>
        <p:txBody>
          <a:bodyPr/>
          <a:lstStyle/>
          <a:p>
            <a:r>
              <a:rPr lang="en-US" sz="4800" b="1"/>
              <a:t>EXERCISE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86FA3868-8EE7-429D-AB09-AE52E94D5D8F}" type="slidenum">
              <a:rPr lang="en-US"/>
              <a:pPr/>
              <a:t>22</a:t>
            </a:fld>
            <a:endParaRPr lang="en-US"/>
          </a:p>
        </p:txBody>
      </p:sp>
      <p:sp>
        <p:nvSpPr>
          <p:cNvPr id="180226" name="AutoShape 2"/>
          <p:cNvSpPr>
            <a:spLocks noGrp="1" noChangeArrowheads="1"/>
          </p:cNvSpPr>
          <p:nvPr>
            <p:ph type="title"/>
          </p:nvPr>
        </p:nvSpPr>
        <p:spPr/>
        <p:txBody>
          <a:bodyPr/>
          <a:lstStyle/>
          <a:p>
            <a:r>
              <a:rPr lang="en-US" sz="6000" b="0"/>
              <a:t>EXERCISE</a:t>
            </a:r>
          </a:p>
        </p:txBody>
      </p:sp>
      <p:sp>
        <p:nvSpPr>
          <p:cNvPr id="180227" name="Rectangle 3"/>
          <p:cNvSpPr>
            <a:spLocks noGrp="1" noChangeArrowheads="1"/>
          </p:cNvSpPr>
          <p:nvPr>
            <p:ph type="body" idx="1"/>
          </p:nvPr>
        </p:nvSpPr>
        <p:spPr/>
        <p:txBody>
          <a:bodyPr/>
          <a:lstStyle/>
          <a:p>
            <a:pPr marL="914400" lvl="1" indent="-457200"/>
            <a:r>
              <a:rPr lang="en-US" sz="2800"/>
              <a:t>Does the person in the case need HIV testing? </a:t>
            </a:r>
          </a:p>
          <a:p>
            <a:pPr marL="914400" lvl="1" indent="-457200"/>
            <a:r>
              <a:rPr lang="en-US" sz="2800"/>
              <a:t>Explain why. </a:t>
            </a:r>
          </a:p>
          <a:p>
            <a:pPr marL="914400" lvl="1" indent="-457200"/>
            <a:r>
              <a:rPr lang="en-US" sz="2800"/>
              <a:t>Is there anyone else in that situation who also needs testing (e.g., a sexual partner)?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768D35F3-D6FB-4349-972E-35A08A09EB7D}" type="slidenum">
              <a:rPr lang="en-US"/>
              <a:pPr/>
              <a:t>3</a:t>
            </a:fld>
            <a:endParaRPr lang="en-US"/>
          </a:p>
        </p:txBody>
      </p:sp>
      <p:sp>
        <p:nvSpPr>
          <p:cNvPr id="172034" name="AutoShape 2"/>
          <p:cNvSpPr>
            <a:spLocks noGrp="1" noChangeArrowheads="1"/>
          </p:cNvSpPr>
          <p:nvPr>
            <p:ph type="title"/>
          </p:nvPr>
        </p:nvSpPr>
        <p:spPr/>
        <p:txBody>
          <a:bodyPr/>
          <a:lstStyle/>
          <a:p>
            <a:r>
              <a:rPr lang="en-US" dirty="0" smtClean="0"/>
              <a:t>Discussion Questions</a:t>
            </a:r>
            <a:endParaRPr lang="en-US" dirty="0"/>
          </a:p>
        </p:txBody>
      </p:sp>
      <p:sp>
        <p:nvSpPr>
          <p:cNvPr id="172035" name="Rectangle 3"/>
          <p:cNvSpPr>
            <a:spLocks noGrp="1" noChangeArrowheads="1"/>
          </p:cNvSpPr>
          <p:nvPr>
            <p:ph type="body" idx="1"/>
          </p:nvPr>
        </p:nvSpPr>
        <p:spPr/>
        <p:txBody>
          <a:bodyPr/>
          <a:lstStyle/>
          <a:p>
            <a:pPr marL="628650" lvl="1" indent="-457200">
              <a:lnSpc>
                <a:spcPct val="90000"/>
              </a:lnSpc>
              <a:buFontTx/>
              <a:buChar char="•"/>
            </a:pPr>
            <a:r>
              <a:rPr lang="en-US" sz="2000" dirty="0" smtClean="0"/>
              <a:t>What </a:t>
            </a:r>
            <a:r>
              <a:rPr lang="en-US" sz="2000" dirty="0"/>
              <a:t>kind of patients does your ICTC </a:t>
            </a:r>
            <a:r>
              <a:rPr lang="en-US" sz="2000" dirty="0" smtClean="0"/>
              <a:t>generally </a:t>
            </a:r>
            <a:r>
              <a:rPr lang="en-US" sz="2000" dirty="0" smtClean="0"/>
              <a:t>serve</a:t>
            </a:r>
            <a:r>
              <a:rPr lang="en-US" sz="2000" dirty="0"/>
              <a:t>?</a:t>
            </a:r>
          </a:p>
          <a:p>
            <a:pPr marL="628650" lvl="1" indent="-457200">
              <a:lnSpc>
                <a:spcPct val="90000"/>
              </a:lnSpc>
              <a:buFontTx/>
              <a:buChar char="•"/>
            </a:pPr>
            <a:r>
              <a:rPr lang="en-US" sz="2000" dirty="0"/>
              <a:t>Do you know how far they come from and how they travel?</a:t>
            </a:r>
          </a:p>
          <a:p>
            <a:pPr marL="628650" lvl="1" indent="-457200">
              <a:lnSpc>
                <a:spcPct val="90000"/>
              </a:lnSpc>
              <a:buFontTx/>
              <a:buChar char="•"/>
            </a:pPr>
            <a:r>
              <a:rPr lang="en-US" sz="2000" dirty="0"/>
              <a:t>From which hospital units do your ICTC clients </a:t>
            </a:r>
            <a:r>
              <a:rPr lang="en-US" sz="2000" dirty="0" smtClean="0"/>
              <a:t>usually come?</a:t>
            </a:r>
            <a:endParaRPr lang="en-US" sz="2000" dirty="0"/>
          </a:p>
          <a:p>
            <a:pPr marL="628650" lvl="1" indent="-457200">
              <a:lnSpc>
                <a:spcPct val="90000"/>
              </a:lnSpc>
              <a:buFontTx/>
              <a:buChar char="•"/>
            </a:pPr>
            <a:r>
              <a:rPr lang="en-US" sz="2000" dirty="0"/>
              <a:t>From which community organizations do your ICTC clients </a:t>
            </a:r>
            <a:r>
              <a:rPr lang="en-US" sz="2000" dirty="0" smtClean="0"/>
              <a:t>mostly </a:t>
            </a:r>
            <a:r>
              <a:rPr lang="en-US" sz="2000" dirty="0"/>
              <a:t>come from?</a:t>
            </a:r>
          </a:p>
          <a:p>
            <a:pPr marL="628650" lvl="1" indent="-457200">
              <a:lnSpc>
                <a:spcPct val="90000"/>
              </a:lnSpc>
              <a:buFontTx/>
              <a:buChar char="•"/>
            </a:pPr>
            <a:r>
              <a:rPr lang="en-US" sz="2000" dirty="0"/>
              <a:t>To which hospital units do you refer your clients?</a:t>
            </a:r>
          </a:p>
          <a:p>
            <a:pPr marL="628650" lvl="1" indent="-457200">
              <a:lnSpc>
                <a:spcPct val="90000"/>
              </a:lnSpc>
              <a:buFontTx/>
              <a:buChar char="•"/>
            </a:pPr>
            <a:r>
              <a:rPr lang="en-US" sz="2000" dirty="0"/>
              <a:t>To which community organizations do you refer your clients?</a:t>
            </a:r>
          </a:p>
          <a:p>
            <a:pPr marL="628650" lvl="1" indent="-457200">
              <a:lnSpc>
                <a:spcPct val="90000"/>
              </a:lnSpc>
              <a:buFontTx/>
              <a:buChar char="•"/>
            </a:pPr>
            <a:r>
              <a:rPr lang="en-US" sz="2000" dirty="0"/>
              <a:t>The ICTC may refer patients to other units. But how would you know if they are reaching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A991E805-DCC0-407E-BD68-94EC623A7E36}" type="slidenum">
              <a:rPr lang="en-US"/>
              <a:pPr/>
              <a:t>4</a:t>
            </a:fld>
            <a:endParaRPr lang="en-US"/>
          </a:p>
        </p:txBody>
      </p:sp>
      <p:sp>
        <p:nvSpPr>
          <p:cNvPr id="196610" name="AutoShape 2"/>
          <p:cNvSpPr>
            <a:spLocks noGrp="1" noChangeArrowheads="1"/>
          </p:cNvSpPr>
          <p:nvPr>
            <p:ph type="title"/>
          </p:nvPr>
        </p:nvSpPr>
        <p:spPr/>
        <p:txBody>
          <a:bodyPr/>
          <a:lstStyle/>
          <a:p>
            <a:r>
              <a:rPr lang="en-US"/>
              <a:t>Main Functions of an ICTC</a:t>
            </a:r>
          </a:p>
        </p:txBody>
      </p:sp>
      <p:sp>
        <p:nvSpPr>
          <p:cNvPr id="196611" name="Rectangle 3"/>
          <p:cNvSpPr>
            <a:spLocks noGrp="1" noChangeArrowheads="1"/>
          </p:cNvSpPr>
          <p:nvPr>
            <p:ph type="body" idx="1"/>
          </p:nvPr>
        </p:nvSpPr>
        <p:spPr/>
        <p:txBody>
          <a:bodyPr/>
          <a:lstStyle/>
          <a:p>
            <a:r>
              <a:rPr lang="en-US"/>
              <a:t>Early detection of HIV.</a:t>
            </a:r>
          </a:p>
          <a:p>
            <a:r>
              <a:rPr lang="en-US"/>
              <a:t>Provision of basic information on modes of transmission and prevention of HIV/AIDS for promoting behavioral change and reducing vulnerability.</a:t>
            </a:r>
          </a:p>
          <a:p>
            <a:r>
              <a:rPr lang="en-US"/>
              <a:t>Linking people with other HIV prevention, care and treatment services.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7883ADF1-90BD-4F6E-956D-FF8EDC1DD746}" type="slidenum">
              <a:rPr lang="en-US"/>
              <a:pPr/>
              <a:t>5</a:t>
            </a:fld>
            <a:endParaRPr lang="en-US"/>
          </a:p>
        </p:txBody>
      </p:sp>
      <p:sp>
        <p:nvSpPr>
          <p:cNvPr id="198658" name="AutoShape 2"/>
          <p:cNvSpPr>
            <a:spLocks noGrp="1" noChangeArrowheads="1"/>
          </p:cNvSpPr>
          <p:nvPr>
            <p:ph type="title"/>
          </p:nvPr>
        </p:nvSpPr>
        <p:spPr/>
        <p:txBody>
          <a:bodyPr/>
          <a:lstStyle/>
          <a:p>
            <a:r>
              <a:rPr lang="en-US"/>
              <a:t>Types of ICTCs</a:t>
            </a:r>
          </a:p>
        </p:txBody>
      </p:sp>
      <p:sp>
        <p:nvSpPr>
          <p:cNvPr id="198659" name="Rectangle 3"/>
          <p:cNvSpPr>
            <a:spLocks noGrp="1" noChangeArrowheads="1"/>
          </p:cNvSpPr>
          <p:nvPr>
            <p:ph type="body" idx="1"/>
          </p:nvPr>
        </p:nvSpPr>
        <p:spPr/>
        <p:txBody>
          <a:bodyPr/>
          <a:lstStyle/>
          <a:p>
            <a:endParaRPr lang="en-US" sz="3200"/>
          </a:p>
          <a:p>
            <a:r>
              <a:rPr lang="en-US" sz="3200"/>
              <a:t>Stand-alone ICTCs</a:t>
            </a:r>
          </a:p>
          <a:p>
            <a:r>
              <a:rPr lang="en-US" sz="3200"/>
              <a:t>Facility-integrated ICTCs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p:txBody>
          <a:bodyPr/>
          <a:lstStyle/>
          <a:p>
            <a:r>
              <a:rPr lang="en-US"/>
              <a:t>ICTC Team Training</a:t>
            </a:r>
          </a:p>
        </p:txBody>
      </p:sp>
      <p:sp>
        <p:nvSpPr>
          <p:cNvPr id="4" name="Slide Number Placeholder 5"/>
          <p:cNvSpPr>
            <a:spLocks noGrp="1"/>
          </p:cNvSpPr>
          <p:nvPr>
            <p:ph type="sldNum" sz="quarter" idx="12"/>
          </p:nvPr>
        </p:nvSpPr>
        <p:spPr/>
        <p:txBody>
          <a:bodyPr/>
          <a:lstStyle/>
          <a:p>
            <a:fld id="{3AEAEA00-7AF8-4CB0-93FA-CFECA323300D}" type="slidenum">
              <a:rPr lang="en-US"/>
              <a:pPr/>
              <a:t>6</a:t>
            </a:fld>
            <a:endParaRPr lang="en-US"/>
          </a:p>
        </p:txBody>
      </p:sp>
      <p:pic>
        <p:nvPicPr>
          <p:cNvPr id="200710" name="Picture 6" descr="triangle 3"/>
          <p:cNvPicPr>
            <a:picLocks noGrp="1" noChangeAspect="1" noChangeArrowheads="1"/>
          </p:cNvPicPr>
          <p:nvPr>
            <p:ph idx="1"/>
          </p:nvPr>
        </p:nvPicPr>
        <p:blipFill>
          <a:blip r:embed="rId3" cstate="print"/>
          <a:srcRect/>
          <a:stretch>
            <a:fillRect/>
          </a:stretch>
        </p:blipFill>
        <p:spPr>
          <a:xfrm>
            <a:off x="990600" y="1219200"/>
            <a:ext cx="7612063" cy="4846638"/>
          </a:xfrm>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p:txBody>
          <a:bodyPr/>
          <a:lstStyle/>
          <a:p>
            <a:r>
              <a:rPr lang="en-US"/>
              <a:t>ICTC Team Training</a:t>
            </a:r>
          </a:p>
        </p:txBody>
      </p:sp>
      <p:sp>
        <p:nvSpPr>
          <p:cNvPr id="4" name="Slide Number Placeholder 4"/>
          <p:cNvSpPr>
            <a:spLocks noGrp="1"/>
          </p:cNvSpPr>
          <p:nvPr>
            <p:ph type="sldNum" sz="quarter" idx="12"/>
          </p:nvPr>
        </p:nvSpPr>
        <p:spPr/>
        <p:txBody>
          <a:bodyPr/>
          <a:lstStyle/>
          <a:p>
            <a:fld id="{E1CF0268-5E13-4F39-89DC-684EA7CC97FE}" type="slidenum">
              <a:rPr lang="en-US"/>
              <a:pPr/>
              <a:t>7</a:t>
            </a:fld>
            <a:endParaRPr lang="en-US"/>
          </a:p>
        </p:txBody>
      </p:sp>
      <p:sp>
        <p:nvSpPr>
          <p:cNvPr id="203778" name="AutoShape 2"/>
          <p:cNvSpPr>
            <a:spLocks noGrp="1" noChangeArrowheads="1"/>
          </p:cNvSpPr>
          <p:nvPr>
            <p:ph/>
          </p:nvPr>
        </p:nvSpPr>
        <p:spPr>
          <a:prstGeom prst="verticalScroll">
            <a:avLst>
              <a:gd name="adj" fmla="val 12500"/>
            </a:avLst>
          </a:prstGeom>
          <a:solidFill>
            <a:srgbClr val="FFFF00"/>
          </a:solidFill>
          <a:ln>
            <a:solidFill>
              <a:srgbClr val="000000"/>
            </a:solidFill>
            <a:round/>
          </a:ln>
        </p:spPr>
        <p:txBody>
          <a:bodyPr/>
          <a:lstStyle/>
          <a:p>
            <a:pPr marL="533400" indent="-533400">
              <a:buFont typeface="Wingdings" pitchFamily="2" charset="2"/>
              <a:buNone/>
            </a:pPr>
            <a:r>
              <a:rPr lang="en-US" sz="2000" b="1" dirty="0"/>
              <a:t>	Overall goal of the NACP III is to halt and reverse the epidemic in India over five years:</a:t>
            </a:r>
          </a:p>
          <a:p>
            <a:pPr marL="533400" indent="-533400">
              <a:buFont typeface="Wingdings" pitchFamily="2" charset="2"/>
              <a:buAutoNum type="arabicPeriod"/>
            </a:pPr>
            <a:r>
              <a:rPr lang="en-US" sz="2000" b="1" dirty="0"/>
              <a:t>Prevention of new infections in high risk groups and general population.</a:t>
            </a:r>
          </a:p>
          <a:p>
            <a:pPr marL="533400" indent="-533400">
              <a:buFont typeface="Wingdings" pitchFamily="2" charset="2"/>
              <a:buAutoNum type="arabicPeriod"/>
            </a:pPr>
            <a:r>
              <a:rPr lang="en-US" sz="2000" b="1" dirty="0"/>
              <a:t>Providing greater care, support and treatment to larger numbers of PLHA.</a:t>
            </a:r>
          </a:p>
          <a:p>
            <a:pPr marL="533400" indent="-533400">
              <a:buFont typeface="Wingdings" pitchFamily="2" charset="2"/>
              <a:buAutoNum type="arabicPeriod"/>
            </a:pPr>
            <a:r>
              <a:rPr lang="en-US" sz="2000" b="1" dirty="0"/>
              <a:t>Strengthening the infrastructure, systems and human resources in prevention, care, support and treatment </a:t>
            </a:r>
            <a:r>
              <a:rPr lang="en-US" sz="2000" b="1" dirty="0" err="1"/>
              <a:t>programmes</a:t>
            </a:r>
            <a:r>
              <a:rPr lang="en-US" sz="2000" b="1" dirty="0"/>
              <a:t> at the district, state and national level.</a:t>
            </a:r>
          </a:p>
          <a:p>
            <a:pPr marL="533400" indent="-533400">
              <a:buFont typeface="Wingdings" pitchFamily="2" charset="2"/>
              <a:buAutoNum type="arabicPeriod"/>
            </a:pPr>
            <a:r>
              <a:rPr lang="en-US" sz="2000" b="1" dirty="0"/>
              <a:t>Strengthening the nationwide Strategic Information Management System.</a:t>
            </a:r>
            <a:endParaRPr lang="en-US" sz="1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DF772A4C-18D1-4098-95A6-2DB6C85E7358}" type="slidenum">
              <a:rPr lang="en-US"/>
              <a:pPr/>
              <a:t>8</a:t>
            </a:fld>
            <a:endParaRPr lang="en-US"/>
          </a:p>
        </p:txBody>
      </p:sp>
      <p:sp>
        <p:nvSpPr>
          <p:cNvPr id="194562" name="AutoShape 2"/>
          <p:cNvSpPr>
            <a:spLocks noGrp="1" noChangeArrowheads="1"/>
          </p:cNvSpPr>
          <p:nvPr>
            <p:ph type="title"/>
          </p:nvPr>
        </p:nvSpPr>
        <p:spPr/>
        <p:txBody>
          <a:bodyPr/>
          <a:lstStyle/>
          <a:p>
            <a:r>
              <a:rPr lang="en-US" sz="3200"/>
              <a:t>Continuum between Care and Prevention</a:t>
            </a:r>
          </a:p>
        </p:txBody>
      </p:sp>
      <p:pic>
        <p:nvPicPr>
          <p:cNvPr id="194563" name="Picture 3" descr="continuum"/>
          <p:cNvPicPr>
            <a:picLocks noGrp="1" noChangeAspect="1" noChangeArrowheads="1"/>
          </p:cNvPicPr>
          <p:nvPr>
            <p:ph idx="1"/>
          </p:nvPr>
        </p:nvPicPr>
        <p:blipFill>
          <a:blip r:embed="rId3" cstate="print"/>
          <a:srcRect/>
          <a:stretch>
            <a:fillRect/>
          </a:stretch>
        </p:blipFill>
        <p:spPr>
          <a:xfrm>
            <a:off x="2286000" y="1981200"/>
            <a:ext cx="5334000" cy="4352925"/>
          </a:xfrm>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ICTC Team Training</a:t>
            </a:r>
          </a:p>
        </p:txBody>
      </p:sp>
      <p:sp>
        <p:nvSpPr>
          <p:cNvPr id="5" name="Slide Number Placeholder 5"/>
          <p:cNvSpPr>
            <a:spLocks noGrp="1"/>
          </p:cNvSpPr>
          <p:nvPr>
            <p:ph type="sldNum" sz="quarter" idx="12"/>
          </p:nvPr>
        </p:nvSpPr>
        <p:spPr/>
        <p:txBody>
          <a:bodyPr/>
          <a:lstStyle/>
          <a:p>
            <a:fld id="{A051B03C-E5FA-45CE-AD05-D1ACCFEB7232}" type="slidenum">
              <a:rPr lang="en-US"/>
              <a:pPr/>
              <a:t>9</a:t>
            </a:fld>
            <a:endParaRPr lang="en-US"/>
          </a:p>
        </p:txBody>
      </p:sp>
      <p:sp>
        <p:nvSpPr>
          <p:cNvPr id="162820" name="AutoShape 4"/>
          <p:cNvSpPr>
            <a:spLocks noGrp="1" noChangeArrowheads="1"/>
          </p:cNvSpPr>
          <p:nvPr>
            <p:ph type="title"/>
          </p:nvPr>
        </p:nvSpPr>
        <p:spPr/>
        <p:txBody>
          <a:bodyPr/>
          <a:lstStyle/>
          <a:p>
            <a:r>
              <a:rPr lang="en-US" dirty="0"/>
              <a:t>ICTC and its Linkages</a:t>
            </a:r>
            <a:br>
              <a:rPr lang="en-US" dirty="0"/>
            </a:br>
            <a:r>
              <a:rPr lang="en-US" sz="1800" dirty="0"/>
              <a:t>(from the NACP III)</a:t>
            </a:r>
          </a:p>
        </p:txBody>
      </p:sp>
      <p:grpSp>
        <p:nvGrpSpPr>
          <p:cNvPr id="191490" name="Group 2"/>
          <p:cNvGrpSpPr>
            <a:grpSpLocks noChangeAspect="1"/>
          </p:cNvGrpSpPr>
          <p:nvPr/>
        </p:nvGrpSpPr>
        <p:grpSpPr bwMode="auto">
          <a:xfrm>
            <a:off x="1143000" y="2667000"/>
            <a:ext cx="5943600" cy="3543300"/>
            <a:chOff x="3535" y="1440"/>
            <a:chExt cx="8223" cy="4934"/>
          </a:xfrm>
        </p:grpSpPr>
        <p:sp>
          <p:nvSpPr>
            <p:cNvPr id="191491" name="AutoShape 3"/>
            <p:cNvSpPr>
              <a:spLocks noChangeAspect="1" noChangeArrowheads="1"/>
            </p:cNvSpPr>
            <p:nvPr/>
          </p:nvSpPr>
          <p:spPr bwMode="auto">
            <a:xfrm>
              <a:off x="3535" y="1440"/>
              <a:ext cx="8223" cy="4934"/>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 name="Rounded Rectangle 3"/>
            <p:cNvSpPr>
              <a:spLocks noChangeArrowheads="1"/>
            </p:cNvSpPr>
            <p:nvPr/>
          </p:nvSpPr>
          <p:spPr bwMode="auto">
            <a:xfrm>
              <a:off x="4281" y="1440"/>
              <a:ext cx="2031" cy="608"/>
            </a:xfrm>
            <a:prstGeom prst="roundRect">
              <a:avLst>
                <a:gd name="adj" fmla="val 16667"/>
              </a:avLst>
            </a:prstGeom>
            <a:solidFill>
              <a:srgbClr val="FFFFFF"/>
            </a:solidFill>
            <a:ln w="12700">
              <a:solidFill>
                <a:srgbClr val="000000"/>
              </a:solidFill>
              <a:round/>
              <a:headEnd/>
              <a:tailEnd/>
            </a:ln>
          </p:spPr>
          <p:txBody>
            <a:bodyPr vert="horz" wrap="square" lIns="80467" tIns="40234" rIns="80467" bIns="4023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smtClean="0">
                  <a:ln>
                    <a:noFill/>
                  </a:ln>
                  <a:solidFill>
                    <a:srgbClr val="000000"/>
                  </a:solidFill>
                  <a:effectLst/>
                  <a:latin typeface="Calibri" pitchFamily="34" charset="0"/>
                </a:rPr>
                <a:t>TB - RNTCP</a:t>
              </a:r>
              <a:endParaRPr kumimoji="0" lang="en-US" sz="1800" b="0" i="0" u="none" strike="noStrike" cap="none" normalizeH="0" baseline="0" smtClean="0">
                <a:ln>
                  <a:noFill/>
                </a:ln>
                <a:solidFill>
                  <a:schemeClr val="tx1"/>
                </a:solidFill>
                <a:effectLst/>
                <a:latin typeface="Arial" pitchFamily="34" charset="0"/>
              </a:endParaRPr>
            </a:p>
          </p:txBody>
        </p:sp>
        <p:sp>
          <p:nvSpPr>
            <p:cNvPr id="7" name="Oval 4"/>
            <p:cNvSpPr/>
            <p:nvPr/>
          </p:nvSpPr>
          <p:spPr>
            <a:xfrm>
              <a:off x="6958" y="2757"/>
              <a:ext cx="1662" cy="1621"/>
            </a:xfrm>
            <a:prstGeom prst="ellipse">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n-lt"/>
                  <a:ea typeface="+mn-ea"/>
                  <a:cs typeface="+mn-cs"/>
                </a:rPr>
                <a:t>ICTC</a:t>
              </a:r>
              <a:endParaRPr kumimoji="0" lang="en-US" sz="1800" b="1" i="0" u="none" strike="noStrike" kern="1200" cap="none" spc="0" normalizeH="0" baseline="0" noProof="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n-lt"/>
                <a:ea typeface="+mn-ea"/>
                <a:cs typeface="+mn-cs"/>
              </a:endParaRPr>
            </a:p>
          </p:txBody>
        </p:sp>
        <p:sp>
          <p:nvSpPr>
            <p:cNvPr id="8" name="Rounded Rectangle 5"/>
            <p:cNvSpPr>
              <a:spLocks noChangeArrowheads="1"/>
            </p:cNvSpPr>
            <p:nvPr/>
          </p:nvSpPr>
          <p:spPr bwMode="auto">
            <a:xfrm>
              <a:off x="6866" y="1440"/>
              <a:ext cx="2030" cy="608"/>
            </a:xfrm>
            <a:prstGeom prst="roundRect">
              <a:avLst>
                <a:gd name="adj" fmla="val 16667"/>
              </a:avLst>
            </a:prstGeom>
            <a:solidFill>
              <a:srgbClr val="FFFFFF"/>
            </a:solidFill>
            <a:ln w="12700">
              <a:solidFill>
                <a:srgbClr val="000000"/>
              </a:solidFill>
              <a:round/>
              <a:headEnd/>
              <a:tailEnd/>
            </a:ln>
          </p:spPr>
          <p:txBody>
            <a:bodyPr vert="horz" wrap="square" lIns="80467" tIns="40234" rIns="80467" bIns="4023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smtClean="0">
                  <a:ln>
                    <a:noFill/>
                  </a:ln>
                  <a:solidFill>
                    <a:srgbClr val="000000"/>
                  </a:solidFill>
                  <a:effectLst/>
                  <a:latin typeface="Calibri" pitchFamily="34" charset="0"/>
                </a:rPr>
                <a:t>PPTCT</a:t>
              </a:r>
              <a:endParaRPr kumimoji="0" lang="en-US" sz="1800" b="0" i="0" u="none" strike="noStrike" cap="none" normalizeH="0" baseline="0" smtClean="0">
                <a:ln>
                  <a:noFill/>
                </a:ln>
                <a:solidFill>
                  <a:schemeClr val="tx1"/>
                </a:solidFill>
                <a:effectLst/>
                <a:latin typeface="Arial" pitchFamily="34" charset="0"/>
              </a:endParaRPr>
            </a:p>
          </p:txBody>
        </p:sp>
        <p:sp>
          <p:nvSpPr>
            <p:cNvPr id="9" name="Rounded Rectangle 6"/>
            <p:cNvSpPr>
              <a:spLocks noChangeArrowheads="1"/>
            </p:cNvSpPr>
            <p:nvPr/>
          </p:nvSpPr>
          <p:spPr bwMode="auto">
            <a:xfrm>
              <a:off x="4189" y="2454"/>
              <a:ext cx="2031" cy="608"/>
            </a:xfrm>
            <a:prstGeom prst="roundRect">
              <a:avLst>
                <a:gd name="adj" fmla="val 16667"/>
              </a:avLst>
            </a:prstGeom>
            <a:solidFill>
              <a:srgbClr val="FFFFFF"/>
            </a:solidFill>
            <a:ln w="12700">
              <a:solidFill>
                <a:srgbClr val="000000"/>
              </a:solidFill>
              <a:round/>
              <a:headEnd/>
              <a:tailEnd/>
            </a:ln>
          </p:spPr>
          <p:txBody>
            <a:bodyPr vert="horz" wrap="square" lIns="80467" tIns="40234" rIns="80467" bIns="4023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smtClean="0">
                  <a:ln>
                    <a:noFill/>
                  </a:ln>
                  <a:solidFill>
                    <a:srgbClr val="000000"/>
                  </a:solidFill>
                  <a:effectLst/>
                  <a:latin typeface="Calibri" pitchFamily="34" charset="0"/>
                </a:rPr>
                <a:t>ART</a:t>
              </a:r>
              <a:endParaRPr kumimoji="0" lang="en-US" sz="1800" b="0" i="0" u="none" strike="noStrike" cap="none" normalizeH="0" baseline="0" smtClean="0">
                <a:ln>
                  <a:noFill/>
                </a:ln>
                <a:solidFill>
                  <a:schemeClr val="tx1"/>
                </a:solidFill>
                <a:effectLst/>
                <a:latin typeface="Arial" pitchFamily="34" charset="0"/>
              </a:endParaRPr>
            </a:p>
          </p:txBody>
        </p:sp>
        <p:sp>
          <p:nvSpPr>
            <p:cNvPr id="10" name="Rounded Rectangle 7"/>
            <p:cNvSpPr>
              <a:spLocks noChangeArrowheads="1"/>
            </p:cNvSpPr>
            <p:nvPr/>
          </p:nvSpPr>
          <p:spPr bwMode="auto">
            <a:xfrm>
              <a:off x="9173" y="1440"/>
              <a:ext cx="2493" cy="743"/>
            </a:xfrm>
            <a:prstGeom prst="roundRect">
              <a:avLst>
                <a:gd name="adj" fmla="val 16667"/>
              </a:avLst>
            </a:prstGeom>
            <a:solidFill>
              <a:srgbClr val="FFFFFF"/>
            </a:solidFill>
            <a:ln w="12700">
              <a:solidFill>
                <a:srgbClr val="000000"/>
              </a:solidFill>
              <a:round/>
              <a:headEnd/>
              <a:tailEnd/>
            </a:ln>
          </p:spPr>
          <p:txBody>
            <a:bodyPr vert="horz" wrap="square" lIns="80467" tIns="40234" rIns="80467" bIns="4023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smtClean="0">
                  <a:ln>
                    <a:noFill/>
                  </a:ln>
                  <a:solidFill>
                    <a:srgbClr val="000000"/>
                  </a:solidFill>
                  <a:effectLst/>
                  <a:latin typeface="Calibri" pitchFamily="34" charset="0"/>
                </a:rPr>
                <a:t>Early Management of OI</a:t>
              </a:r>
              <a:endParaRPr kumimoji="0" lang="en-US" sz="1800" b="0" i="0" u="none" strike="noStrike" cap="none" normalizeH="0" baseline="0" smtClean="0">
                <a:ln>
                  <a:noFill/>
                </a:ln>
                <a:solidFill>
                  <a:schemeClr val="tx1"/>
                </a:solidFill>
                <a:effectLst/>
                <a:latin typeface="Arial" pitchFamily="34" charset="0"/>
              </a:endParaRPr>
            </a:p>
          </p:txBody>
        </p:sp>
        <p:sp>
          <p:nvSpPr>
            <p:cNvPr id="11" name="Rounded Rectangle 8"/>
            <p:cNvSpPr>
              <a:spLocks noChangeArrowheads="1"/>
            </p:cNvSpPr>
            <p:nvPr/>
          </p:nvSpPr>
          <p:spPr bwMode="auto">
            <a:xfrm>
              <a:off x="9173" y="4877"/>
              <a:ext cx="2493" cy="819"/>
            </a:xfrm>
            <a:prstGeom prst="roundRect">
              <a:avLst>
                <a:gd name="adj" fmla="val 16667"/>
              </a:avLst>
            </a:prstGeom>
            <a:solidFill>
              <a:srgbClr val="FFFFFF"/>
            </a:solidFill>
            <a:ln w="12700">
              <a:solidFill>
                <a:srgbClr val="000000"/>
              </a:solidFill>
              <a:round/>
              <a:headEnd/>
              <a:tailEnd/>
            </a:ln>
          </p:spPr>
          <p:txBody>
            <a:bodyPr vert="horz" wrap="square" lIns="80467" tIns="40234" rIns="80467" bIns="4023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smtClean="0">
                  <a:ln>
                    <a:noFill/>
                  </a:ln>
                  <a:solidFill>
                    <a:srgbClr val="000000"/>
                  </a:solidFill>
                  <a:effectLst/>
                  <a:latin typeface="Calibri" pitchFamily="34" charset="0"/>
                </a:rPr>
                <a:t>Access to Condoms</a:t>
              </a:r>
              <a:endParaRPr kumimoji="0" lang="en-US" sz="1800" b="0" i="0" u="none" strike="noStrike" cap="none" normalizeH="0" baseline="0" smtClean="0">
                <a:ln>
                  <a:noFill/>
                </a:ln>
                <a:solidFill>
                  <a:schemeClr val="tx1"/>
                </a:solidFill>
                <a:effectLst/>
                <a:latin typeface="Arial" pitchFamily="34" charset="0"/>
              </a:endParaRPr>
            </a:p>
          </p:txBody>
        </p:sp>
        <p:sp>
          <p:nvSpPr>
            <p:cNvPr id="12" name="Rounded Rectangle 9"/>
            <p:cNvSpPr>
              <a:spLocks noChangeArrowheads="1"/>
            </p:cNvSpPr>
            <p:nvPr/>
          </p:nvSpPr>
          <p:spPr bwMode="auto">
            <a:xfrm>
              <a:off x="9266" y="3569"/>
              <a:ext cx="2400" cy="811"/>
            </a:xfrm>
            <a:prstGeom prst="roundRect">
              <a:avLst>
                <a:gd name="adj" fmla="val 16667"/>
              </a:avLst>
            </a:prstGeom>
            <a:solidFill>
              <a:srgbClr val="FFFFFF"/>
            </a:solidFill>
            <a:ln w="12700">
              <a:solidFill>
                <a:srgbClr val="000000"/>
              </a:solidFill>
              <a:round/>
              <a:headEnd/>
              <a:tailEnd/>
            </a:ln>
          </p:spPr>
          <p:txBody>
            <a:bodyPr vert="horz" wrap="square" lIns="80467" tIns="40234" rIns="80467" bIns="4023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smtClean="0">
                  <a:ln>
                    <a:noFill/>
                  </a:ln>
                  <a:solidFill>
                    <a:srgbClr val="000000"/>
                  </a:solidFill>
                  <a:effectLst/>
                  <a:latin typeface="Calibri" pitchFamily="34" charset="0"/>
                </a:rPr>
                <a:t>Access to Legal Services</a:t>
              </a:r>
              <a:endParaRPr kumimoji="0" lang="en-US" sz="1800" b="0" i="0" u="none" strike="noStrike" cap="none" normalizeH="0" baseline="0" smtClean="0">
                <a:ln>
                  <a:noFill/>
                </a:ln>
                <a:solidFill>
                  <a:schemeClr val="tx1"/>
                </a:solidFill>
                <a:effectLst/>
                <a:latin typeface="Arial" pitchFamily="34" charset="0"/>
              </a:endParaRPr>
            </a:p>
          </p:txBody>
        </p:sp>
        <p:sp>
          <p:nvSpPr>
            <p:cNvPr id="13" name="Rounded Rectangle 10"/>
            <p:cNvSpPr>
              <a:spLocks noChangeArrowheads="1"/>
            </p:cNvSpPr>
            <p:nvPr/>
          </p:nvSpPr>
          <p:spPr bwMode="auto">
            <a:xfrm>
              <a:off x="9266" y="2454"/>
              <a:ext cx="2492" cy="811"/>
            </a:xfrm>
            <a:prstGeom prst="roundRect">
              <a:avLst>
                <a:gd name="adj" fmla="val 16667"/>
              </a:avLst>
            </a:prstGeom>
            <a:solidFill>
              <a:srgbClr val="FFFFFF"/>
            </a:solidFill>
            <a:ln w="12700">
              <a:solidFill>
                <a:srgbClr val="000000"/>
              </a:solidFill>
              <a:round/>
              <a:headEnd/>
              <a:tailEnd/>
            </a:ln>
          </p:spPr>
          <p:txBody>
            <a:bodyPr vert="horz" wrap="square" lIns="80467" tIns="40234" rIns="80467" bIns="4023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smtClean="0">
                  <a:ln>
                    <a:noFill/>
                  </a:ln>
                  <a:solidFill>
                    <a:srgbClr val="000000"/>
                  </a:solidFill>
                  <a:effectLst/>
                  <a:latin typeface="Calibri" pitchFamily="34" charset="0"/>
                </a:rPr>
                <a:t>Psycho-social support services</a:t>
              </a:r>
              <a:endParaRPr kumimoji="0" lang="en-US" sz="1800" b="0" i="0" u="none" strike="noStrike" cap="none" normalizeH="0" baseline="0" smtClean="0">
                <a:ln>
                  <a:noFill/>
                </a:ln>
                <a:solidFill>
                  <a:schemeClr val="tx1"/>
                </a:solidFill>
                <a:effectLst/>
                <a:latin typeface="Arial" pitchFamily="34" charset="0"/>
              </a:endParaRPr>
            </a:p>
          </p:txBody>
        </p:sp>
        <p:sp>
          <p:nvSpPr>
            <p:cNvPr id="14" name="Rounded Rectangle 11"/>
            <p:cNvSpPr>
              <a:spLocks noChangeArrowheads="1"/>
            </p:cNvSpPr>
            <p:nvPr/>
          </p:nvSpPr>
          <p:spPr bwMode="auto">
            <a:xfrm>
              <a:off x="6773" y="4988"/>
              <a:ext cx="2031" cy="810"/>
            </a:xfrm>
            <a:prstGeom prst="roundRect">
              <a:avLst>
                <a:gd name="adj" fmla="val 16667"/>
              </a:avLst>
            </a:prstGeom>
            <a:solidFill>
              <a:srgbClr val="FFFFFF"/>
            </a:solidFill>
            <a:ln w="12700">
              <a:solidFill>
                <a:srgbClr val="000000"/>
              </a:solidFill>
              <a:round/>
              <a:headEnd/>
              <a:tailEnd/>
            </a:ln>
          </p:spPr>
          <p:txBody>
            <a:bodyPr vert="horz" wrap="square" lIns="80467" tIns="40234" rIns="80467" bIns="4023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smtClean="0">
                  <a:ln>
                    <a:noFill/>
                  </a:ln>
                  <a:solidFill>
                    <a:srgbClr val="000000"/>
                  </a:solidFill>
                  <a:effectLst/>
                  <a:latin typeface="Calibri" pitchFamily="34" charset="0"/>
                </a:rPr>
                <a:t>Link Workers</a:t>
              </a:r>
              <a:endParaRPr kumimoji="0" lang="en-US" sz="1800" b="0" i="0" u="none" strike="noStrike" cap="none" normalizeH="0" baseline="0" smtClean="0">
                <a:ln>
                  <a:noFill/>
                </a:ln>
                <a:solidFill>
                  <a:schemeClr val="tx1"/>
                </a:solidFill>
                <a:effectLst/>
                <a:latin typeface="Arial" pitchFamily="34" charset="0"/>
              </a:endParaRPr>
            </a:p>
          </p:txBody>
        </p:sp>
        <p:sp>
          <p:nvSpPr>
            <p:cNvPr id="15" name="Rounded Rectangle 12"/>
            <p:cNvSpPr>
              <a:spLocks noChangeArrowheads="1"/>
            </p:cNvSpPr>
            <p:nvPr/>
          </p:nvSpPr>
          <p:spPr bwMode="auto">
            <a:xfrm>
              <a:off x="4189" y="3366"/>
              <a:ext cx="2031" cy="608"/>
            </a:xfrm>
            <a:prstGeom prst="roundRect">
              <a:avLst>
                <a:gd name="adj" fmla="val 16667"/>
              </a:avLst>
            </a:prstGeom>
            <a:solidFill>
              <a:srgbClr val="FFFFFF"/>
            </a:solidFill>
            <a:ln w="12700">
              <a:solidFill>
                <a:srgbClr val="000000"/>
              </a:solidFill>
              <a:round/>
              <a:headEnd/>
              <a:tailEnd/>
            </a:ln>
          </p:spPr>
          <p:txBody>
            <a:bodyPr vert="horz" wrap="square" lIns="80467" tIns="40234" rIns="80467" bIns="4023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smtClean="0">
                  <a:ln>
                    <a:noFill/>
                  </a:ln>
                  <a:solidFill>
                    <a:srgbClr val="000000"/>
                  </a:solidFill>
                  <a:effectLst/>
                  <a:latin typeface="Calibri" pitchFamily="34" charset="0"/>
                </a:rPr>
                <a:t>STI Services</a:t>
              </a:r>
              <a:endParaRPr kumimoji="0" lang="en-US" sz="1800" b="0" i="0" u="none" strike="noStrike" cap="none" normalizeH="0" baseline="0" smtClean="0">
                <a:ln>
                  <a:noFill/>
                </a:ln>
                <a:solidFill>
                  <a:schemeClr val="tx1"/>
                </a:solidFill>
                <a:effectLst/>
                <a:latin typeface="Arial" pitchFamily="34" charset="0"/>
              </a:endParaRPr>
            </a:p>
          </p:txBody>
        </p:sp>
        <p:sp>
          <p:nvSpPr>
            <p:cNvPr id="16" name="Rounded Rectangle 13"/>
            <p:cNvSpPr>
              <a:spLocks noChangeArrowheads="1"/>
            </p:cNvSpPr>
            <p:nvPr/>
          </p:nvSpPr>
          <p:spPr bwMode="auto">
            <a:xfrm>
              <a:off x="4189" y="4177"/>
              <a:ext cx="2031" cy="708"/>
            </a:xfrm>
            <a:prstGeom prst="roundRect">
              <a:avLst>
                <a:gd name="adj" fmla="val 16667"/>
              </a:avLst>
            </a:prstGeom>
            <a:solidFill>
              <a:srgbClr val="FFFFFF"/>
            </a:solidFill>
            <a:ln w="12700">
              <a:solidFill>
                <a:srgbClr val="000000"/>
              </a:solidFill>
              <a:round/>
              <a:headEnd/>
              <a:tailEnd/>
            </a:ln>
          </p:spPr>
          <p:txBody>
            <a:bodyPr vert="horz" wrap="square" lIns="80467" tIns="40234" rIns="80467" bIns="4023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smtClean="0">
                  <a:ln>
                    <a:noFill/>
                  </a:ln>
                  <a:solidFill>
                    <a:srgbClr val="000000"/>
                  </a:solidFill>
                  <a:effectLst/>
                  <a:latin typeface="Calibri" pitchFamily="34" charset="0"/>
                </a:rPr>
                <a:t>Peer Support Group</a:t>
              </a:r>
              <a:endParaRPr kumimoji="0" lang="en-US" sz="1800" b="0" i="0" u="none" strike="noStrike" cap="none" normalizeH="0" baseline="0" smtClean="0">
                <a:ln>
                  <a:noFill/>
                </a:ln>
                <a:solidFill>
                  <a:schemeClr val="tx1"/>
                </a:solidFill>
                <a:effectLst/>
                <a:latin typeface="Arial" pitchFamily="34" charset="0"/>
              </a:endParaRPr>
            </a:p>
          </p:txBody>
        </p:sp>
        <p:sp>
          <p:nvSpPr>
            <p:cNvPr id="17" name="Rounded Rectangle 14"/>
            <p:cNvSpPr>
              <a:spLocks noChangeArrowheads="1"/>
            </p:cNvSpPr>
            <p:nvPr/>
          </p:nvSpPr>
          <p:spPr bwMode="auto">
            <a:xfrm>
              <a:off x="4189" y="5088"/>
              <a:ext cx="2031" cy="811"/>
            </a:xfrm>
            <a:prstGeom prst="roundRect">
              <a:avLst>
                <a:gd name="adj" fmla="val 16667"/>
              </a:avLst>
            </a:prstGeom>
            <a:solidFill>
              <a:srgbClr val="FFFFFF"/>
            </a:solidFill>
            <a:ln w="12700">
              <a:solidFill>
                <a:srgbClr val="000000"/>
              </a:solidFill>
              <a:round/>
              <a:headEnd/>
              <a:tailEnd/>
            </a:ln>
          </p:spPr>
          <p:txBody>
            <a:bodyPr vert="horz" wrap="square" lIns="80467" tIns="40234" rIns="80467" bIns="4023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smtClean="0">
                  <a:ln>
                    <a:noFill/>
                  </a:ln>
                  <a:solidFill>
                    <a:srgbClr val="000000"/>
                  </a:solidFill>
                  <a:effectLst/>
                  <a:latin typeface="Calibri" pitchFamily="34" charset="0"/>
                </a:rPr>
                <a:t>Targeted Interventions</a:t>
              </a:r>
              <a:endParaRPr kumimoji="0" lang="en-US" sz="1800" b="0" i="0" u="none" strike="noStrike" cap="none" normalizeH="0" baseline="0" smtClean="0">
                <a:ln>
                  <a:noFill/>
                </a:ln>
                <a:solidFill>
                  <a:schemeClr val="tx1"/>
                </a:solidFill>
                <a:effectLst/>
                <a:latin typeface="Arial" pitchFamily="34" charset="0"/>
              </a:endParaRPr>
            </a:p>
          </p:txBody>
        </p:sp>
        <p:cxnSp>
          <p:nvCxnSpPr>
            <p:cNvPr id="18" name="Straight Arrow Connector 16"/>
            <p:cNvCxnSpPr>
              <a:cxnSpLocks noChangeShapeType="1"/>
            </p:cNvCxnSpPr>
            <p:nvPr/>
          </p:nvCxnSpPr>
          <p:spPr bwMode="auto">
            <a:xfrm>
              <a:off x="6220" y="1997"/>
              <a:ext cx="983" cy="947"/>
            </a:xfrm>
            <a:prstGeom prst="straightConnector1">
              <a:avLst/>
            </a:prstGeom>
            <a:noFill/>
            <a:ln w="12700">
              <a:solidFill>
                <a:srgbClr val="000000"/>
              </a:solidFill>
              <a:round/>
              <a:headEnd type="triangle" w="med" len="med"/>
              <a:tailEnd type="triangle" w="med" len="med"/>
            </a:ln>
          </p:spPr>
        </p:cxnSp>
        <p:cxnSp>
          <p:nvCxnSpPr>
            <p:cNvPr id="19" name="Straight Arrow Connector 18"/>
            <p:cNvCxnSpPr>
              <a:cxnSpLocks noChangeShapeType="1"/>
            </p:cNvCxnSpPr>
            <p:nvPr/>
          </p:nvCxnSpPr>
          <p:spPr bwMode="auto">
            <a:xfrm rot="5400000">
              <a:off x="7485" y="4682"/>
              <a:ext cx="608" cy="4"/>
            </a:xfrm>
            <a:prstGeom prst="straightConnector1">
              <a:avLst/>
            </a:prstGeom>
            <a:noFill/>
            <a:ln w="12700">
              <a:solidFill>
                <a:srgbClr val="000000"/>
              </a:solidFill>
              <a:round/>
              <a:headEnd type="triangle" w="med" len="med"/>
              <a:tailEnd type="triangle" w="med" len="med"/>
            </a:ln>
          </p:spPr>
        </p:cxnSp>
        <p:cxnSp>
          <p:nvCxnSpPr>
            <p:cNvPr id="20" name="Straight Arrow Connector 19"/>
            <p:cNvCxnSpPr>
              <a:cxnSpLocks noChangeShapeType="1"/>
            </p:cNvCxnSpPr>
            <p:nvPr/>
          </p:nvCxnSpPr>
          <p:spPr bwMode="auto">
            <a:xfrm>
              <a:off x="8620" y="3770"/>
              <a:ext cx="646" cy="53"/>
            </a:xfrm>
            <a:prstGeom prst="straightConnector1">
              <a:avLst/>
            </a:prstGeom>
            <a:noFill/>
            <a:ln w="12700">
              <a:solidFill>
                <a:srgbClr val="000000"/>
              </a:solidFill>
              <a:round/>
              <a:headEnd/>
              <a:tailEnd type="triangle" w="med" len="med"/>
            </a:ln>
          </p:spPr>
        </p:cxnSp>
        <p:cxnSp>
          <p:nvCxnSpPr>
            <p:cNvPr id="21" name="Straight Arrow Connector 20"/>
            <p:cNvCxnSpPr>
              <a:cxnSpLocks noChangeShapeType="1"/>
            </p:cNvCxnSpPr>
            <p:nvPr/>
          </p:nvCxnSpPr>
          <p:spPr bwMode="auto">
            <a:xfrm>
              <a:off x="6220" y="2758"/>
              <a:ext cx="830" cy="507"/>
            </a:xfrm>
            <a:prstGeom prst="straightConnector1">
              <a:avLst/>
            </a:prstGeom>
            <a:noFill/>
            <a:ln w="12700">
              <a:solidFill>
                <a:srgbClr val="000000"/>
              </a:solidFill>
              <a:round/>
              <a:headEnd type="triangle" w="med" len="med"/>
              <a:tailEnd type="triangle" w="med" len="med"/>
            </a:ln>
          </p:spPr>
        </p:cxnSp>
        <p:cxnSp>
          <p:nvCxnSpPr>
            <p:cNvPr id="22" name="Straight Arrow Connector 21"/>
            <p:cNvCxnSpPr>
              <a:cxnSpLocks noChangeShapeType="1"/>
            </p:cNvCxnSpPr>
            <p:nvPr/>
          </p:nvCxnSpPr>
          <p:spPr bwMode="auto">
            <a:xfrm flipV="1">
              <a:off x="6220" y="4277"/>
              <a:ext cx="1107" cy="912"/>
            </a:xfrm>
            <a:prstGeom prst="straightConnector1">
              <a:avLst/>
            </a:prstGeom>
            <a:noFill/>
            <a:ln w="12700">
              <a:solidFill>
                <a:srgbClr val="000000"/>
              </a:solidFill>
              <a:round/>
              <a:headEnd/>
              <a:tailEnd type="triangle" w="med" len="med"/>
            </a:ln>
          </p:spPr>
        </p:cxnSp>
        <p:cxnSp>
          <p:nvCxnSpPr>
            <p:cNvPr id="23" name="Straight Arrow Connector 22"/>
            <p:cNvCxnSpPr>
              <a:cxnSpLocks noChangeShapeType="1"/>
              <a:endCxn id="7" idx="0"/>
            </p:cNvCxnSpPr>
            <p:nvPr/>
          </p:nvCxnSpPr>
          <p:spPr bwMode="auto">
            <a:xfrm rot="5400000">
              <a:off x="7435" y="2389"/>
              <a:ext cx="709" cy="2"/>
            </a:xfrm>
            <a:prstGeom prst="straightConnector1">
              <a:avLst/>
            </a:prstGeom>
            <a:noFill/>
            <a:ln w="12700">
              <a:solidFill>
                <a:srgbClr val="000000"/>
              </a:solidFill>
              <a:round/>
              <a:headEnd type="triangle" w="med" len="med"/>
              <a:tailEnd type="triangle" w="med" len="med"/>
            </a:ln>
          </p:spPr>
        </p:cxnSp>
        <p:cxnSp>
          <p:nvCxnSpPr>
            <p:cNvPr id="42" name="Straight Arrow Connector 41"/>
            <p:cNvCxnSpPr>
              <a:cxnSpLocks noChangeShapeType="1"/>
            </p:cNvCxnSpPr>
            <p:nvPr/>
          </p:nvCxnSpPr>
          <p:spPr bwMode="auto">
            <a:xfrm>
              <a:off x="6220" y="3770"/>
              <a:ext cx="830" cy="2"/>
            </a:xfrm>
            <a:prstGeom prst="straightConnector1">
              <a:avLst/>
            </a:prstGeom>
            <a:noFill/>
            <a:ln w="12700">
              <a:solidFill>
                <a:srgbClr val="000000"/>
              </a:solidFill>
              <a:round/>
              <a:headEnd type="triangle" w="med" len="med"/>
              <a:tailEnd type="triangle" w="med" len="med"/>
            </a:ln>
          </p:spPr>
        </p:cxnSp>
        <p:cxnSp>
          <p:nvCxnSpPr>
            <p:cNvPr id="48" name="Straight Arrow Connector 47"/>
            <p:cNvCxnSpPr>
              <a:cxnSpLocks noChangeShapeType="1"/>
            </p:cNvCxnSpPr>
            <p:nvPr/>
          </p:nvCxnSpPr>
          <p:spPr bwMode="auto">
            <a:xfrm flipV="1">
              <a:off x="8158" y="2048"/>
              <a:ext cx="1015" cy="811"/>
            </a:xfrm>
            <a:prstGeom prst="straightConnector1">
              <a:avLst/>
            </a:prstGeom>
            <a:noFill/>
            <a:ln w="12700">
              <a:solidFill>
                <a:srgbClr val="000000"/>
              </a:solidFill>
              <a:round/>
              <a:headEnd type="triangle" w="med" len="med"/>
              <a:tailEnd type="triangle" w="med" len="med"/>
            </a:ln>
          </p:spPr>
        </p:cxnSp>
        <p:cxnSp>
          <p:nvCxnSpPr>
            <p:cNvPr id="50" name="Straight Arrow Connector 49"/>
            <p:cNvCxnSpPr>
              <a:cxnSpLocks noChangeShapeType="1"/>
            </p:cNvCxnSpPr>
            <p:nvPr/>
          </p:nvCxnSpPr>
          <p:spPr bwMode="auto">
            <a:xfrm flipV="1">
              <a:off x="8527" y="2859"/>
              <a:ext cx="739" cy="303"/>
            </a:xfrm>
            <a:prstGeom prst="straightConnector1">
              <a:avLst/>
            </a:prstGeom>
            <a:noFill/>
            <a:ln w="12700">
              <a:solidFill>
                <a:srgbClr val="000000"/>
              </a:solidFill>
              <a:round/>
              <a:headEnd/>
              <a:tailEnd type="triangle" w="med" len="med"/>
            </a:ln>
          </p:spPr>
        </p:cxnSp>
        <p:cxnSp>
          <p:nvCxnSpPr>
            <p:cNvPr id="54" name="Straight Arrow Connector 53"/>
            <p:cNvCxnSpPr>
              <a:cxnSpLocks noChangeShapeType="1"/>
            </p:cNvCxnSpPr>
            <p:nvPr/>
          </p:nvCxnSpPr>
          <p:spPr bwMode="auto">
            <a:xfrm rot="16200000" flipH="1">
              <a:off x="8394" y="4115"/>
              <a:ext cx="914" cy="831"/>
            </a:xfrm>
            <a:prstGeom prst="straightConnector1">
              <a:avLst/>
            </a:prstGeom>
            <a:noFill/>
            <a:ln w="12700">
              <a:solidFill>
                <a:srgbClr val="000000"/>
              </a:solidFill>
              <a:round/>
              <a:headEnd/>
              <a:tailEnd type="triangle" w="med" len="med"/>
            </a:ln>
          </p:spPr>
        </p:cxnSp>
        <p:cxnSp>
          <p:nvCxnSpPr>
            <p:cNvPr id="57" name="Straight Arrow Connector 56"/>
            <p:cNvCxnSpPr>
              <a:cxnSpLocks noChangeShapeType="1"/>
            </p:cNvCxnSpPr>
            <p:nvPr/>
          </p:nvCxnSpPr>
          <p:spPr bwMode="auto">
            <a:xfrm flipV="1">
              <a:off x="6220" y="3974"/>
              <a:ext cx="923" cy="406"/>
            </a:xfrm>
            <a:prstGeom prst="straightConnector1">
              <a:avLst/>
            </a:prstGeom>
            <a:noFill/>
            <a:ln w="12700">
              <a:solidFill>
                <a:srgbClr val="000000"/>
              </a:solidFill>
              <a:round/>
              <a:headEnd/>
              <a:tailEnd type="triangle" w="med" len="med"/>
            </a:ln>
          </p:spPr>
        </p:cxnSp>
        <p:cxnSp>
          <p:nvCxnSpPr>
            <p:cNvPr id="99" name="Straight Arrow Connector 98"/>
            <p:cNvCxnSpPr>
              <a:cxnSpLocks noChangeShapeType="1"/>
            </p:cNvCxnSpPr>
            <p:nvPr/>
          </p:nvCxnSpPr>
          <p:spPr bwMode="auto">
            <a:xfrm>
              <a:off x="3635" y="3484"/>
              <a:ext cx="518" cy="2"/>
            </a:xfrm>
            <a:prstGeom prst="straightConnector1">
              <a:avLst/>
            </a:prstGeom>
            <a:noFill/>
            <a:ln w="12700">
              <a:solidFill>
                <a:srgbClr val="000000"/>
              </a:solidFill>
              <a:round/>
              <a:headEnd/>
              <a:tailEnd type="arrow" w="med" len="med"/>
            </a:ln>
          </p:spPr>
        </p:cxnSp>
        <p:cxnSp>
          <p:nvCxnSpPr>
            <p:cNvPr id="140" name="Shape 139"/>
            <p:cNvCxnSpPr>
              <a:cxnSpLocks noChangeShapeType="1"/>
              <a:stCxn id="17" idx="2"/>
              <a:endCxn id="11" idx="2"/>
            </p:cNvCxnSpPr>
            <p:nvPr/>
          </p:nvCxnSpPr>
          <p:spPr bwMode="auto">
            <a:xfrm rot="5400000" flipH="1" flipV="1">
              <a:off x="7710" y="3190"/>
              <a:ext cx="203" cy="5216"/>
            </a:xfrm>
            <a:prstGeom prst="bentConnector3">
              <a:avLst>
                <a:gd name="adj1" fmla="val -156088"/>
              </a:avLst>
            </a:prstGeom>
            <a:noFill/>
            <a:ln w="12700">
              <a:solidFill>
                <a:srgbClr val="000000"/>
              </a:solidFill>
              <a:miter lim="800000"/>
              <a:headEnd/>
              <a:tailEnd type="arrow" w="med" len="med"/>
            </a:ln>
          </p:spPr>
        </p:cxnSp>
        <p:cxnSp>
          <p:nvCxnSpPr>
            <p:cNvPr id="33" name="Shape 32"/>
            <p:cNvCxnSpPr>
              <a:cxnSpLocks noChangeShapeType="1"/>
            </p:cNvCxnSpPr>
            <p:nvPr/>
          </p:nvCxnSpPr>
          <p:spPr bwMode="auto">
            <a:xfrm rot="16200000" flipH="1">
              <a:off x="2999" y="4120"/>
              <a:ext cx="1825" cy="554"/>
            </a:xfrm>
            <a:prstGeom prst="bentConnector2">
              <a:avLst/>
            </a:prstGeom>
            <a:noFill/>
            <a:ln w="12700">
              <a:solidFill>
                <a:srgbClr val="000000"/>
              </a:solidFill>
              <a:miter lim="800000"/>
              <a:headEnd/>
              <a:tailEnd/>
            </a:ln>
            <a:effectLst>
              <a:outerShdw dist="20000" dir="5400000" rotWithShape="0">
                <a:srgbClr val="000000">
                  <a:alpha val="37999"/>
                </a:srgbClr>
              </a:outerShdw>
            </a:effectLst>
          </p:spPr>
        </p:cxnSp>
        <p:sp>
          <p:nvSpPr>
            <p:cNvPr id="191518" name="Line 30"/>
            <p:cNvSpPr>
              <a:spLocks noChangeShapeType="1"/>
            </p:cNvSpPr>
            <p:nvPr/>
          </p:nvSpPr>
          <p:spPr bwMode="auto">
            <a:xfrm>
              <a:off x="5021" y="4941"/>
              <a:ext cx="0" cy="160"/>
            </a:xfrm>
            <a:prstGeom prst="line">
              <a:avLst/>
            </a:prstGeom>
            <a:noFill/>
            <a:ln w="9525">
              <a:solidFill>
                <a:srgbClr val="00000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sld>
</file>

<file path=ppt/theme/theme1.xml><?xml version="1.0" encoding="utf-8"?>
<a:theme xmlns:a="http://schemas.openxmlformats.org/drawingml/2006/main" name="Capsules">
  <a:themeElements>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576</TotalTime>
  <Words>2793</Words>
  <Application>Microsoft Office PowerPoint</Application>
  <PresentationFormat>On-screen Show (4:3)</PresentationFormat>
  <Paragraphs>283</Paragraphs>
  <Slides>22</Slides>
  <Notes>19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Capsules</vt:lpstr>
      <vt:lpstr>Chart</vt:lpstr>
      <vt:lpstr>ICTC: Roles, Referrals and Linkages</vt:lpstr>
      <vt:lpstr>ICTC  Ecomap</vt:lpstr>
      <vt:lpstr>Discussion Questions</vt:lpstr>
      <vt:lpstr>Main Functions of an ICTC</vt:lpstr>
      <vt:lpstr>Types of ICTCs</vt:lpstr>
      <vt:lpstr>Slide 6</vt:lpstr>
      <vt:lpstr>Slide 7</vt:lpstr>
      <vt:lpstr>Continuum between Care and Prevention</vt:lpstr>
      <vt:lpstr>ICTC and its Linkages (from the NACP III)</vt:lpstr>
      <vt:lpstr>ART Centres</vt:lpstr>
      <vt:lpstr>Link ART Centres</vt:lpstr>
      <vt:lpstr>Community Care Centres (CCC)</vt:lpstr>
      <vt:lpstr>Drop In Centres</vt:lpstr>
      <vt:lpstr>STI/RTI Clinics</vt:lpstr>
      <vt:lpstr>Discussion Questions</vt:lpstr>
      <vt:lpstr>Discussion Questions</vt:lpstr>
      <vt:lpstr>Slide 17</vt:lpstr>
      <vt:lpstr>Who Needs  HIV Testing</vt:lpstr>
      <vt:lpstr>Slide 19</vt:lpstr>
      <vt:lpstr>Slide 20</vt:lpstr>
      <vt:lpstr>Do I need HIV testing?</vt:lpstr>
      <vt:lpstr>EXERCISE</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do patients need counselling? </dc:title>
  <dc:creator>melita</dc:creator>
  <cp:lastModifiedBy>GUEST OFFICE</cp:lastModifiedBy>
  <cp:revision>44</cp:revision>
  <dcterms:created xsi:type="dcterms:W3CDTF">2009-09-14T07:35:40Z</dcterms:created>
  <dcterms:modified xsi:type="dcterms:W3CDTF">2010-11-04T07:16:57Z</dcterms:modified>
</cp:coreProperties>
</file>