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ms-office.legacyDiagramText"/>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18"/>
  </p:notesMasterIdLst>
  <p:handoutMasterIdLst>
    <p:handoutMasterId r:id="rId19"/>
  </p:handoutMasterIdLst>
  <p:sldIdLst>
    <p:sldId id="256" r:id="rId2"/>
    <p:sldId id="274" r:id="rId3"/>
    <p:sldId id="273" r:id="rId4"/>
    <p:sldId id="272" r:id="rId5"/>
    <p:sldId id="271" r:id="rId6"/>
    <p:sldId id="270" r:id="rId7"/>
    <p:sldId id="269" r:id="rId8"/>
    <p:sldId id="268" r:id="rId9"/>
    <p:sldId id="267" r:id="rId10"/>
    <p:sldId id="266" r:id="rId11"/>
    <p:sldId id="275" r:id="rId12"/>
    <p:sldId id="276" r:id="rId13"/>
    <p:sldId id="260" r:id="rId14"/>
    <p:sldId id="259" r:id="rId15"/>
    <p:sldId id="258" r:id="rId16"/>
    <p:sldId id="257"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64" autoAdjust="0"/>
    <p:restoredTop sz="78902" autoAdjust="0"/>
  </p:normalViewPr>
  <p:slideViewPr>
    <p:cSldViewPr>
      <p:cViewPr varScale="1">
        <p:scale>
          <a:sx n="81" d="100"/>
          <a:sy n="81" d="100"/>
        </p:scale>
        <p:origin x="-74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06/relationships/legacyDocTextInfo" Target="legacyDocTextInfo.bin"/><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5" Type="http://schemas.microsoft.com/office/2006/relationships/legacyDiagramText" Target="legacyDiagramText5.bin"/><Relationship Id="rId4" Type="http://schemas.microsoft.com/office/2006/relationships/legacyDiagramText" Target="legacyDiagramText4.bin"/></Relationships>
</file>

<file path=ppt/drawings/_rels/vmlDrawing2.vml.rels><?xml version="1.0" encoding="UTF-8" standalone="yes"?>
<Relationships xmlns="http://schemas.openxmlformats.org/package/2006/relationships"><Relationship Id="rId3" Type="http://schemas.microsoft.com/office/2006/relationships/legacyDiagramText" Target="legacyDiagramText9.bin"/><Relationship Id="rId2" Type="http://schemas.microsoft.com/office/2006/relationships/legacyDiagramText" Target="legacyDiagramText8.bin"/><Relationship Id="rId1" Type="http://schemas.microsoft.com/office/2006/relationships/legacyDiagramText" Target="legacyDiagramText7.bin"/><Relationship Id="rId6" Type="http://schemas.microsoft.com/office/2006/relationships/legacyDiagramText" Target="legacyDiagramText12.bin"/><Relationship Id="rId5" Type="http://schemas.microsoft.com/office/2006/relationships/legacyDiagramText" Target="legacyDiagramText11.bin"/><Relationship Id="rId4" Type="http://schemas.microsoft.com/office/2006/relationships/legacyDiagramText" Target="legacyDiagramText10.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532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cs typeface="Arial" pitchFamily="34" charset="0"/>
              </a:defRPr>
            </a:lvl1pPr>
          </a:lstStyle>
          <a:p>
            <a:pPr>
              <a:defRPr/>
            </a:pPr>
            <a:endParaRPr lang="en-US"/>
          </a:p>
        </p:txBody>
      </p:sp>
      <p:sp>
        <p:nvSpPr>
          <p:cNvPr id="532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532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cs typeface="Arial" pitchFamily="34" charset="0"/>
              </a:defRPr>
            </a:lvl1pPr>
          </a:lstStyle>
          <a:p>
            <a:pPr>
              <a:defRPr/>
            </a:pPr>
            <a:fld id="{65B7E852-5CC5-4E0F-969B-62FB79958A0D}"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27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cs typeface="Arial" pitchFamily="34" charset="0"/>
              </a:defRPr>
            </a:lvl1pPr>
          </a:lstStyle>
          <a:p>
            <a:pPr>
              <a:defRPr/>
            </a:pPr>
            <a:endParaRPr lang="en-US"/>
          </a:p>
        </p:txBody>
      </p:sp>
      <p:sp>
        <p:nvSpPr>
          <p:cNvPr id="1946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27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27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27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cs typeface="Arial" pitchFamily="34" charset="0"/>
              </a:defRPr>
            </a:lvl1pPr>
          </a:lstStyle>
          <a:p>
            <a:pPr>
              <a:defRPr/>
            </a:pPr>
            <a:fld id="{F4627D76-0F55-4E7D-954D-D2737A9F34A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1D7BC426-77E4-4D97-84D3-EA20838B31D2}" type="slidenum">
              <a:rPr lang="en-US" smtClean="0">
                <a:latin typeface="Arial" charset="0"/>
                <a:cs typeface="Arial" charset="0"/>
              </a:rPr>
              <a:pPr/>
              <a:t>1</a:t>
            </a:fld>
            <a:endParaRPr lang="en-US" smtClean="0">
              <a:latin typeface="Arial" charset="0"/>
              <a:cs typeface="Arial" charset="0"/>
            </a:endParaRPr>
          </a:p>
        </p:txBody>
      </p:sp>
      <p:sp>
        <p:nvSpPr>
          <p:cNvPr id="20483" name="Rectangle 2"/>
          <p:cNvSpPr>
            <a:spLocks noRo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A965A4D3-26F0-4377-A42A-80D2C6EB5C45}" type="slidenum">
              <a:rPr lang="en-US" smtClean="0">
                <a:latin typeface="Arial" charset="0"/>
                <a:cs typeface="Arial" charset="0"/>
              </a:rPr>
              <a:pPr/>
              <a:t>10</a:t>
            </a:fld>
            <a:endParaRPr lang="en-US" smtClean="0">
              <a:latin typeface="Arial" charset="0"/>
              <a:cs typeface="Arial" charset="0"/>
            </a:endParaRPr>
          </a:p>
        </p:txBody>
      </p:sp>
      <p:sp>
        <p:nvSpPr>
          <p:cNvPr id="29699" name="Rectangle 2"/>
          <p:cNvSpPr>
            <a:spLocks noRo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marL="228600" indent="-228600" eaLnBrk="1" hangingPunct="1"/>
            <a:r>
              <a:rPr lang="en-US" smtClean="0">
                <a:latin typeface="Arial" charset="0"/>
                <a:cs typeface="Arial" charset="0"/>
              </a:rPr>
              <a:t>To recap, in Provider-Initiated Testing, it is health care providers who identify which of their patients are at risk of HIV infection, and then refer them to the ICTC. They identify people who have signs and symptoms, or infections suggestive of HIV, and they recommend that they go for HIV testing. </a:t>
            </a:r>
          </a:p>
          <a:p>
            <a:pPr marL="228600" indent="-228600" eaLnBrk="1" hangingPunct="1"/>
            <a:r>
              <a:rPr lang="en-US" smtClean="0">
                <a:latin typeface="Arial" charset="0"/>
                <a:cs typeface="Arial" charset="0"/>
              </a:rPr>
              <a:t>Specific groups that are the focus of Provider-Initiated Testing are are patients who show signs of what could be HIV infection (such as pneumonia, tuberculosis and persistent diarrhoea), patients who have STIs (because these arise from the same behaviours that transmit HIV) and all pregnant women (because we would like to reduce HIV transmission to children).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51AC9F1C-3003-4ECC-8FD3-98FA8B1B91D0}" type="slidenum">
              <a:rPr lang="en-US" smtClean="0">
                <a:latin typeface="Arial" charset="0"/>
                <a:cs typeface="Arial" charset="0"/>
              </a:rPr>
              <a:pPr/>
              <a:t>11</a:t>
            </a:fld>
            <a:endParaRPr lang="en-US" smtClean="0">
              <a:latin typeface="Arial" charset="0"/>
              <a:cs typeface="Arial" charset="0"/>
            </a:endParaRPr>
          </a:p>
        </p:txBody>
      </p:sp>
      <p:sp>
        <p:nvSpPr>
          <p:cNvPr id="30723" name="Rectangle 2"/>
          <p:cNvSpPr>
            <a:spLocks noRo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r>
              <a:rPr lang="en-US" smtClean="0">
                <a:latin typeface="Arial" charset="0"/>
                <a:cs typeface="Arial" charset="0"/>
              </a:rPr>
              <a:t>These are the steps in the process:</a:t>
            </a:r>
          </a:p>
          <a:p>
            <a:pPr lvl="1" eaLnBrk="1" hangingPunct="1"/>
            <a:r>
              <a:rPr lang="en-US" smtClean="0">
                <a:latin typeface="Arial" charset="0"/>
                <a:cs typeface="Arial" charset="0"/>
              </a:rPr>
              <a:t>Such clients are </a:t>
            </a:r>
            <a:r>
              <a:rPr lang="en-US" b="1" smtClean="0">
                <a:latin typeface="Arial" charset="0"/>
                <a:cs typeface="Arial" charset="0"/>
              </a:rPr>
              <a:t>referred</a:t>
            </a:r>
            <a:r>
              <a:rPr lang="en-US" smtClean="0">
                <a:latin typeface="Arial" charset="0"/>
                <a:cs typeface="Arial" charset="0"/>
              </a:rPr>
              <a:t> by health care providers to the ICTC. </a:t>
            </a:r>
          </a:p>
          <a:p>
            <a:pPr lvl="1" eaLnBrk="1" hangingPunct="1"/>
            <a:r>
              <a:rPr lang="en-US" smtClean="0">
                <a:latin typeface="Arial" charset="0"/>
                <a:cs typeface="Arial" charset="0"/>
              </a:rPr>
              <a:t>At the ICTC, they are given </a:t>
            </a:r>
            <a:r>
              <a:rPr lang="en-US" b="1" smtClean="0">
                <a:latin typeface="Arial" charset="0"/>
                <a:cs typeface="Arial" charset="0"/>
              </a:rPr>
              <a:t>basic information</a:t>
            </a:r>
            <a:r>
              <a:rPr lang="en-US" smtClean="0">
                <a:latin typeface="Arial" charset="0"/>
                <a:cs typeface="Arial" charset="0"/>
              </a:rPr>
              <a:t> on HIV, they are educated about HIV testing, and are informed about the clinical and prevention advantages of being tested. </a:t>
            </a:r>
          </a:p>
          <a:p>
            <a:pPr lvl="1" eaLnBrk="1" hangingPunct="1"/>
            <a:r>
              <a:rPr lang="en-US" smtClean="0">
                <a:latin typeface="Arial" charset="0"/>
                <a:cs typeface="Arial" charset="0"/>
              </a:rPr>
              <a:t>The counselling personnel then makes a </a:t>
            </a:r>
            <a:r>
              <a:rPr lang="en-US" b="1" smtClean="0">
                <a:latin typeface="Arial" charset="0"/>
                <a:cs typeface="Arial" charset="0"/>
              </a:rPr>
              <a:t>routine offer of HIV testing</a:t>
            </a:r>
            <a:r>
              <a:rPr lang="en-US" smtClean="0">
                <a:latin typeface="Arial" charset="0"/>
                <a:cs typeface="Arial" charset="0"/>
              </a:rPr>
              <a:t>: The counsellor asks the client: “Do you wish to be test for HIV or not?” </a:t>
            </a:r>
          </a:p>
          <a:p>
            <a:pPr lvl="1" eaLnBrk="1" hangingPunct="1"/>
            <a:r>
              <a:rPr lang="en-US" smtClean="0">
                <a:latin typeface="Arial" charset="0"/>
                <a:cs typeface="Arial" charset="0"/>
              </a:rPr>
              <a:t>The client has </a:t>
            </a:r>
            <a:r>
              <a:rPr lang="en-US" b="1" smtClean="0">
                <a:latin typeface="Arial" charset="0"/>
                <a:cs typeface="Arial" charset="0"/>
              </a:rPr>
              <a:t>a right to accept or to refuse testing</a:t>
            </a:r>
            <a:r>
              <a:rPr lang="en-US" smtClean="0">
                <a:latin typeface="Arial" charset="0"/>
                <a:cs typeface="Arial" charset="0"/>
              </a:rPr>
              <a:t> and “opt out.”</a:t>
            </a:r>
          </a:p>
          <a:p>
            <a:pPr lvl="1" eaLnBrk="1" hangingPunct="1"/>
            <a:r>
              <a:rPr lang="en-US" smtClean="0">
                <a:latin typeface="Arial" charset="0"/>
                <a:cs typeface="Arial" charset="0"/>
              </a:rPr>
              <a:t>If the client agrees, he/ she is </a:t>
            </a:r>
            <a:r>
              <a:rPr lang="en-US" b="1" smtClean="0">
                <a:latin typeface="Arial" charset="0"/>
                <a:cs typeface="Arial" charset="0"/>
              </a:rPr>
              <a:t>tested</a:t>
            </a:r>
            <a:r>
              <a:rPr lang="en-US" smtClean="0">
                <a:latin typeface="Arial" charset="0"/>
                <a:cs typeface="Arial" charset="0"/>
              </a:rPr>
              <a:t> for HIV.</a:t>
            </a:r>
          </a:p>
          <a:p>
            <a:pPr lvl="1" eaLnBrk="1" hangingPunct="1"/>
            <a:r>
              <a:rPr lang="en-US" smtClean="0">
                <a:latin typeface="Arial" charset="0"/>
                <a:cs typeface="Arial" charset="0"/>
              </a:rPr>
              <a:t>Testing is followed by </a:t>
            </a:r>
            <a:r>
              <a:rPr lang="en-US" b="1" smtClean="0">
                <a:latin typeface="Arial" charset="0"/>
                <a:cs typeface="Arial" charset="0"/>
              </a:rPr>
              <a:t>post-test counselling</a:t>
            </a:r>
            <a:r>
              <a:rPr lang="en-US" smtClean="0">
                <a:latin typeface="Arial" charset="0"/>
                <a:cs typeface="Arial" charset="0"/>
              </a:rPr>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044F9D14-4DCB-4233-97EA-003BA2AE5326}" type="slidenum">
              <a:rPr lang="en-US" smtClean="0">
                <a:latin typeface="Arial" charset="0"/>
                <a:cs typeface="Arial" charset="0"/>
              </a:rPr>
              <a:pPr/>
              <a:t>12</a:t>
            </a:fld>
            <a:endParaRPr lang="en-US" smtClean="0">
              <a:latin typeface="Arial" charset="0"/>
              <a:cs typeface="Arial" charset="0"/>
            </a:endParaRPr>
          </a:p>
        </p:txBody>
      </p:sp>
      <p:sp>
        <p:nvSpPr>
          <p:cNvPr id="31747" name="Rectangle 2"/>
          <p:cNvSpPr>
            <a:spLocks noRo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r>
              <a:rPr lang="en-US" smtClean="0">
                <a:latin typeface="Arial" charset="0"/>
                <a:cs typeface="Arial" charset="0"/>
              </a:rPr>
              <a:t>Let us review informed consent for testing:</a:t>
            </a:r>
          </a:p>
          <a:p>
            <a:pPr eaLnBrk="1" hangingPunct="1"/>
            <a:r>
              <a:rPr lang="en-US" smtClean="0">
                <a:latin typeface="Arial" charset="0"/>
                <a:cs typeface="Arial" charset="0"/>
              </a:rPr>
              <a:t>The client agrees to HIV testing through giving his/ her informed consent.</a:t>
            </a:r>
          </a:p>
          <a:p>
            <a:pPr eaLnBrk="1" hangingPunct="1"/>
            <a:r>
              <a:rPr lang="en-US" smtClean="0">
                <a:latin typeface="Arial" charset="0"/>
                <a:cs typeface="Arial" charset="0"/>
              </a:rPr>
              <a:t>Informed consent is a deliberate and autonomous permission given by a client to a health-care provider to proceed with the proposed HIV test procedure. This permission is based on adequate understanding of the advantages, risks, potential consequences and implications of an HIV test result, which could be both positive and negative.</a:t>
            </a:r>
          </a:p>
          <a:p>
            <a:pPr eaLnBrk="1" hangingPunct="1"/>
            <a:r>
              <a:rPr lang="en-US" smtClean="0">
                <a:latin typeface="Arial" charset="0"/>
                <a:cs typeface="Arial" charset="0"/>
              </a:rPr>
              <a:t>This permission is entirely the choice of the client and can never be implied or presumed.</a:t>
            </a:r>
          </a:p>
          <a:p>
            <a:pPr eaLnBrk="1" hangingPunct="1"/>
            <a:endParaRPr lang="en-US" smtClean="0">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9532EE44-5FF8-4734-BE25-5FB4FFAAE727}" type="slidenum">
              <a:rPr lang="en-US" smtClean="0">
                <a:latin typeface="Arial" charset="0"/>
                <a:cs typeface="Arial" charset="0"/>
              </a:rPr>
              <a:pPr/>
              <a:t>13</a:t>
            </a:fld>
            <a:endParaRPr lang="en-US" smtClean="0">
              <a:latin typeface="Arial" charset="0"/>
              <a:cs typeface="Arial" charset="0"/>
            </a:endParaRPr>
          </a:p>
        </p:txBody>
      </p:sp>
      <p:sp>
        <p:nvSpPr>
          <p:cNvPr id="32771" name="Rectangle 2"/>
          <p:cNvSpPr>
            <a:spLocks noRo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marL="228600" indent="-228600" eaLnBrk="1" hangingPunct="1"/>
            <a:r>
              <a:rPr lang="en-US" smtClean="0">
                <a:latin typeface="Arial" charset="0"/>
                <a:cs typeface="Arial" charset="0"/>
              </a:rPr>
              <a:t>“These last slides relate to the forms to be filled when a client comes to the ICTC. The first is the PID register. The purpose of this register is to have records for identifying the client visiting the ICTC. This is the first register where client details would be recorded when the client visits the ICTC. Each client is registered as per a number called the Patient Identification digit (PID). This is a unique number assigned to each individual and helps identify the client and the centre where the client is tested. It records the contact details of the client so that follow-up is possible. This record is confidential and needs to be kept safely. The PID number of a particular client assigned in this register continues in the other registers.  It is important to note the client’s contact details as completely as possible (e.g., with a house number and a street name) because outreach workers can then effectively reach out to these people in the community for follow-up. You will notice that the PID register is separate for ANC women but has the same information. We will discuss this more in the session on PPTCT. Please fill in the PID register as soon as the patient meets you the first time so that all other records and forms can carry the PID number. Remember the PID number is also going to be used by the patient in other services such as the ART centre. We would like to avoid patients returning to the ICTC and taking up more time just because the ART centre says they do not have a proper PID.”</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7BCB5F30-83BF-4007-A8AF-0D22C95057F6}" type="slidenum">
              <a:rPr lang="en-US" smtClean="0">
                <a:latin typeface="Arial" charset="0"/>
                <a:cs typeface="Arial" charset="0"/>
              </a:rPr>
              <a:pPr/>
              <a:t>14</a:t>
            </a:fld>
            <a:endParaRPr lang="en-US" smtClean="0">
              <a:latin typeface="Arial" charset="0"/>
              <a:cs typeface="Arial" charset="0"/>
            </a:endParaRPr>
          </a:p>
        </p:txBody>
      </p:sp>
      <p:sp>
        <p:nvSpPr>
          <p:cNvPr id="33795" name="Rectangle 2"/>
          <p:cNvSpPr>
            <a:spLocks noRo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marL="228600" indent="-228600" eaLnBrk="1" hangingPunct="1"/>
            <a:r>
              <a:rPr lang="en-US" smtClean="0">
                <a:latin typeface="Arial" charset="0"/>
                <a:cs typeface="Arial" charset="0"/>
              </a:rPr>
              <a:t>“The next three slides are the ICTC register for general clients – that is every one except pregnant women. This register is maintained by the counsellor and its purpose is to collect in a single record all information relating to a client. Each client is registered here only with his/ her PID which you will have already assigned in the previous form. You see, therefore, the need to be updated with these records. A brief history of the client is maintained in this register. In Column 4, you will see that you have to mention where the patients have been referred from. Again, this should remind you of the ICTC Mapping exercise where you mapped out the referral organizations.”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D5C27509-15BE-4808-81C0-14EF534B32C0}" type="slidenum">
              <a:rPr lang="en-US" smtClean="0">
                <a:latin typeface="Arial" charset="0"/>
                <a:cs typeface="Arial" charset="0"/>
              </a:rPr>
              <a:pPr/>
              <a:t>15</a:t>
            </a:fld>
            <a:endParaRPr lang="en-US" smtClean="0">
              <a:latin typeface="Arial" charset="0"/>
              <a:cs typeface="Arial" charset="0"/>
            </a:endParaRPr>
          </a:p>
        </p:txBody>
      </p:sp>
      <p:sp>
        <p:nvSpPr>
          <p:cNvPr id="34819" name="Rectangle 2"/>
          <p:cNvSpPr>
            <a:spLocks noRo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marL="228600" indent="-228600" eaLnBrk="1" hangingPunct="1"/>
            <a:r>
              <a:rPr lang="en-US" smtClean="0">
                <a:latin typeface="Arial" charset="0"/>
                <a:cs typeface="Arial" charset="0"/>
              </a:rPr>
              <a:t>“On this form the counsellor will also have to note what kind of risk behaviour the client revealed. Sometimes they may have more than one type.”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BE731EF8-0794-43D2-8A24-C8A21510F346}" type="slidenum">
              <a:rPr lang="en-US" smtClean="0">
                <a:latin typeface="Arial" charset="0"/>
                <a:cs typeface="Arial" charset="0"/>
              </a:rPr>
              <a:pPr/>
              <a:t>16</a:t>
            </a:fld>
            <a:endParaRPr lang="en-US" smtClean="0">
              <a:latin typeface="Arial" charset="0"/>
              <a:cs typeface="Arial" charset="0"/>
            </a:endParaRPr>
          </a:p>
        </p:txBody>
      </p:sp>
      <p:sp>
        <p:nvSpPr>
          <p:cNvPr id="35843" name="Rectangle 2"/>
          <p:cNvSpPr>
            <a:spLocks noRo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r>
              <a:rPr lang="en-US" smtClean="0">
                <a:latin typeface="Arial" charset="0"/>
                <a:cs typeface="Arial" charset="0"/>
              </a:rPr>
              <a:t>“Column 17 has details about where you referred the person such as a targetted intervention for MSMs, or the TB programme or the ART centre. Again it is important to mention before we end this slide presentation that the need to be up-to-date with maintaining records. Throughout the ICTC training, we will be seeing different forms. This one is for general patients. You will see different forms for ANC patients. On the third day of the programme, you will see how each of these forms ties up to the monthly reports to the DAPCU or the SACS. From this register, the following information is extracted for the monthly report:</a:t>
            </a:r>
          </a:p>
          <a:p>
            <a:pPr eaLnBrk="1" hangingPunct="1">
              <a:buFontTx/>
              <a:buChar char="•"/>
            </a:pPr>
            <a:r>
              <a:rPr lang="en-US" smtClean="0">
                <a:latin typeface="Arial" charset="0"/>
                <a:cs typeface="Arial" charset="0"/>
              </a:rPr>
              <a:t>Clients who receive HIV pre-test counselling</a:t>
            </a:r>
          </a:p>
          <a:p>
            <a:pPr eaLnBrk="1" hangingPunct="1">
              <a:buFontTx/>
              <a:buChar char="•"/>
            </a:pPr>
            <a:r>
              <a:rPr lang="en-US" smtClean="0">
                <a:latin typeface="Arial" charset="0"/>
                <a:cs typeface="Arial" charset="0"/>
              </a:rPr>
              <a:t>Clients who receive HIV post-test counselling</a:t>
            </a:r>
          </a:p>
          <a:p>
            <a:pPr eaLnBrk="1" hangingPunct="1">
              <a:buFontTx/>
              <a:buChar char="•"/>
            </a:pPr>
            <a:r>
              <a:rPr lang="en-US" smtClean="0">
                <a:latin typeface="Arial" charset="0"/>
                <a:cs typeface="Arial" charset="0"/>
              </a:rPr>
              <a:t>Total number of clients undergoing HIV testing</a:t>
            </a:r>
          </a:p>
          <a:p>
            <a:pPr eaLnBrk="1" hangingPunct="1">
              <a:buFontTx/>
              <a:buChar char="•"/>
            </a:pPr>
            <a:r>
              <a:rPr lang="en-US" smtClean="0">
                <a:latin typeface="Arial" charset="0"/>
                <a:cs typeface="Arial" charset="0"/>
              </a:rPr>
              <a:t>Male and female distribution of clients</a:t>
            </a:r>
          </a:p>
          <a:p>
            <a:pPr eaLnBrk="1" hangingPunct="1">
              <a:buFontTx/>
              <a:buChar char="•"/>
            </a:pPr>
            <a:r>
              <a:rPr lang="en-US" smtClean="0">
                <a:latin typeface="Arial" charset="0"/>
                <a:cs typeface="Arial" charset="0"/>
              </a:rPr>
              <a:t>Age-wise distribution of clients</a:t>
            </a:r>
          </a:p>
          <a:p>
            <a:pPr eaLnBrk="1" hangingPunct="1">
              <a:buFontTx/>
              <a:buChar char="•"/>
            </a:pPr>
            <a:r>
              <a:rPr lang="en-US" smtClean="0">
                <a:latin typeface="Arial" charset="0"/>
                <a:cs typeface="Arial" charset="0"/>
              </a:rPr>
              <a:t>Follow-up counselling</a:t>
            </a:r>
          </a:p>
          <a:p>
            <a:pPr eaLnBrk="1" hangingPunct="1">
              <a:buFontTx/>
              <a:buChar char="•"/>
            </a:pPr>
            <a:r>
              <a:rPr lang="en-US" smtClean="0">
                <a:latin typeface="Arial" charset="0"/>
                <a:cs typeface="Arial" charset="0"/>
              </a:rPr>
              <a:t>Partner counselling, testing</a:t>
            </a:r>
          </a:p>
          <a:p>
            <a:pPr eaLnBrk="1" hangingPunct="1">
              <a:buFontTx/>
              <a:buChar char="•"/>
            </a:pPr>
            <a:r>
              <a:rPr lang="en-US" smtClean="0">
                <a:latin typeface="Arial" charset="0"/>
                <a:cs typeface="Arial" charset="0"/>
              </a:rPr>
              <a:t>Advice on family planning and condom use demonstration</a:t>
            </a:r>
          </a:p>
          <a:p>
            <a:pPr eaLnBrk="1" hangingPunct="1">
              <a:buFontTx/>
              <a:buChar char="•"/>
            </a:pPr>
            <a:r>
              <a:rPr lang="en-US" smtClean="0">
                <a:latin typeface="Arial" charset="0"/>
                <a:cs typeface="Arial" charset="0"/>
              </a:rPr>
              <a:t>Positivity status of clients and partner (if tested)</a:t>
            </a:r>
          </a:p>
          <a:p>
            <a:pPr eaLnBrk="1" hangingPunct="1">
              <a:buFontTx/>
              <a:buChar char="•"/>
            </a:pPr>
            <a:r>
              <a:rPr lang="en-US" smtClean="0">
                <a:latin typeface="Arial" charset="0"/>
                <a:cs typeface="Arial" charset="0"/>
              </a:rPr>
              <a:t>Referral linkages (in and out). ”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B8699CF0-EDED-4602-878D-5FAF026F1B5A}" type="slidenum">
              <a:rPr lang="en-US" smtClean="0">
                <a:latin typeface="Arial" charset="0"/>
                <a:cs typeface="Arial" charset="0"/>
              </a:rPr>
              <a:pPr/>
              <a:t>2</a:t>
            </a:fld>
            <a:endParaRPr lang="en-US" smtClean="0">
              <a:latin typeface="Arial" charset="0"/>
              <a:cs typeface="Arial" charset="0"/>
            </a:endParaRPr>
          </a:p>
        </p:txBody>
      </p:sp>
      <p:sp>
        <p:nvSpPr>
          <p:cNvPr id="21507" name="Rectangle 2"/>
          <p:cNvSpPr>
            <a:spLocks noRo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595FFDCA-2486-4E3C-9078-28084876F9CE}" type="slidenum">
              <a:rPr lang="en-US" smtClean="0">
                <a:latin typeface="Arial" charset="0"/>
                <a:cs typeface="Arial" charset="0"/>
              </a:rPr>
              <a:pPr/>
              <a:t>3</a:t>
            </a:fld>
            <a:endParaRPr lang="en-US" smtClean="0">
              <a:latin typeface="Arial" charset="0"/>
              <a:cs typeface="Arial" charset="0"/>
            </a:endParaRPr>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marL="228600" indent="-228600" eaLnBrk="1" hangingPunct="1"/>
            <a:r>
              <a:rPr lang="en-US" smtClean="0">
                <a:latin typeface="Arial" charset="0"/>
                <a:cs typeface="Arial" charset="0"/>
              </a:rPr>
              <a:t>“Let us see how this exercise links up to HIV. What you did in the activity just now was a kind of advice-giving or suggestion for behaviour change. We see some of this in counselling for HIV/AIDS also. Given that HIV/AIDS is caused by particular behaviours, the counsellor and the patient or the client will sit together and confidentially discuss these behaviours, whether they expose the client to risk of HIV, and whether the client needs to get tested. The choice is always in the hands of the patient or the client.”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272D8B30-B41E-4643-ACCE-BFD62A9E071A}" type="slidenum">
              <a:rPr lang="en-US" smtClean="0">
                <a:latin typeface="Arial" charset="0"/>
                <a:cs typeface="Arial" charset="0"/>
              </a:rPr>
              <a:pPr/>
              <a:t>4</a:t>
            </a:fld>
            <a:endParaRPr lang="en-US" smtClean="0">
              <a:latin typeface="Arial" charset="0"/>
              <a:cs typeface="Arial" charset="0"/>
            </a:endParaRPr>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r>
              <a:rPr lang="en-US" smtClean="0">
                <a:latin typeface="Arial" charset="0"/>
                <a:cs typeface="Arial" charset="0"/>
              </a:rPr>
              <a:t> “The aim of this session is not to teach counselling. But ICTC staff must know what counselling broadly covers. Clients need support at all stages of HIV infection. Initially, they need support before they know whether they are infected. Later they need support and help when they get their status tested. However not all people are ready to be tested initially. Some need more time than others to adjust to the idea that they may be at risk. So the initial counselling is for people who consent to be tested and for those who refuse their consent. After the HIV test, there is post-test counselling related to accepting the test result. Later on counselling focuses on how to remain positive and healthy, how to avoid OIs, how to manage ART, etc.”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3BB4F230-ABF9-4F6A-97EB-5AF5BB4024DB}" type="slidenum">
              <a:rPr lang="en-US" smtClean="0">
                <a:latin typeface="Arial" charset="0"/>
                <a:cs typeface="Arial" charset="0"/>
              </a:rPr>
              <a:pPr/>
              <a:t>5</a:t>
            </a:fld>
            <a:endParaRPr lang="en-US" smtClean="0">
              <a:latin typeface="Arial" charset="0"/>
              <a:cs typeface="Arial" charset="0"/>
            </a:endParaRPr>
          </a:p>
        </p:txBody>
      </p:sp>
      <p:sp>
        <p:nvSpPr>
          <p:cNvPr id="24579" name="Rectangle 2"/>
          <p:cNvSpPr>
            <a:spLocks noRo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marL="228600" indent="-228600" eaLnBrk="1" hangingPunct="1"/>
            <a:r>
              <a:rPr lang="en-US" smtClean="0">
                <a:latin typeface="Arial" charset="0"/>
                <a:cs typeface="Arial" charset="0"/>
              </a:rPr>
              <a:t>“In the ICTC, counselling is related to the decision whether to get tested and the acceptance of test result. But a helpful experience here will encourage a PLWHA to seek other services like ART.”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CF3C0FC1-6D2A-405C-BACE-A594D87E2DA0}" type="slidenum">
              <a:rPr lang="en-US" smtClean="0">
                <a:latin typeface="Arial" charset="0"/>
                <a:cs typeface="Arial" charset="0"/>
              </a:rPr>
              <a:pPr/>
              <a:t>6</a:t>
            </a:fld>
            <a:endParaRPr lang="en-US" smtClean="0">
              <a:latin typeface="Arial" charset="0"/>
              <a:cs typeface="Arial" charset="0"/>
            </a:endParaRPr>
          </a:p>
        </p:txBody>
      </p:sp>
      <p:sp>
        <p:nvSpPr>
          <p:cNvPr id="25603" name="Rectangle 2"/>
          <p:cNvSpPr>
            <a:spLocks noRo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marL="762000" lvl="1" indent="-304800" eaLnBrk="1" hangingPunct="1"/>
            <a:r>
              <a:rPr lang="en-US" smtClean="0">
                <a:latin typeface="Arial" charset="0"/>
                <a:cs typeface="Arial" charset="0"/>
              </a:rPr>
              <a:t>“People have a right to know if they are infected with HIV, that is their sero-status. There are many advantages to a patient to find out if they are HIV-positive.</a:t>
            </a:r>
          </a:p>
          <a:p>
            <a:pPr marL="1219200" lvl="2" indent="-304800" eaLnBrk="1" hangingPunct="1"/>
            <a:r>
              <a:rPr lang="en-US" smtClean="0">
                <a:latin typeface="Arial" charset="0"/>
                <a:cs typeface="Arial" charset="0"/>
              </a:rPr>
              <a:t>If you know your status early you can get medical treatment early such as prophylaxis or preventive treatment against opportunistic infections (e.g., cotrimoxazole), you can detect opportunistic infections like TB early and treat them or you can start antiretroviral treatment.</a:t>
            </a:r>
          </a:p>
          <a:p>
            <a:pPr marL="1219200" lvl="2" indent="-304800" eaLnBrk="1" hangingPunct="1"/>
            <a:r>
              <a:rPr lang="en-US" smtClean="0">
                <a:latin typeface="Arial" charset="0"/>
                <a:cs typeface="Arial" charset="0"/>
              </a:rPr>
              <a:t>You can try to protect other people from being infected. The PPTCT programme is one example of this. Other examples are protecting spouses and sexual partners.</a:t>
            </a:r>
          </a:p>
          <a:p>
            <a:pPr marL="1219200" lvl="2" indent="-304800" eaLnBrk="1" hangingPunct="1"/>
            <a:r>
              <a:rPr lang="en-US" smtClean="0">
                <a:latin typeface="Arial" charset="0"/>
                <a:cs typeface="Arial" charset="0"/>
              </a:rPr>
              <a:t>You can also take precautions against getting re-infected with another strain of HIV.”</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4229D427-1229-4F37-93DC-FCE54AB04BB9}" type="slidenum">
              <a:rPr lang="en-US" smtClean="0">
                <a:latin typeface="Arial" charset="0"/>
                <a:cs typeface="Arial" charset="0"/>
              </a:rPr>
              <a:pPr/>
              <a:t>7</a:t>
            </a:fld>
            <a:endParaRPr lang="en-US" smtClean="0">
              <a:latin typeface="Arial" charset="0"/>
              <a:cs typeface="Arial" charset="0"/>
            </a:endParaRPr>
          </a:p>
        </p:txBody>
      </p:sp>
      <p:sp>
        <p:nvSpPr>
          <p:cNvPr id="26627" name="Rectangle 2"/>
          <p:cNvSpPr>
            <a:spLocks noRo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marL="228600" indent="-228600" eaLnBrk="1" hangingPunct="1"/>
            <a:r>
              <a:rPr lang="en-US" smtClean="0">
                <a:latin typeface="Arial" charset="0"/>
                <a:cs typeface="Arial" charset="0"/>
              </a:rPr>
              <a:t>“Underlying HIV counselling is the theory of stages of change. Behaviour change has various stages. The individual moves through these stages. Sometimes, movement is backwards or negative. But the person is initially unaware about the problem, for example being at risk of HIV infection. In order to get tested and adopt safer behaviours they have to become aware and concerned. Concern may push the person to seek knowledge and may motivate him/ her to change (e.g., use a condom or get tested for HIV or take their ART medication consistently).  In counselling, the counsellor helps the patient to move along this continuum in an orderly fashion. Can you relate these stages to the exercise you just did? Were some people more aware than others? Did you find differences in knowledge about the problem? Counselling has to take this into consideration.”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413D8706-A6E8-4470-A0A2-AC3820492CAD}" type="slidenum">
              <a:rPr lang="en-US" smtClean="0">
                <a:latin typeface="Arial" charset="0"/>
                <a:cs typeface="Arial" charset="0"/>
              </a:rPr>
              <a:pPr/>
              <a:t>8</a:t>
            </a:fld>
            <a:endParaRPr lang="en-US" smtClean="0">
              <a:latin typeface="Arial" charset="0"/>
              <a:cs typeface="Arial" charset="0"/>
            </a:endParaRPr>
          </a:p>
        </p:txBody>
      </p:sp>
      <p:sp>
        <p:nvSpPr>
          <p:cNvPr id="27651" name="Rectangle 2"/>
          <p:cNvSpPr>
            <a:spLocks noRo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marL="228600" indent="-228600" eaLnBrk="1" hangingPunct="1"/>
            <a:r>
              <a:rPr lang="en-US" smtClean="0">
                <a:latin typeface="Arial" charset="0"/>
                <a:cs typeface="Arial" charset="0"/>
              </a:rPr>
              <a:t>“It is not easy to change behaviour. Human habits and actions are influenced by personal beliefs and social norms. Also, in the area of sexuality, some behaviours persist because they are pleasurable. When discussing safer sex, it is sometimes easier for a person to substitute a more harmful behaviour with a more benign (harmless) activity rather than try to eliminate the behaviour completely. This is called risk reduction. There are other models of behaviour change such as risk elimination which is totally avoiding the behaviour and harm reduction where the counsellor works to reduce the harm that might accompany the risky behaviour. An example of this would be needle exchange programmes for intravenous drug users.”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32CC5E3C-C1B0-4358-AF7B-BB85C2347A6E}" type="slidenum">
              <a:rPr lang="en-US" smtClean="0">
                <a:latin typeface="Arial" charset="0"/>
                <a:cs typeface="Arial" charset="0"/>
              </a:rPr>
              <a:pPr/>
              <a:t>9</a:t>
            </a:fld>
            <a:endParaRPr lang="en-US" smtClean="0">
              <a:latin typeface="Arial" charset="0"/>
              <a:cs typeface="Arial" charset="0"/>
            </a:endParaRPr>
          </a:p>
        </p:txBody>
      </p:sp>
      <p:sp>
        <p:nvSpPr>
          <p:cNvPr id="28675" name="Rectangle 2"/>
          <p:cNvSpPr>
            <a:spLocks noRo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marL="228600" indent="-228600" eaLnBrk="1" hangingPunct="1"/>
            <a:r>
              <a:rPr lang="en-US" smtClean="0">
                <a:latin typeface="Arial" charset="0"/>
                <a:cs typeface="Arial" charset="0"/>
              </a:rPr>
              <a:t>Even though it is a good idea to know if one is infected with HIV or not, very few people who are infected actually make the connection between their risky behaviour and exposure to HIV. So it is necessary to increase the number of people who get tested. The next slides relate to Provider-Initiated Testing. This is one way of encouraging more people to get tested. </a:t>
            </a:r>
          </a:p>
          <a:p>
            <a:pPr marL="228600" indent="-228600" eaLnBrk="1" hangingPunct="1"/>
            <a:r>
              <a:rPr lang="en-US" smtClean="0">
                <a:latin typeface="Arial" charset="0"/>
                <a:cs typeface="Arial" charset="0"/>
              </a:rPr>
              <a:t>As the name suggests, in Provider-Initiated Testing, it is health care providers who identify which of their patients are at risk of HIV infection, and then refer them to the ICTC. HCP identify people who have signs and symptoms, or infections suggestive of HIV, and they recommend that they go for HIV testing.</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defRPr/>
              </a:pPr>
              <a:endParaRPr kumimoji="1" lang="en-US" sz="2400">
                <a:latin typeface="Times New Roman" pitchFamily="18" charset="0"/>
                <a:cs typeface="Arial" pitchFamily="34"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sz="2400">
                <a:latin typeface="Times New Roman" pitchFamily="18" charset="0"/>
                <a:cs typeface="Arial" pitchFamily="34"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a:defRPr/>
              </a:pPr>
              <a:endParaRPr lang="en-US">
                <a:latin typeface="Arial" pitchFamily="34" charset="0"/>
                <a:cs typeface="Arial" pitchFamily="34" charset="0"/>
              </a:endParaRPr>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a:defRPr/>
              </a:pPr>
              <a:endParaRPr lang="en-US">
                <a:latin typeface="Arial" pitchFamily="34" charset="0"/>
                <a:cs typeface="Arial" pitchFamily="34" charset="0"/>
              </a:endParaRPr>
            </a:p>
          </p:txBody>
        </p:sp>
      </p:grpSp>
      <p:sp>
        <p:nvSpPr>
          <p:cNvPr id="11162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11162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
        <p:nvSpPr>
          <p:cNvPr id="10" name="Rectangle 9"/>
          <p:cNvSpPr>
            <a:spLocks noGrp="1" noChangeArrowheads="1"/>
          </p:cNvSpPr>
          <p:nvPr>
            <p:ph type="dt" sz="quarter" idx="10"/>
          </p:nvPr>
        </p:nvSpPr>
        <p:spPr/>
        <p:txBody>
          <a:bodyPr/>
          <a:lstStyle>
            <a:lvl1pPr>
              <a:defRPr>
                <a:solidFill>
                  <a:schemeClr val="bg1"/>
                </a:solidFill>
              </a:defRPr>
            </a:lvl1pPr>
          </a:lstStyle>
          <a:p>
            <a:pPr>
              <a:defRPr/>
            </a:pPr>
            <a:endParaRPr lang="en-US"/>
          </a:p>
        </p:txBody>
      </p:sp>
      <p:sp>
        <p:nvSpPr>
          <p:cNvPr id="11" name="Rectangle 10"/>
          <p:cNvSpPr>
            <a:spLocks noGrp="1" noChangeArrowheads="1"/>
          </p:cNvSpPr>
          <p:nvPr>
            <p:ph type="ftr" sz="quarter" idx="11"/>
          </p:nvPr>
        </p:nvSpPr>
        <p:spPr/>
        <p:txBody>
          <a:bodyPr/>
          <a:lstStyle>
            <a:lvl1pPr algn="r">
              <a:defRPr/>
            </a:lvl1pPr>
          </a:lstStyle>
          <a:p>
            <a:pPr>
              <a:defRPr/>
            </a:pPr>
            <a:r>
              <a:rPr lang="en-US"/>
              <a:t>ICTC Team Training</a:t>
            </a:r>
          </a:p>
        </p:txBody>
      </p:sp>
      <p:sp>
        <p:nvSpPr>
          <p:cNvPr id="12" name="Rectangle 11"/>
          <p:cNvSpPr>
            <a:spLocks noGrp="1" noChangeArrowheads="1"/>
          </p:cNvSpPr>
          <p:nvPr>
            <p:ph type="sldNum" sz="quarter" idx="12"/>
          </p:nvPr>
        </p:nvSpPr>
        <p:spPr>
          <a:xfrm>
            <a:off x="76200" y="6248400"/>
            <a:ext cx="587375" cy="488950"/>
          </a:xfrm>
        </p:spPr>
        <p:txBody>
          <a:bodyPr anchorCtr="0"/>
          <a:lstStyle>
            <a:lvl1pPr>
              <a:defRPr/>
            </a:lvl1pPr>
          </a:lstStyle>
          <a:p>
            <a:pPr>
              <a:defRPr/>
            </a:pPr>
            <a:fld id="{EC94B50E-AD3C-4B21-91B6-E5FE423DAEE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6" name="Rectangle 13"/>
          <p:cNvSpPr>
            <a:spLocks noGrp="1" noChangeArrowheads="1"/>
          </p:cNvSpPr>
          <p:nvPr>
            <p:ph type="sldNum" sz="quarter" idx="12"/>
          </p:nvPr>
        </p:nvSpPr>
        <p:spPr>
          <a:ln/>
        </p:spPr>
        <p:txBody>
          <a:bodyPr/>
          <a:lstStyle>
            <a:lvl1pPr>
              <a:defRPr/>
            </a:lvl1pPr>
          </a:lstStyle>
          <a:p>
            <a:pPr>
              <a:defRPr/>
            </a:pPr>
            <a:fld id="{3C462D64-DD00-4321-99BA-6CBC5787DC5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6" name="Rectangle 13"/>
          <p:cNvSpPr>
            <a:spLocks noGrp="1" noChangeArrowheads="1"/>
          </p:cNvSpPr>
          <p:nvPr>
            <p:ph type="sldNum" sz="quarter" idx="12"/>
          </p:nvPr>
        </p:nvSpPr>
        <p:spPr>
          <a:ln/>
        </p:spPr>
        <p:txBody>
          <a:bodyPr/>
          <a:lstStyle>
            <a:lvl1pPr>
              <a:defRPr/>
            </a:lvl1pPr>
          </a:lstStyle>
          <a:p>
            <a:pPr>
              <a:defRPr/>
            </a:pPr>
            <a:fld id="{6376B215-5BCB-4D67-878F-DCDAA0A9EEDD}"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62000" y="762000"/>
            <a:ext cx="7924800" cy="5324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5" name="Rectangle 13"/>
          <p:cNvSpPr>
            <a:spLocks noGrp="1" noChangeArrowheads="1"/>
          </p:cNvSpPr>
          <p:nvPr>
            <p:ph type="sldNum" sz="quarter" idx="12"/>
          </p:nvPr>
        </p:nvSpPr>
        <p:spPr>
          <a:ln/>
        </p:spPr>
        <p:txBody>
          <a:bodyPr/>
          <a:lstStyle>
            <a:lvl1pPr>
              <a:defRPr/>
            </a:lvl1pPr>
          </a:lstStyle>
          <a:p>
            <a:pPr>
              <a:defRPr/>
            </a:pPr>
            <a:fld id="{33BE5691-29FB-4C28-B17A-A95E4844626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6" name="Rectangle 13"/>
          <p:cNvSpPr>
            <a:spLocks noGrp="1" noChangeArrowheads="1"/>
          </p:cNvSpPr>
          <p:nvPr>
            <p:ph type="sldNum" sz="quarter" idx="12"/>
          </p:nvPr>
        </p:nvSpPr>
        <p:spPr>
          <a:ln/>
        </p:spPr>
        <p:txBody>
          <a:bodyPr/>
          <a:lstStyle>
            <a:lvl1pPr>
              <a:defRPr/>
            </a:lvl1pPr>
          </a:lstStyle>
          <a:p>
            <a:pPr>
              <a:defRPr/>
            </a:pPr>
            <a:fld id="{276E1F10-EB49-437E-8A96-6AED0719EE9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6" name="Rectangle 13"/>
          <p:cNvSpPr>
            <a:spLocks noGrp="1" noChangeArrowheads="1"/>
          </p:cNvSpPr>
          <p:nvPr>
            <p:ph type="sldNum" sz="quarter" idx="12"/>
          </p:nvPr>
        </p:nvSpPr>
        <p:spPr>
          <a:ln/>
        </p:spPr>
        <p:txBody>
          <a:bodyPr/>
          <a:lstStyle>
            <a:lvl1pPr>
              <a:defRPr/>
            </a:lvl1pPr>
          </a:lstStyle>
          <a:p>
            <a:pPr>
              <a:defRPr/>
            </a:pPr>
            <a:fld id="{2A7F6764-E9AD-4C07-9C81-494F5A5730A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7" name="Rectangle 13"/>
          <p:cNvSpPr>
            <a:spLocks noGrp="1" noChangeArrowheads="1"/>
          </p:cNvSpPr>
          <p:nvPr>
            <p:ph type="sldNum" sz="quarter" idx="12"/>
          </p:nvPr>
        </p:nvSpPr>
        <p:spPr>
          <a:ln/>
        </p:spPr>
        <p:txBody>
          <a:bodyPr/>
          <a:lstStyle>
            <a:lvl1pPr>
              <a:defRPr/>
            </a:lvl1pPr>
          </a:lstStyle>
          <a:p>
            <a:pPr>
              <a:defRPr/>
            </a:pPr>
            <a:fld id="{64920CA0-058A-4F05-BD26-8EC4F1F05EB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9" name="Rectangle 13"/>
          <p:cNvSpPr>
            <a:spLocks noGrp="1" noChangeArrowheads="1"/>
          </p:cNvSpPr>
          <p:nvPr>
            <p:ph type="sldNum" sz="quarter" idx="12"/>
          </p:nvPr>
        </p:nvSpPr>
        <p:spPr>
          <a:ln/>
        </p:spPr>
        <p:txBody>
          <a:bodyPr/>
          <a:lstStyle>
            <a:lvl1pPr>
              <a:defRPr/>
            </a:lvl1pPr>
          </a:lstStyle>
          <a:p>
            <a:pPr>
              <a:defRPr/>
            </a:pPr>
            <a:fld id="{C7FEEDD3-3994-4EAF-8111-0B5A593AA4E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5" name="Rectangle 13"/>
          <p:cNvSpPr>
            <a:spLocks noGrp="1" noChangeArrowheads="1"/>
          </p:cNvSpPr>
          <p:nvPr>
            <p:ph type="sldNum" sz="quarter" idx="12"/>
          </p:nvPr>
        </p:nvSpPr>
        <p:spPr>
          <a:ln/>
        </p:spPr>
        <p:txBody>
          <a:bodyPr/>
          <a:lstStyle>
            <a:lvl1pPr>
              <a:defRPr/>
            </a:lvl1pPr>
          </a:lstStyle>
          <a:p>
            <a:pPr>
              <a:defRPr/>
            </a:pPr>
            <a:fld id="{2A34E92B-4837-458B-AE54-0981BADF76C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4" name="Rectangle 13"/>
          <p:cNvSpPr>
            <a:spLocks noGrp="1" noChangeArrowheads="1"/>
          </p:cNvSpPr>
          <p:nvPr>
            <p:ph type="sldNum" sz="quarter" idx="12"/>
          </p:nvPr>
        </p:nvSpPr>
        <p:spPr>
          <a:ln/>
        </p:spPr>
        <p:txBody>
          <a:bodyPr/>
          <a:lstStyle>
            <a:lvl1pPr>
              <a:defRPr/>
            </a:lvl1pPr>
          </a:lstStyle>
          <a:p>
            <a:pPr>
              <a:defRPr/>
            </a:pPr>
            <a:fld id="{6BDA73F8-918F-4DDE-8B03-1AAA1E81F1D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7" name="Rectangle 13"/>
          <p:cNvSpPr>
            <a:spLocks noGrp="1" noChangeArrowheads="1"/>
          </p:cNvSpPr>
          <p:nvPr>
            <p:ph type="sldNum" sz="quarter" idx="12"/>
          </p:nvPr>
        </p:nvSpPr>
        <p:spPr>
          <a:ln/>
        </p:spPr>
        <p:txBody>
          <a:bodyPr/>
          <a:lstStyle>
            <a:lvl1pPr>
              <a:defRPr/>
            </a:lvl1pPr>
          </a:lstStyle>
          <a:p>
            <a:pPr>
              <a:defRPr/>
            </a:pPr>
            <a:fld id="{82D2530E-6E69-4ADC-88F4-769D42B3A4A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ICTC Team Training</a:t>
            </a:r>
          </a:p>
        </p:txBody>
      </p:sp>
      <p:sp>
        <p:nvSpPr>
          <p:cNvPr id="7" name="Rectangle 13"/>
          <p:cNvSpPr>
            <a:spLocks noGrp="1" noChangeArrowheads="1"/>
          </p:cNvSpPr>
          <p:nvPr>
            <p:ph type="sldNum" sz="quarter" idx="12"/>
          </p:nvPr>
        </p:nvSpPr>
        <p:spPr>
          <a:ln/>
        </p:spPr>
        <p:txBody>
          <a:bodyPr/>
          <a:lstStyle>
            <a:lvl1pPr>
              <a:defRPr/>
            </a:lvl1pPr>
          </a:lstStyle>
          <a:p>
            <a:pPr>
              <a:defRPr/>
            </a:pPr>
            <a:fld id="{E007A41F-1ABC-46C2-81C4-F7706E7F26D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7620000" cy="6858000"/>
            <a:chOff x="0" y="0"/>
            <a:chExt cx="4800" cy="4320"/>
          </a:xfrm>
        </p:grpSpPr>
        <p:grpSp>
          <p:nvGrpSpPr>
            <p:cNvPr id="3080" name="Group 3"/>
            <p:cNvGrpSpPr>
              <a:grpSpLocks/>
            </p:cNvGrpSpPr>
            <p:nvPr userDrawn="1"/>
          </p:nvGrpSpPr>
          <p:grpSpPr bwMode="auto">
            <a:xfrm>
              <a:off x="0" y="0"/>
              <a:ext cx="2016" cy="4320"/>
              <a:chOff x="0" y="0"/>
              <a:chExt cx="2016" cy="4320"/>
            </a:xfrm>
          </p:grpSpPr>
          <p:sp>
            <p:nvSpPr>
              <p:cNvPr id="11059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a:defRPr/>
                </a:pPr>
                <a:endParaRPr lang="en-US">
                  <a:latin typeface="Arial" pitchFamily="34" charset="0"/>
                  <a:cs typeface="Arial" pitchFamily="34" charset="0"/>
                </a:endParaRPr>
              </a:p>
            </p:txBody>
          </p:sp>
          <p:sp>
            <p:nvSpPr>
              <p:cNvPr id="11059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a:defRPr/>
                </a:pPr>
                <a:endParaRPr lang="en-US">
                  <a:latin typeface="Arial" pitchFamily="34" charset="0"/>
                  <a:cs typeface="Arial" pitchFamily="34" charset="0"/>
                </a:endParaRPr>
              </a:p>
            </p:txBody>
          </p:sp>
        </p:grpSp>
        <p:grpSp>
          <p:nvGrpSpPr>
            <p:cNvPr id="3081" name="Group 6"/>
            <p:cNvGrpSpPr>
              <a:grpSpLocks/>
            </p:cNvGrpSpPr>
            <p:nvPr/>
          </p:nvGrpSpPr>
          <p:grpSpPr bwMode="auto">
            <a:xfrm>
              <a:off x="144" y="1248"/>
              <a:ext cx="4656" cy="201"/>
              <a:chOff x="144" y="1248"/>
              <a:chExt cx="4656" cy="201"/>
            </a:xfrm>
          </p:grpSpPr>
          <p:sp>
            <p:nvSpPr>
              <p:cNvPr id="11059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a:defRPr/>
                </a:pPr>
                <a:endParaRPr lang="en-US">
                  <a:latin typeface="Arial" pitchFamily="34" charset="0"/>
                  <a:cs typeface="Arial" pitchFamily="34" charset="0"/>
                </a:endParaRPr>
              </a:p>
            </p:txBody>
          </p:sp>
          <p:sp>
            <p:nvSpPr>
              <p:cNvPr id="11060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a:defRPr/>
                </a:pPr>
                <a:endParaRPr lang="en-US">
                  <a:latin typeface="Arial" pitchFamily="34" charset="0"/>
                  <a:cs typeface="Arial" pitchFamily="34" charset="0"/>
                </a:endParaRPr>
              </a:p>
            </p:txBody>
          </p:sp>
        </p:grpSp>
      </p:grpSp>
      <p:sp>
        <p:nvSpPr>
          <p:cNvPr id="3075"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076"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0603"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atin typeface="Arial" pitchFamily="34" charset="0"/>
                <a:cs typeface="Arial" pitchFamily="34" charset="0"/>
              </a:defRPr>
            </a:lvl1pPr>
          </a:lstStyle>
          <a:p>
            <a:pPr>
              <a:defRPr/>
            </a:pPr>
            <a:endParaRPr lang="en-US"/>
          </a:p>
        </p:txBody>
      </p:sp>
      <p:sp>
        <p:nvSpPr>
          <p:cNvPr id="110604"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atin typeface="Arial" pitchFamily="34" charset="0"/>
                <a:cs typeface="Arial" pitchFamily="34" charset="0"/>
              </a:defRPr>
            </a:lvl1pPr>
          </a:lstStyle>
          <a:p>
            <a:pPr>
              <a:defRPr/>
            </a:pPr>
            <a:r>
              <a:rPr lang="en-US"/>
              <a:t>ICTC Team Training</a:t>
            </a:r>
          </a:p>
        </p:txBody>
      </p:sp>
      <p:sp>
        <p:nvSpPr>
          <p:cNvPr id="11060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latin typeface="Arial" pitchFamily="34" charset="0"/>
                <a:cs typeface="Arial" pitchFamily="34" charset="0"/>
              </a:defRPr>
            </a:lvl1pPr>
          </a:lstStyle>
          <a:p>
            <a:pPr>
              <a:defRPr/>
            </a:pPr>
            <a:fld id="{D69C557E-C382-4D5B-806A-CCF4BE44F33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52"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hf hdr="0" dt="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pitchFamily="34" charset="0"/>
          <a:cs typeface="Arial" pitchFamily="34" charset="0"/>
        </a:defRPr>
      </a:lvl2pPr>
      <a:lvl3pPr algn="l" rtl="0" eaLnBrk="0" fontAlgn="base" hangingPunct="0">
        <a:lnSpc>
          <a:spcPct val="90000"/>
        </a:lnSpc>
        <a:spcBef>
          <a:spcPct val="0"/>
        </a:spcBef>
        <a:spcAft>
          <a:spcPct val="0"/>
        </a:spcAft>
        <a:defRPr sz="3600" b="1">
          <a:solidFill>
            <a:schemeClr val="tx2"/>
          </a:solidFill>
          <a:latin typeface="Arial" pitchFamily="34" charset="0"/>
          <a:cs typeface="Arial" pitchFamily="34" charset="0"/>
        </a:defRPr>
      </a:lvl3pPr>
      <a:lvl4pPr algn="l" rtl="0" eaLnBrk="0" fontAlgn="base" hangingPunct="0">
        <a:lnSpc>
          <a:spcPct val="90000"/>
        </a:lnSpc>
        <a:spcBef>
          <a:spcPct val="0"/>
        </a:spcBef>
        <a:spcAft>
          <a:spcPct val="0"/>
        </a:spcAft>
        <a:defRPr sz="3600" b="1">
          <a:solidFill>
            <a:schemeClr val="tx2"/>
          </a:solidFill>
          <a:latin typeface="Arial" pitchFamily="34" charset="0"/>
          <a:cs typeface="Arial" pitchFamily="34" charset="0"/>
        </a:defRPr>
      </a:lvl4pPr>
      <a:lvl5pPr algn="l" rtl="0" eaLnBrk="0" fontAlgn="base" hangingPunct="0">
        <a:lnSpc>
          <a:spcPct val="90000"/>
        </a:lnSpc>
        <a:spcBef>
          <a:spcPct val="0"/>
        </a:spcBef>
        <a:spcAft>
          <a:spcPct val="0"/>
        </a:spcAft>
        <a:defRPr sz="3600" b="1">
          <a:solidFill>
            <a:schemeClr val="tx2"/>
          </a:solidFill>
          <a:latin typeface="Arial" pitchFamily="34" charset="0"/>
          <a:cs typeface="Arial" pitchFamily="34" charset="0"/>
        </a:defRPr>
      </a:lvl5pPr>
      <a:lvl6pPr marL="457200" algn="l" rtl="0" fontAlgn="base">
        <a:lnSpc>
          <a:spcPct val="90000"/>
        </a:lnSpc>
        <a:spcBef>
          <a:spcPct val="0"/>
        </a:spcBef>
        <a:spcAft>
          <a:spcPct val="0"/>
        </a:spcAft>
        <a:defRPr sz="3600" b="1">
          <a:solidFill>
            <a:schemeClr val="tx2"/>
          </a:solidFill>
          <a:latin typeface="Arial" pitchFamily="34" charset="0"/>
          <a:cs typeface="Arial" pitchFamily="34" charset="0"/>
        </a:defRPr>
      </a:lvl6pPr>
      <a:lvl7pPr marL="914400" algn="l" rtl="0" fontAlgn="base">
        <a:lnSpc>
          <a:spcPct val="90000"/>
        </a:lnSpc>
        <a:spcBef>
          <a:spcPct val="0"/>
        </a:spcBef>
        <a:spcAft>
          <a:spcPct val="0"/>
        </a:spcAft>
        <a:defRPr sz="3600" b="1">
          <a:solidFill>
            <a:schemeClr val="tx2"/>
          </a:solidFill>
          <a:latin typeface="Arial" pitchFamily="34" charset="0"/>
          <a:cs typeface="Arial" pitchFamily="34" charset="0"/>
        </a:defRPr>
      </a:lvl7pPr>
      <a:lvl8pPr marL="1371600" algn="l" rtl="0" fontAlgn="base">
        <a:lnSpc>
          <a:spcPct val="90000"/>
        </a:lnSpc>
        <a:spcBef>
          <a:spcPct val="0"/>
        </a:spcBef>
        <a:spcAft>
          <a:spcPct val="0"/>
        </a:spcAft>
        <a:defRPr sz="3600" b="1">
          <a:solidFill>
            <a:schemeClr val="tx2"/>
          </a:solidFill>
          <a:latin typeface="Arial" pitchFamily="34" charset="0"/>
          <a:cs typeface="Arial" pitchFamily="34" charset="0"/>
        </a:defRPr>
      </a:lvl8pPr>
      <a:lvl9pPr marL="1828800" algn="l" rtl="0" fontAlgn="base">
        <a:lnSpc>
          <a:spcPct val="90000"/>
        </a:lnSpc>
        <a:spcBef>
          <a:spcPct val="0"/>
        </a:spcBef>
        <a:spcAft>
          <a:spcPct val="0"/>
        </a:spcAft>
        <a:defRPr sz="3600" b="1">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cs typeface="+mn-cs"/>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l" rtl="0" eaLnBrk="0" fontAlgn="base" hangingPunct="0">
        <a:spcBef>
          <a:spcPct val="20000"/>
        </a:spcBef>
        <a:spcAft>
          <a:spcPct val="0"/>
        </a:spcAft>
        <a:buClr>
          <a:schemeClr val="tx1"/>
        </a:buClr>
        <a:buSzPct val="80000"/>
        <a:buChar char="–"/>
        <a:defRPr>
          <a:solidFill>
            <a:schemeClr val="tx1"/>
          </a:solidFill>
          <a:latin typeface="+mn-lt"/>
          <a:cs typeface="+mn-cs"/>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Grp="1" noChangeArrowheads="1"/>
          </p:cNvSpPr>
          <p:nvPr>
            <p:ph type="ftr" sz="quarter" idx="11"/>
          </p:nvPr>
        </p:nvSpPr>
        <p:spPr>
          <a:noFill/>
        </p:spPr>
        <p:txBody>
          <a:bodyPr/>
          <a:lstStyle/>
          <a:p>
            <a:r>
              <a:rPr lang="en-US" smtClean="0">
                <a:latin typeface="Arial" charset="0"/>
                <a:cs typeface="Arial" charset="0"/>
              </a:rPr>
              <a:t>ICTC Team Training</a:t>
            </a:r>
          </a:p>
        </p:txBody>
      </p:sp>
      <p:sp>
        <p:nvSpPr>
          <p:cNvPr id="5123" name="Rectangle 11"/>
          <p:cNvSpPr>
            <a:spLocks noGrp="1" noChangeArrowheads="1"/>
          </p:cNvSpPr>
          <p:nvPr>
            <p:ph type="sldNum" sz="quarter" idx="12"/>
          </p:nvPr>
        </p:nvSpPr>
        <p:spPr>
          <a:noFill/>
        </p:spPr>
        <p:txBody>
          <a:bodyPr/>
          <a:lstStyle/>
          <a:p>
            <a:fld id="{612ECE29-7A50-4252-967D-9840AD75B210}" type="slidenum">
              <a:rPr lang="en-US" smtClean="0">
                <a:latin typeface="Arial" charset="0"/>
                <a:cs typeface="Arial" charset="0"/>
              </a:rPr>
              <a:pPr/>
              <a:t>1</a:t>
            </a:fld>
            <a:endParaRPr lang="en-US" smtClean="0">
              <a:latin typeface="Arial" charset="0"/>
              <a:cs typeface="Arial" charset="0"/>
            </a:endParaRPr>
          </a:p>
        </p:txBody>
      </p:sp>
      <p:sp>
        <p:nvSpPr>
          <p:cNvPr id="5124" name="AutoShape 2"/>
          <p:cNvSpPr>
            <a:spLocks noGrp="1" noChangeArrowheads="1"/>
          </p:cNvSpPr>
          <p:nvPr>
            <p:ph type="ctrTitle"/>
          </p:nvPr>
        </p:nvSpPr>
        <p:spPr/>
        <p:txBody>
          <a:bodyPr/>
          <a:lstStyle/>
          <a:p>
            <a:pPr eaLnBrk="1" hangingPunct="1"/>
            <a:r>
              <a:rPr lang="en-US" b="0" smtClean="0"/>
              <a:t>Why do patients need counselling?</a:t>
            </a:r>
            <a:r>
              <a:rPr lang="en-US" smtClean="0"/>
              <a:t> </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4"/>
          <p:cNvSpPr>
            <a:spLocks noGrp="1"/>
          </p:cNvSpPr>
          <p:nvPr>
            <p:ph type="ftr" sz="quarter" idx="11"/>
          </p:nvPr>
        </p:nvSpPr>
        <p:spPr>
          <a:noFill/>
        </p:spPr>
        <p:txBody>
          <a:bodyPr/>
          <a:lstStyle/>
          <a:p>
            <a:r>
              <a:rPr lang="en-US" smtClean="0">
                <a:latin typeface="Arial" charset="0"/>
                <a:cs typeface="Arial" charset="0"/>
              </a:rPr>
              <a:t>ICTC Team Training</a:t>
            </a:r>
          </a:p>
        </p:txBody>
      </p:sp>
      <p:sp>
        <p:nvSpPr>
          <p:cNvPr id="12291" name="Slide Number Placeholder 5"/>
          <p:cNvSpPr>
            <a:spLocks noGrp="1"/>
          </p:cNvSpPr>
          <p:nvPr>
            <p:ph type="sldNum" sz="quarter" idx="12"/>
          </p:nvPr>
        </p:nvSpPr>
        <p:spPr>
          <a:noFill/>
        </p:spPr>
        <p:txBody>
          <a:bodyPr/>
          <a:lstStyle/>
          <a:p>
            <a:fld id="{89F6710B-6044-4DC1-9A8E-CDCE12EEF1A8}" type="slidenum">
              <a:rPr lang="en-US" smtClean="0">
                <a:latin typeface="Arial" charset="0"/>
                <a:cs typeface="Arial" charset="0"/>
              </a:rPr>
              <a:pPr/>
              <a:t>10</a:t>
            </a:fld>
            <a:endParaRPr lang="en-US" smtClean="0">
              <a:latin typeface="Arial" charset="0"/>
              <a:cs typeface="Arial" charset="0"/>
            </a:endParaRPr>
          </a:p>
        </p:txBody>
      </p:sp>
      <p:sp>
        <p:nvSpPr>
          <p:cNvPr id="12292" name="Rectangle 3"/>
          <p:cNvSpPr>
            <a:spLocks noGrp="1" noChangeArrowheads="1"/>
          </p:cNvSpPr>
          <p:nvPr>
            <p:ph type="body" idx="1"/>
          </p:nvPr>
        </p:nvSpPr>
        <p:spPr/>
        <p:txBody>
          <a:bodyPr/>
          <a:lstStyle/>
          <a:p>
            <a:pPr eaLnBrk="1" hangingPunct="1">
              <a:lnSpc>
                <a:spcPct val="80000"/>
              </a:lnSpc>
              <a:buFont typeface="Wingdings" pitchFamily="2" charset="2"/>
              <a:buNone/>
            </a:pPr>
            <a:r>
              <a:rPr lang="en-US" sz="2000" smtClean="0"/>
              <a:t>	</a:t>
            </a:r>
          </a:p>
          <a:p>
            <a:pPr eaLnBrk="1" hangingPunct="1">
              <a:lnSpc>
                <a:spcPct val="80000"/>
              </a:lnSpc>
              <a:buFont typeface="Wingdings" pitchFamily="2" charset="2"/>
              <a:buNone/>
            </a:pPr>
            <a:r>
              <a:rPr lang="en-US" sz="2000" smtClean="0"/>
              <a:t>	</a:t>
            </a:r>
            <a:r>
              <a:rPr lang="en-US" sz="2000" b="1" smtClean="0"/>
              <a:t>3 specific groups:</a:t>
            </a:r>
          </a:p>
          <a:p>
            <a:pPr eaLnBrk="1" hangingPunct="1"/>
            <a:r>
              <a:rPr lang="en-IN" sz="2000" b="1" smtClean="0"/>
              <a:t>Patients who present themselves to a health facility with symptoms suggestive of HIV infection like TB, pneumonia or persistent diarrheoa</a:t>
            </a:r>
            <a:endParaRPr lang="en-US" sz="2000" smtClean="0"/>
          </a:p>
          <a:p>
            <a:pPr eaLnBrk="1" hangingPunct="1"/>
            <a:r>
              <a:rPr lang="en-IN" sz="2000" b="1" smtClean="0"/>
              <a:t>Patients with conditions that could be associated with HIV such as STI/RTI</a:t>
            </a:r>
            <a:endParaRPr lang="en-US" sz="2000" smtClean="0"/>
          </a:p>
          <a:p>
            <a:pPr eaLnBrk="1" hangingPunct="1"/>
            <a:r>
              <a:rPr lang="en-IN" sz="2000" b="1" smtClean="0"/>
              <a:t>Pregnant women who register at ANCs. This also include pregnant women who directly come in labour without any ANC.</a:t>
            </a:r>
            <a:endParaRPr lang="en-US" sz="2000" smtClean="0"/>
          </a:p>
          <a:p>
            <a:pPr eaLnBrk="1" hangingPunct="1">
              <a:lnSpc>
                <a:spcPct val="80000"/>
              </a:lnSpc>
            </a:pPr>
            <a:endParaRPr lang="en-US" sz="2000" smtClean="0"/>
          </a:p>
        </p:txBody>
      </p:sp>
      <p:sp>
        <p:nvSpPr>
          <p:cNvPr id="12293" name="AutoShape 5"/>
          <p:cNvSpPr>
            <a:spLocks noGrp="1" noChangeArrowheads="1"/>
          </p:cNvSpPr>
          <p:nvPr>
            <p:ph type="title"/>
          </p:nvPr>
        </p:nvSpPr>
        <p:spPr>
          <a:noFill/>
        </p:spPr>
        <p:txBody>
          <a:bodyPr/>
          <a:lstStyle/>
          <a:p>
            <a:pPr eaLnBrk="1" hangingPunct="1"/>
            <a:r>
              <a:rPr lang="en-US" smtClean="0"/>
              <a:t>Provider-Initiated Testing: Who?</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4"/>
          <p:cNvSpPr>
            <a:spLocks noGrp="1"/>
          </p:cNvSpPr>
          <p:nvPr>
            <p:ph type="ftr" sz="quarter" idx="11"/>
          </p:nvPr>
        </p:nvSpPr>
        <p:spPr>
          <a:noFill/>
        </p:spPr>
        <p:txBody>
          <a:bodyPr/>
          <a:lstStyle/>
          <a:p>
            <a:r>
              <a:rPr lang="en-US" smtClean="0">
                <a:latin typeface="Arial" charset="0"/>
                <a:cs typeface="Arial" charset="0"/>
              </a:rPr>
              <a:t>ICTC Team Training</a:t>
            </a:r>
          </a:p>
        </p:txBody>
      </p:sp>
      <p:sp>
        <p:nvSpPr>
          <p:cNvPr id="13315" name="Slide Number Placeholder 5"/>
          <p:cNvSpPr>
            <a:spLocks noGrp="1"/>
          </p:cNvSpPr>
          <p:nvPr>
            <p:ph type="sldNum" sz="quarter" idx="12"/>
          </p:nvPr>
        </p:nvSpPr>
        <p:spPr>
          <a:noFill/>
        </p:spPr>
        <p:txBody>
          <a:bodyPr/>
          <a:lstStyle/>
          <a:p>
            <a:fld id="{5461A435-2938-4EFC-82E7-5BAC3680AC87}" type="slidenum">
              <a:rPr lang="en-US" smtClean="0">
                <a:latin typeface="Arial" charset="0"/>
                <a:cs typeface="Arial" charset="0"/>
              </a:rPr>
              <a:pPr/>
              <a:t>11</a:t>
            </a:fld>
            <a:endParaRPr lang="en-US" smtClean="0">
              <a:latin typeface="Arial" charset="0"/>
              <a:cs typeface="Arial" charset="0"/>
            </a:endParaRPr>
          </a:p>
        </p:txBody>
      </p:sp>
      <p:sp>
        <p:nvSpPr>
          <p:cNvPr id="13316" name="AutoShape 2"/>
          <p:cNvSpPr>
            <a:spLocks noGrp="1" noChangeArrowheads="1"/>
          </p:cNvSpPr>
          <p:nvPr>
            <p:ph type="title"/>
          </p:nvPr>
        </p:nvSpPr>
        <p:spPr/>
        <p:txBody>
          <a:bodyPr/>
          <a:lstStyle/>
          <a:p>
            <a:pPr eaLnBrk="1" hangingPunct="1"/>
            <a:r>
              <a:rPr lang="en-US" smtClean="0"/>
              <a:t>Provider-Initiated Testing: Steps</a:t>
            </a:r>
          </a:p>
        </p:txBody>
      </p:sp>
      <p:sp>
        <p:nvSpPr>
          <p:cNvPr id="13317" name="Rectangle 3"/>
          <p:cNvSpPr>
            <a:spLocks noGrp="1" noChangeArrowheads="1"/>
          </p:cNvSpPr>
          <p:nvPr>
            <p:ph type="body" idx="1"/>
          </p:nvPr>
        </p:nvSpPr>
        <p:spPr/>
        <p:txBody>
          <a:bodyPr/>
          <a:lstStyle/>
          <a:p>
            <a:pPr eaLnBrk="1" hangingPunct="1">
              <a:lnSpc>
                <a:spcPct val="90000"/>
              </a:lnSpc>
            </a:pPr>
            <a:r>
              <a:rPr lang="en-US" sz="2000" smtClean="0"/>
              <a:t>Clients are </a:t>
            </a:r>
            <a:r>
              <a:rPr lang="en-US" sz="2000" b="1" smtClean="0"/>
              <a:t>referred</a:t>
            </a:r>
            <a:r>
              <a:rPr lang="en-US" sz="2000" smtClean="0"/>
              <a:t> by health care providers to the ICTC.</a:t>
            </a:r>
          </a:p>
          <a:p>
            <a:pPr eaLnBrk="1" hangingPunct="1">
              <a:lnSpc>
                <a:spcPct val="90000"/>
              </a:lnSpc>
            </a:pPr>
            <a:r>
              <a:rPr lang="en-US" sz="2000" smtClean="0"/>
              <a:t> At the ICTC, they are given </a:t>
            </a:r>
            <a:r>
              <a:rPr lang="en-US" sz="2000" b="1" smtClean="0"/>
              <a:t>basic information</a:t>
            </a:r>
            <a:r>
              <a:rPr lang="en-US" sz="2000" smtClean="0"/>
              <a:t> on HIV, they are educated about HIV testing, and are informed about the clinical and prevention advantages of being tested.</a:t>
            </a:r>
          </a:p>
          <a:p>
            <a:pPr eaLnBrk="1" hangingPunct="1">
              <a:lnSpc>
                <a:spcPct val="90000"/>
              </a:lnSpc>
            </a:pPr>
            <a:r>
              <a:rPr lang="en-US" sz="2000" smtClean="0"/>
              <a:t>Counselling personnel then makes a </a:t>
            </a:r>
            <a:r>
              <a:rPr lang="en-US" sz="2000" b="1" smtClean="0"/>
              <a:t>routine offer of HIV testing</a:t>
            </a:r>
            <a:r>
              <a:rPr lang="en-US" sz="2000" smtClean="0"/>
              <a:t>: The counsellor asks the client: “Do you wish to be test for HIV or not?”</a:t>
            </a:r>
          </a:p>
          <a:p>
            <a:pPr eaLnBrk="1" hangingPunct="1">
              <a:lnSpc>
                <a:spcPct val="90000"/>
              </a:lnSpc>
            </a:pPr>
            <a:r>
              <a:rPr lang="en-US" sz="2000" smtClean="0"/>
              <a:t>The client has </a:t>
            </a:r>
            <a:r>
              <a:rPr lang="en-US" sz="2000" b="1" smtClean="0"/>
              <a:t>a right to accept or to refuse testing</a:t>
            </a:r>
            <a:r>
              <a:rPr lang="en-US" sz="2000" smtClean="0"/>
              <a:t> and “opt out.”</a:t>
            </a:r>
          </a:p>
          <a:p>
            <a:pPr eaLnBrk="1" hangingPunct="1">
              <a:lnSpc>
                <a:spcPct val="90000"/>
              </a:lnSpc>
            </a:pPr>
            <a:r>
              <a:rPr lang="en-US" sz="2000" smtClean="0"/>
              <a:t>If the client agrees, he/ she is </a:t>
            </a:r>
            <a:r>
              <a:rPr lang="en-US" sz="2000" b="1" smtClean="0"/>
              <a:t>tested</a:t>
            </a:r>
            <a:r>
              <a:rPr lang="en-US" sz="2000" smtClean="0"/>
              <a:t> for HIV.</a:t>
            </a:r>
          </a:p>
          <a:p>
            <a:pPr eaLnBrk="1" hangingPunct="1">
              <a:lnSpc>
                <a:spcPct val="90000"/>
              </a:lnSpc>
            </a:pPr>
            <a:r>
              <a:rPr lang="en-US" sz="2000" smtClean="0"/>
              <a:t>Testing is followed by </a:t>
            </a:r>
            <a:r>
              <a:rPr lang="en-US" sz="2000" b="1" smtClean="0"/>
              <a:t>post-test counselling</a:t>
            </a:r>
            <a:r>
              <a:rPr lang="en-US" sz="2000" smtClean="0"/>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4"/>
          <p:cNvSpPr>
            <a:spLocks noGrp="1"/>
          </p:cNvSpPr>
          <p:nvPr>
            <p:ph type="ftr" sz="quarter" idx="11"/>
          </p:nvPr>
        </p:nvSpPr>
        <p:spPr>
          <a:noFill/>
        </p:spPr>
        <p:txBody>
          <a:bodyPr/>
          <a:lstStyle/>
          <a:p>
            <a:r>
              <a:rPr lang="en-US" smtClean="0">
                <a:latin typeface="Arial" charset="0"/>
                <a:cs typeface="Arial" charset="0"/>
              </a:rPr>
              <a:t>ICTC Team Training</a:t>
            </a:r>
          </a:p>
        </p:txBody>
      </p:sp>
      <p:sp>
        <p:nvSpPr>
          <p:cNvPr id="14339" name="Slide Number Placeholder 5"/>
          <p:cNvSpPr>
            <a:spLocks noGrp="1"/>
          </p:cNvSpPr>
          <p:nvPr>
            <p:ph type="sldNum" sz="quarter" idx="12"/>
          </p:nvPr>
        </p:nvSpPr>
        <p:spPr>
          <a:noFill/>
        </p:spPr>
        <p:txBody>
          <a:bodyPr/>
          <a:lstStyle/>
          <a:p>
            <a:fld id="{CDF80CAF-266E-4D8E-940C-4427B3181432}" type="slidenum">
              <a:rPr lang="en-US" smtClean="0">
                <a:latin typeface="Arial" charset="0"/>
                <a:cs typeface="Arial" charset="0"/>
              </a:rPr>
              <a:pPr/>
              <a:t>12</a:t>
            </a:fld>
            <a:endParaRPr lang="en-US" smtClean="0">
              <a:latin typeface="Arial" charset="0"/>
              <a:cs typeface="Arial" charset="0"/>
            </a:endParaRPr>
          </a:p>
        </p:txBody>
      </p:sp>
      <p:sp>
        <p:nvSpPr>
          <p:cNvPr id="14340" name="AutoShape 2"/>
          <p:cNvSpPr>
            <a:spLocks noGrp="1" noChangeArrowheads="1"/>
          </p:cNvSpPr>
          <p:nvPr>
            <p:ph type="title"/>
          </p:nvPr>
        </p:nvSpPr>
        <p:spPr/>
        <p:txBody>
          <a:bodyPr/>
          <a:lstStyle/>
          <a:p>
            <a:pPr eaLnBrk="1" hangingPunct="1"/>
            <a:r>
              <a:rPr lang="en-US" smtClean="0"/>
              <a:t>Informed Consent</a:t>
            </a:r>
          </a:p>
        </p:txBody>
      </p:sp>
      <p:sp>
        <p:nvSpPr>
          <p:cNvPr id="14341" name="Rectangle 3"/>
          <p:cNvSpPr>
            <a:spLocks noGrp="1" noChangeArrowheads="1"/>
          </p:cNvSpPr>
          <p:nvPr>
            <p:ph type="body" idx="1"/>
          </p:nvPr>
        </p:nvSpPr>
        <p:spPr/>
        <p:txBody>
          <a:bodyPr/>
          <a:lstStyle/>
          <a:p>
            <a:pPr eaLnBrk="1" hangingPunct="1">
              <a:lnSpc>
                <a:spcPct val="80000"/>
              </a:lnSpc>
            </a:pPr>
            <a:r>
              <a:rPr lang="en-US" sz="2400" smtClean="0"/>
              <a:t>The client agrees to HIV testing through giving his/ her informed consent.</a:t>
            </a:r>
          </a:p>
          <a:p>
            <a:pPr eaLnBrk="1" hangingPunct="1">
              <a:lnSpc>
                <a:spcPct val="80000"/>
              </a:lnSpc>
            </a:pPr>
            <a:r>
              <a:rPr lang="en-US" sz="2400" smtClean="0"/>
              <a:t>Informed consent is a deliberate and autonomous permission given by a client to a health-care provider to proceed with the proposed HIV test procedure. This permission is based on adequate understanding of the advantages, risks, potential consequences and implications of an HIV test result, which could be both positive and negative.</a:t>
            </a:r>
          </a:p>
          <a:p>
            <a:pPr eaLnBrk="1" hangingPunct="1">
              <a:lnSpc>
                <a:spcPct val="80000"/>
              </a:lnSpc>
            </a:pPr>
            <a:r>
              <a:rPr lang="en-US" sz="2400" smtClean="0"/>
              <a:t>This permission is entirely the choice of the client and can never be implied or presumed.</a:t>
            </a:r>
          </a:p>
          <a:p>
            <a:pPr eaLnBrk="1" hangingPunct="1">
              <a:lnSpc>
                <a:spcPct val="80000"/>
              </a:lnSpc>
              <a:buFont typeface="Wingdings" pitchFamily="2" charset="2"/>
              <a:buNone/>
            </a:pPr>
            <a:r>
              <a:rPr lang="en-US" sz="1600" smtClean="0"/>
              <a:t>				(From ICTC Operational Guidelines)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3"/>
          <p:cNvSpPr>
            <a:spLocks noGrp="1"/>
          </p:cNvSpPr>
          <p:nvPr>
            <p:ph type="ftr" sz="quarter" idx="11"/>
          </p:nvPr>
        </p:nvSpPr>
        <p:spPr>
          <a:noFill/>
        </p:spPr>
        <p:txBody>
          <a:bodyPr/>
          <a:lstStyle/>
          <a:p>
            <a:r>
              <a:rPr lang="en-US" smtClean="0">
                <a:latin typeface="Arial" charset="0"/>
                <a:cs typeface="Arial" charset="0"/>
              </a:rPr>
              <a:t>ICTC Team Training</a:t>
            </a:r>
          </a:p>
        </p:txBody>
      </p:sp>
      <p:sp>
        <p:nvSpPr>
          <p:cNvPr id="15363" name="Slide Number Placeholder 4"/>
          <p:cNvSpPr>
            <a:spLocks noGrp="1"/>
          </p:cNvSpPr>
          <p:nvPr>
            <p:ph type="sldNum" sz="quarter" idx="12"/>
          </p:nvPr>
        </p:nvSpPr>
        <p:spPr>
          <a:noFill/>
        </p:spPr>
        <p:txBody>
          <a:bodyPr/>
          <a:lstStyle/>
          <a:p>
            <a:fld id="{3828233E-5DE2-42A3-8CA2-B24115FCCBF6}" type="slidenum">
              <a:rPr lang="en-US" smtClean="0">
                <a:latin typeface="Arial" charset="0"/>
                <a:cs typeface="Arial" charset="0"/>
              </a:rPr>
              <a:pPr/>
              <a:t>13</a:t>
            </a:fld>
            <a:endParaRPr lang="en-US" smtClean="0">
              <a:latin typeface="Arial" charset="0"/>
              <a:cs typeface="Arial" charset="0"/>
            </a:endParaRPr>
          </a:p>
        </p:txBody>
      </p:sp>
      <p:pic>
        <p:nvPicPr>
          <p:cNvPr id="15364" name="Picture 5" descr="ICTC PID form"/>
          <p:cNvPicPr>
            <a:picLocks noChangeAspect="1" noChangeArrowheads="1"/>
          </p:cNvPicPr>
          <p:nvPr>
            <p:ph/>
          </p:nvPr>
        </p:nvPicPr>
        <p:blipFill>
          <a:blip r:embed="rId3" cstate="print"/>
          <a:srcRect/>
          <a:stretch>
            <a:fillRect/>
          </a:stretch>
        </p:blipFill>
        <p:spPr>
          <a:xfrm>
            <a:off x="2286000" y="457200"/>
            <a:ext cx="4991100" cy="6096000"/>
          </a:xfrm>
          <a:noFill/>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3"/>
          <p:cNvSpPr>
            <a:spLocks noGrp="1"/>
          </p:cNvSpPr>
          <p:nvPr>
            <p:ph type="ftr" sz="quarter" idx="11"/>
          </p:nvPr>
        </p:nvSpPr>
        <p:spPr>
          <a:noFill/>
        </p:spPr>
        <p:txBody>
          <a:bodyPr/>
          <a:lstStyle/>
          <a:p>
            <a:r>
              <a:rPr lang="en-US" smtClean="0">
                <a:latin typeface="Arial" charset="0"/>
                <a:cs typeface="Arial" charset="0"/>
              </a:rPr>
              <a:t>ICTC Team Training</a:t>
            </a:r>
          </a:p>
        </p:txBody>
      </p:sp>
      <p:sp>
        <p:nvSpPr>
          <p:cNvPr id="16387" name="Slide Number Placeholder 4"/>
          <p:cNvSpPr>
            <a:spLocks noGrp="1"/>
          </p:cNvSpPr>
          <p:nvPr>
            <p:ph type="sldNum" sz="quarter" idx="12"/>
          </p:nvPr>
        </p:nvSpPr>
        <p:spPr>
          <a:noFill/>
        </p:spPr>
        <p:txBody>
          <a:bodyPr/>
          <a:lstStyle/>
          <a:p>
            <a:fld id="{E9E914E7-0FEB-4AD5-9918-5BC8BE7D52BF}" type="slidenum">
              <a:rPr lang="en-US" smtClean="0">
                <a:latin typeface="Arial" charset="0"/>
                <a:cs typeface="Arial" charset="0"/>
              </a:rPr>
              <a:pPr/>
              <a:t>14</a:t>
            </a:fld>
            <a:endParaRPr lang="en-US" smtClean="0">
              <a:latin typeface="Arial" charset="0"/>
              <a:cs typeface="Arial" charset="0"/>
            </a:endParaRPr>
          </a:p>
        </p:txBody>
      </p:sp>
      <p:pic>
        <p:nvPicPr>
          <p:cNvPr id="16388" name="Picture 5" descr="ICTC Register for General Clients 1"/>
          <p:cNvPicPr>
            <a:picLocks noChangeAspect="1" noChangeArrowheads="1"/>
          </p:cNvPicPr>
          <p:nvPr>
            <p:ph/>
          </p:nvPr>
        </p:nvPicPr>
        <p:blipFill>
          <a:blip r:embed="rId3" cstate="print"/>
          <a:srcRect/>
          <a:stretch>
            <a:fillRect/>
          </a:stretch>
        </p:blipFill>
        <p:spPr>
          <a:xfrm>
            <a:off x="2233613" y="381000"/>
            <a:ext cx="4927600" cy="6019800"/>
          </a:xfrm>
          <a:noFill/>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3"/>
          <p:cNvSpPr>
            <a:spLocks noGrp="1"/>
          </p:cNvSpPr>
          <p:nvPr>
            <p:ph type="ftr" sz="quarter" idx="11"/>
          </p:nvPr>
        </p:nvSpPr>
        <p:spPr>
          <a:noFill/>
        </p:spPr>
        <p:txBody>
          <a:bodyPr/>
          <a:lstStyle/>
          <a:p>
            <a:r>
              <a:rPr lang="en-US" smtClean="0">
                <a:latin typeface="Arial" charset="0"/>
                <a:cs typeface="Arial" charset="0"/>
              </a:rPr>
              <a:t>ICTC Team Training</a:t>
            </a:r>
          </a:p>
        </p:txBody>
      </p:sp>
      <p:sp>
        <p:nvSpPr>
          <p:cNvPr id="17411" name="Slide Number Placeholder 4"/>
          <p:cNvSpPr>
            <a:spLocks noGrp="1"/>
          </p:cNvSpPr>
          <p:nvPr>
            <p:ph type="sldNum" sz="quarter" idx="12"/>
          </p:nvPr>
        </p:nvSpPr>
        <p:spPr>
          <a:noFill/>
        </p:spPr>
        <p:txBody>
          <a:bodyPr/>
          <a:lstStyle/>
          <a:p>
            <a:fld id="{828D3103-839E-4652-9F72-0E3A819389F0}" type="slidenum">
              <a:rPr lang="en-US" smtClean="0">
                <a:latin typeface="Arial" charset="0"/>
                <a:cs typeface="Arial" charset="0"/>
              </a:rPr>
              <a:pPr/>
              <a:t>15</a:t>
            </a:fld>
            <a:endParaRPr lang="en-US" smtClean="0">
              <a:latin typeface="Arial" charset="0"/>
              <a:cs typeface="Arial" charset="0"/>
            </a:endParaRPr>
          </a:p>
        </p:txBody>
      </p:sp>
      <p:pic>
        <p:nvPicPr>
          <p:cNvPr id="17412" name="Picture 5" descr="ICTC Register for General Clients 2"/>
          <p:cNvPicPr>
            <a:picLocks noChangeAspect="1" noChangeArrowheads="1"/>
          </p:cNvPicPr>
          <p:nvPr>
            <p:ph/>
          </p:nvPr>
        </p:nvPicPr>
        <p:blipFill>
          <a:blip r:embed="rId3" cstate="print"/>
          <a:srcRect/>
          <a:stretch>
            <a:fillRect/>
          </a:stretch>
        </p:blipFill>
        <p:spPr>
          <a:xfrm>
            <a:off x="2295525" y="457200"/>
            <a:ext cx="4991100" cy="6096000"/>
          </a:xfrm>
          <a:noFill/>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3"/>
          <p:cNvSpPr>
            <a:spLocks noGrp="1"/>
          </p:cNvSpPr>
          <p:nvPr>
            <p:ph type="ftr" sz="quarter" idx="11"/>
          </p:nvPr>
        </p:nvSpPr>
        <p:spPr>
          <a:noFill/>
        </p:spPr>
        <p:txBody>
          <a:bodyPr/>
          <a:lstStyle/>
          <a:p>
            <a:r>
              <a:rPr lang="en-US" smtClean="0">
                <a:latin typeface="Arial" charset="0"/>
                <a:cs typeface="Arial" charset="0"/>
              </a:rPr>
              <a:t>ICTC Team Training</a:t>
            </a:r>
          </a:p>
        </p:txBody>
      </p:sp>
      <p:sp>
        <p:nvSpPr>
          <p:cNvPr id="18435" name="Slide Number Placeholder 4"/>
          <p:cNvSpPr>
            <a:spLocks noGrp="1"/>
          </p:cNvSpPr>
          <p:nvPr>
            <p:ph type="sldNum" sz="quarter" idx="12"/>
          </p:nvPr>
        </p:nvSpPr>
        <p:spPr>
          <a:noFill/>
        </p:spPr>
        <p:txBody>
          <a:bodyPr/>
          <a:lstStyle/>
          <a:p>
            <a:fld id="{8808D249-B614-4949-9995-DAFB009BFD55}" type="slidenum">
              <a:rPr lang="en-US" smtClean="0">
                <a:latin typeface="Arial" charset="0"/>
                <a:cs typeface="Arial" charset="0"/>
              </a:rPr>
              <a:pPr/>
              <a:t>16</a:t>
            </a:fld>
            <a:endParaRPr lang="en-US" smtClean="0">
              <a:latin typeface="Arial" charset="0"/>
              <a:cs typeface="Arial" charset="0"/>
            </a:endParaRPr>
          </a:p>
        </p:txBody>
      </p:sp>
      <p:pic>
        <p:nvPicPr>
          <p:cNvPr id="18436" name="Picture 5" descr="ICTC Register for General Clients 3"/>
          <p:cNvPicPr>
            <a:picLocks noChangeAspect="1" noChangeArrowheads="1"/>
          </p:cNvPicPr>
          <p:nvPr>
            <p:ph/>
          </p:nvPr>
        </p:nvPicPr>
        <p:blipFill>
          <a:blip r:embed="rId3" cstate="print"/>
          <a:srcRect/>
          <a:stretch>
            <a:fillRect/>
          </a:stretch>
        </p:blipFill>
        <p:spPr>
          <a:xfrm>
            <a:off x="2233613" y="381000"/>
            <a:ext cx="4865687" cy="5943600"/>
          </a:xfrm>
          <a:noFill/>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4"/>
          <p:cNvSpPr>
            <a:spLocks noGrp="1"/>
          </p:cNvSpPr>
          <p:nvPr>
            <p:ph type="ftr" sz="quarter" idx="11"/>
          </p:nvPr>
        </p:nvSpPr>
        <p:spPr>
          <a:noFill/>
        </p:spPr>
        <p:txBody>
          <a:bodyPr/>
          <a:lstStyle/>
          <a:p>
            <a:r>
              <a:rPr lang="en-US" smtClean="0">
                <a:latin typeface="Arial" charset="0"/>
                <a:cs typeface="Arial" charset="0"/>
              </a:rPr>
              <a:t>ICTC Team Training</a:t>
            </a:r>
          </a:p>
        </p:txBody>
      </p:sp>
      <p:sp>
        <p:nvSpPr>
          <p:cNvPr id="6147" name="Slide Number Placeholder 5"/>
          <p:cNvSpPr>
            <a:spLocks noGrp="1"/>
          </p:cNvSpPr>
          <p:nvPr>
            <p:ph type="sldNum" sz="quarter" idx="12"/>
          </p:nvPr>
        </p:nvSpPr>
        <p:spPr>
          <a:noFill/>
        </p:spPr>
        <p:txBody>
          <a:bodyPr/>
          <a:lstStyle/>
          <a:p>
            <a:fld id="{536138BE-722B-490B-B63D-7E760AFED1A8}" type="slidenum">
              <a:rPr lang="en-US" smtClean="0">
                <a:latin typeface="Arial" charset="0"/>
                <a:cs typeface="Arial" charset="0"/>
              </a:rPr>
              <a:pPr/>
              <a:t>2</a:t>
            </a:fld>
            <a:endParaRPr lang="en-US" smtClean="0">
              <a:latin typeface="Arial" charset="0"/>
              <a:cs typeface="Arial" charset="0"/>
            </a:endParaRPr>
          </a:p>
        </p:txBody>
      </p:sp>
      <p:sp>
        <p:nvSpPr>
          <p:cNvPr id="6148" name="AutoShape 2"/>
          <p:cNvSpPr>
            <a:spLocks noGrp="1" noChangeArrowheads="1"/>
          </p:cNvSpPr>
          <p:nvPr>
            <p:ph type="title"/>
          </p:nvPr>
        </p:nvSpPr>
        <p:spPr/>
        <p:txBody>
          <a:bodyPr/>
          <a:lstStyle/>
          <a:p>
            <a:pPr eaLnBrk="1" hangingPunct="1"/>
            <a:r>
              <a:rPr lang="en-US" smtClean="0"/>
              <a:t>Questions</a:t>
            </a:r>
          </a:p>
        </p:txBody>
      </p:sp>
      <p:sp>
        <p:nvSpPr>
          <p:cNvPr id="6149" name="Rectangle 3"/>
          <p:cNvSpPr>
            <a:spLocks noGrp="1" noChangeArrowheads="1"/>
          </p:cNvSpPr>
          <p:nvPr>
            <p:ph type="body" idx="1"/>
          </p:nvPr>
        </p:nvSpPr>
        <p:spPr>
          <a:xfrm>
            <a:off x="838200" y="2362200"/>
            <a:ext cx="8077200" cy="3962400"/>
          </a:xfrm>
        </p:spPr>
        <p:txBody>
          <a:bodyPr/>
          <a:lstStyle/>
          <a:p>
            <a:pPr marL="461963" lvl="1" indent="-298450" eaLnBrk="1" hangingPunct="1">
              <a:lnSpc>
                <a:spcPct val="80000"/>
              </a:lnSpc>
              <a:buFontTx/>
              <a:buAutoNum type="alphaLcPeriod"/>
            </a:pPr>
            <a:r>
              <a:rPr lang="en-US" smtClean="0"/>
              <a:t>In general, how easy was it to help the person to consider the behaviour change?</a:t>
            </a:r>
          </a:p>
          <a:p>
            <a:pPr marL="461963" lvl="1" indent="-298450" eaLnBrk="1" hangingPunct="1">
              <a:lnSpc>
                <a:spcPct val="80000"/>
              </a:lnSpc>
              <a:buFontTx/>
              <a:buAutoNum type="alphaLcPeriod"/>
            </a:pPr>
            <a:r>
              <a:rPr lang="en-US" smtClean="0"/>
              <a:t>What problems were discussed and what solutions were offered in each group?</a:t>
            </a:r>
          </a:p>
          <a:p>
            <a:pPr marL="461963" lvl="1" indent="-298450" eaLnBrk="1" hangingPunct="1">
              <a:lnSpc>
                <a:spcPct val="80000"/>
              </a:lnSpc>
              <a:buFontTx/>
              <a:buAutoNum type="alphaLcPeriod"/>
            </a:pPr>
            <a:r>
              <a:rPr lang="en-US" smtClean="0"/>
              <a:t>What solutions or suggestions were most successful in your group? Why were they successful?</a:t>
            </a:r>
          </a:p>
          <a:p>
            <a:pPr marL="461963" lvl="1" indent="-298450" eaLnBrk="1" hangingPunct="1">
              <a:lnSpc>
                <a:spcPct val="80000"/>
              </a:lnSpc>
              <a:buFontTx/>
              <a:buAutoNum type="alphaLcPeriod"/>
            </a:pPr>
            <a:r>
              <a:rPr lang="en-US" smtClean="0"/>
              <a:t>What solutions or suggestions were not successful? Why were they not successful?</a:t>
            </a:r>
          </a:p>
          <a:p>
            <a:pPr marL="461963" lvl="1" indent="-298450" eaLnBrk="1" hangingPunct="1">
              <a:lnSpc>
                <a:spcPct val="80000"/>
              </a:lnSpc>
              <a:buFontTx/>
              <a:buAutoNum type="alphaLcPeriod"/>
            </a:pPr>
            <a:r>
              <a:rPr lang="en-US" smtClean="0"/>
              <a:t>What kind of objections did the person raise? What counter-arguments did the group offer?</a:t>
            </a:r>
          </a:p>
          <a:p>
            <a:pPr marL="461963" lvl="1" indent="-298450" eaLnBrk="1" hangingPunct="1">
              <a:lnSpc>
                <a:spcPct val="80000"/>
              </a:lnSpc>
              <a:buFontTx/>
              <a:buAutoNum type="alphaLcPeriod"/>
            </a:pPr>
            <a:r>
              <a:rPr lang="en-US" smtClean="0"/>
              <a:t>How does this relate to HIV/AIDS counselling in the ICTC?</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4"/>
          <p:cNvSpPr>
            <a:spLocks noGrp="1"/>
          </p:cNvSpPr>
          <p:nvPr>
            <p:ph type="ftr" sz="quarter" idx="11"/>
          </p:nvPr>
        </p:nvSpPr>
        <p:spPr>
          <a:noFill/>
        </p:spPr>
        <p:txBody>
          <a:bodyPr/>
          <a:lstStyle/>
          <a:p>
            <a:r>
              <a:rPr lang="en-US" smtClean="0">
                <a:latin typeface="Arial" charset="0"/>
                <a:cs typeface="Arial" charset="0"/>
              </a:rPr>
              <a:t>ICTC Team Training</a:t>
            </a:r>
          </a:p>
        </p:txBody>
      </p:sp>
      <p:sp>
        <p:nvSpPr>
          <p:cNvPr id="7171" name="Slide Number Placeholder 5"/>
          <p:cNvSpPr>
            <a:spLocks noGrp="1"/>
          </p:cNvSpPr>
          <p:nvPr>
            <p:ph type="sldNum" sz="quarter" idx="12"/>
          </p:nvPr>
        </p:nvSpPr>
        <p:spPr>
          <a:noFill/>
        </p:spPr>
        <p:txBody>
          <a:bodyPr/>
          <a:lstStyle/>
          <a:p>
            <a:fld id="{BE223B58-A2CD-4C49-A286-C352010AD5B6}" type="slidenum">
              <a:rPr lang="en-US" smtClean="0">
                <a:latin typeface="Arial" charset="0"/>
                <a:cs typeface="Arial" charset="0"/>
              </a:rPr>
              <a:pPr/>
              <a:t>3</a:t>
            </a:fld>
            <a:endParaRPr lang="en-US" smtClean="0">
              <a:latin typeface="Arial" charset="0"/>
              <a:cs typeface="Arial" charset="0"/>
            </a:endParaRPr>
          </a:p>
        </p:txBody>
      </p:sp>
      <p:sp>
        <p:nvSpPr>
          <p:cNvPr id="7172" name="AutoShape 2"/>
          <p:cNvSpPr>
            <a:spLocks noGrp="1" noChangeArrowheads="1"/>
          </p:cNvSpPr>
          <p:nvPr>
            <p:ph type="title"/>
          </p:nvPr>
        </p:nvSpPr>
        <p:spPr/>
        <p:txBody>
          <a:bodyPr/>
          <a:lstStyle/>
          <a:p>
            <a:pPr eaLnBrk="1" hangingPunct="1"/>
            <a:r>
              <a:rPr lang="en-US" b="0" smtClean="0"/>
              <a:t>Counselling</a:t>
            </a:r>
            <a:endParaRPr lang="en-US" smtClean="0"/>
          </a:p>
        </p:txBody>
      </p:sp>
      <p:sp>
        <p:nvSpPr>
          <p:cNvPr id="7173" name="Rectangle 3"/>
          <p:cNvSpPr>
            <a:spLocks noGrp="1" noChangeArrowheads="1"/>
          </p:cNvSpPr>
          <p:nvPr>
            <p:ph type="body" idx="1"/>
          </p:nvPr>
        </p:nvSpPr>
        <p:spPr/>
        <p:txBody>
          <a:bodyPr/>
          <a:lstStyle/>
          <a:p>
            <a:pPr eaLnBrk="1" hangingPunct="1"/>
            <a:r>
              <a:rPr lang="en-US" smtClean="0"/>
              <a:t>A confidential dialogue between a client and a counsellor aimed at providing information on HIV/AIDS and bringing about behaviour change in the client. </a:t>
            </a:r>
          </a:p>
          <a:p>
            <a:pPr eaLnBrk="1" hangingPunct="1"/>
            <a:r>
              <a:rPr lang="en-US" smtClean="0"/>
              <a:t>Also aimed at enabling the client to take a decision regarding HIV testing and to understand the implications of the test results</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7" name="Footer Placeholder 3"/>
          <p:cNvSpPr>
            <a:spLocks noGrp="1"/>
          </p:cNvSpPr>
          <p:nvPr>
            <p:ph type="ftr" sz="quarter" idx="11"/>
          </p:nvPr>
        </p:nvSpPr>
        <p:spPr>
          <a:noFill/>
        </p:spPr>
        <p:txBody>
          <a:bodyPr/>
          <a:lstStyle/>
          <a:p>
            <a:r>
              <a:rPr lang="en-US" smtClean="0">
                <a:latin typeface="Arial" charset="0"/>
                <a:cs typeface="Arial" charset="0"/>
              </a:rPr>
              <a:t>ICTC Team Training</a:t>
            </a:r>
          </a:p>
        </p:txBody>
      </p:sp>
      <p:sp>
        <p:nvSpPr>
          <p:cNvPr id="1038" name="Slide Number Placeholder 4"/>
          <p:cNvSpPr>
            <a:spLocks noGrp="1"/>
          </p:cNvSpPr>
          <p:nvPr>
            <p:ph type="sldNum" sz="quarter" idx="12"/>
          </p:nvPr>
        </p:nvSpPr>
        <p:spPr>
          <a:noFill/>
        </p:spPr>
        <p:txBody>
          <a:bodyPr/>
          <a:lstStyle/>
          <a:p>
            <a:fld id="{2B4C608A-88EA-4A8A-AFB5-B2330C729BF3}" type="slidenum">
              <a:rPr lang="en-US" smtClean="0">
                <a:latin typeface="Arial" charset="0"/>
                <a:cs typeface="Arial" charset="0"/>
              </a:rPr>
              <a:pPr/>
              <a:t>4</a:t>
            </a:fld>
            <a:endParaRPr lang="en-US" smtClean="0">
              <a:latin typeface="Arial" charset="0"/>
              <a:cs typeface="Arial" charset="0"/>
            </a:endParaRPr>
          </a:p>
        </p:txBody>
      </p:sp>
      <p:graphicFrame>
        <p:nvGraphicFramePr>
          <p:cNvPr id="1039" name="Organization Chart 29"/>
          <p:cNvGraphicFramePr>
            <a:graphicFrameLocks/>
          </p:cNvGraphicFramePr>
          <p:nvPr/>
        </p:nvGraphicFramePr>
        <p:xfrm>
          <a:off x="1200150" y="1192212"/>
          <a:ext cx="6953250" cy="4827587"/>
        </p:xfrm>
        <a:graphic>
          <a:graphicData uri="http://schemas.openxmlformats.org/drawingml/2006/compatibility">
            <com:legacyDrawing xmlns:com="http://schemas.openxmlformats.org/drawingml/2006/compatibility" spid="_x0000_s1039"/>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2" name="Footer Placeholder 3"/>
          <p:cNvSpPr>
            <a:spLocks noGrp="1"/>
          </p:cNvSpPr>
          <p:nvPr>
            <p:ph type="ftr" sz="quarter" idx="11"/>
          </p:nvPr>
        </p:nvSpPr>
        <p:spPr>
          <a:noFill/>
        </p:spPr>
        <p:txBody>
          <a:bodyPr/>
          <a:lstStyle/>
          <a:p>
            <a:r>
              <a:rPr lang="en-US" smtClean="0">
                <a:latin typeface="Arial" charset="0"/>
                <a:cs typeface="Arial" charset="0"/>
              </a:rPr>
              <a:t>ICTC Team Training</a:t>
            </a:r>
          </a:p>
        </p:txBody>
      </p:sp>
      <p:sp>
        <p:nvSpPr>
          <p:cNvPr id="2063" name="Slide Number Placeholder 4"/>
          <p:cNvSpPr>
            <a:spLocks noGrp="1"/>
          </p:cNvSpPr>
          <p:nvPr>
            <p:ph type="sldNum" sz="quarter" idx="12"/>
          </p:nvPr>
        </p:nvSpPr>
        <p:spPr>
          <a:noFill/>
        </p:spPr>
        <p:txBody>
          <a:bodyPr/>
          <a:lstStyle/>
          <a:p>
            <a:fld id="{682FA923-412B-45B8-B6F5-146FE4000ECC}" type="slidenum">
              <a:rPr lang="en-US" smtClean="0">
                <a:latin typeface="Arial" charset="0"/>
                <a:cs typeface="Arial" charset="0"/>
              </a:rPr>
              <a:pPr/>
              <a:t>5</a:t>
            </a:fld>
            <a:endParaRPr lang="en-US" smtClean="0">
              <a:latin typeface="Arial" charset="0"/>
              <a:cs typeface="Arial" charset="0"/>
            </a:endParaRPr>
          </a:p>
        </p:txBody>
      </p:sp>
      <p:graphicFrame>
        <p:nvGraphicFramePr>
          <p:cNvPr id="2064" name="Organization Chart 16"/>
          <p:cNvGraphicFramePr>
            <a:graphicFrameLocks/>
          </p:cNvGraphicFramePr>
          <p:nvPr/>
        </p:nvGraphicFramePr>
        <p:xfrm>
          <a:off x="990600" y="1066800"/>
          <a:ext cx="7239000" cy="5029200"/>
        </p:xfrm>
        <a:graphic>
          <a:graphicData uri="http://schemas.openxmlformats.org/drawingml/2006/compatibility">
            <com:legacyDrawing xmlns:com="http://schemas.openxmlformats.org/drawingml/2006/compatibility" spid="_x0000_s2064"/>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4"/>
          <p:cNvSpPr>
            <a:spLocks noGrp="1"/>
          </p:cNvSpPr>
          <p:nvPr>
            <p:ph type="ftr" sz="quarter" idx="11"/>
          </p:nvPr>
        </p:nvSpPr>
        <p:spPr>
          <a:noFill/>
        </p:spPr>
        <p:txBody>
          <a:bodyPr/>
          <a:lstStyle/>
          <a:p>
            <a:r>
              <a:rPr lang="en-US" smtClean="0">
                <a:latin typeface="Arial" charset="0"/>
                <a:cs typeface="Arial" charset="0"/>
              </a:rPr>
              <a:t>ICTC Team Training</a:t>
            </a:r>
          </a:p>
        </p:txBody>
      </p:sp>
      <p:sp>
        <p:nvSpPr>
          <p:cNvPr id="8195" name="Slide Number Placeholder 5"/>
          <p:cNvSpPr>
            <a:spLocks noGrp="1"/>
          </p:cNvSpPr>
          <p:nvPr>
            <p:ph type="sldNum" sz="quarter" idx="12"/>
          </p:nvPr>
        </p:nvSpPr>
        <p:spPr>
          <a:noFill/>
        </p:spPr>
        <p:txBody>
          <a:bodyPr/>
          <a:lstStyle/>
          <a:p>
            <a:fld id="{00E1F5B3-3F59-4357-B657-BFF4FD558923}" type="slidenum">
              <a:rPr lang="en-US" smtClean="0">
                <a:latin typeface="Arial" charset="0"/>
                <a:cs typeface="Arial" charset="0"/>
              </a:rPr>
              <a:pPr/>
              <a:t>6</a:t>
            </a:fld>
            <a:endParaRPr lang="en-US" smtClean="0">
              <a:latin typeface="Arial" charset="0"/>
              <a:cs typeface="Arial" charset="0"/>
            </a:endParaRPr>
          </a:p>
        </p:txBody>
      </p:sp>
      <p:sp>
        <p:nvSpPr>
          <p:cNvPr id="8196" name="AutoShape 2"/>
          <p:cNvSpPr>
            <a:spLocks noGrp="1" noChangeArrowheads="1"/>
          </p:cNvSpPr>
          <p:nvPr>
            <p:ph type="title"/>
          </p:nvPr>
        </p:nvSpPr>
        <p:spPr>
          <a:xfrm>
            <a:off x="762000" y="785813"/>
            <a:ext cx="7778750" cy="1058862"/>
          </a:xfrm>
        </p:spPr>
        <p:txBody>
          <a:bodyPr/>
          <a:lstStyle/>
          <a:p>
            <a:pPr eaLnBrk="1" hangingPunct="1"/>
            <a:r>
              <a:rPr lang="en-US" sz="3200" b="0" smtClean="0"/>
              <a:t>Advantages of knowing your sero-status</a:t>
            </a:r>
            <a:endParaRPr lang="en-US" sz="3200" smtClean="0"/>
          </a:p>
        </p:txBody>
      </p:sp>
      <p:sp>
        <p:nvSpPr>
          <p:cNvPr id="8197" name="Rectangle 3"/>
          <p:cNvSpPr>
            <a:spLocks noGrp="1" noChangeArrowheads="1"/>
          </p:cNvSpPr>
          <p:nvPr>
            <p:ph type="body" idx="1"/>
          </p:nvPr>
        </p:nvSpPr>
        <p:spPr>
          <a:xfrm>
            <a:off x="838200" y="2674938"/>
            <a:ext cx="7693025" cy="3411537"/>
          </a:xfrm>
        </p:spPr>
        <p:txBody>
          <a:bodyPr/>
          <a:lstStyle/>
          <a:p>
            <a:pPr eaLnBrk="1" hangingPunct="1"/>
            <a:r>
              <a:rPr lang="en-US" smtClean="0"/>
              <a:t>Early referral for appropriate medical treatment: prophylaxis, early detection, curative treatment, antiretroviral treatment. </a:t>
            </a:r>
          </a:p>
          <a:p>
            <a:pPr eaLnBrk="1" hangingPunct="1"/>
            <a:r>
              <a:rPr lang="en-US" smtClean="0"/>
              <a:t>Precautions to protect others. </a:t>
            </a:r>
          </a:p>
          <a:p>
            <a:pPr eaLnBrk="1" hangingPunct="1"/>
            <a:r>
              <a:rPr lang="en-US" smtClean="0"/>
              <a:t>Prevention against re-infection with HIV. </a:t>
            </a:r>
          </a:p>
          <a:p>
            <a:pPr eaLnBrk="1" hangingPunct="1"/>
            <a:endParaRPr lang="en-US" smtClean="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4"/>
          <p:cNvSpPr>
            <a:spLocks noGrp="1"/>
          </p:cNvSpPr>
          <p:nvPr>
            <p:ph type="ftr" sz="quarter" idx="11"/>
          </p:nvPr>
        </p:nvSpPr>
        <p:spPr>
          <a:noFill/>
        </p:spPr>
        <p:txBody>
          <a:bodyPr/>
          <a:lstStyle/>
          <a:p>
            <a:r>
              <a:rPr lang="en-US" smtClean="0">
                <a:latin typeface="Arial" charset="0"/>
                <a:cs typeface="Arial" charset="0"/>
              </a:rPr>
              <a:t>ICTC Team Training</a:t>
            </a:r>
          </a:p>
        </p:txBody>
      </p:sp>
      <p:sp>
        <p:nvSpPr>
          <p:cNvPr id="9219" name="Slide Number Placeholder 5"/>
          <p:cNvSpPr>
            <a:spLocks noGrp="1"/>
          </p:cNvSpPr>
          <p:nvPr>
            <p:ph type="sldNum" sz="quarter" idx="12"/>
          </p:nvPr>
        </p:nvSpPr>
        <p:spPr>
          <a:noFill/>
        </p:spPr>
        <p:txBody>
          <a:bodyPr/>
          <a:lstStyle/>
          <a:p>
            <a:fld id="{3061A72C-5B05-4702-B758-A2E76B8287E4}" type="slidenum">
              <a:rPr lang="en-US" smtClean="0">
                <a:latin typeface="Arial" charset="0"/>
                <a:cs typeface="Arial" charset="0"/>
              </a:rPr>
              <a:pPr/>
              <a:t>7</a:t>
            </a:fld>
            <a:endParaRPr lang="en-US" smtClean="0">
              <a:latin typeface="Arial" charset="0"/>
              <a:cs typeface="Arial" charset="0"/>
            </a:endParaRPr>
          </a:p>
        </p:txBody>
      </p:sp>
      <p:sp>
        <p:nvSpPr>
          <p:cNvPr id="9220" name="AutoShape 4"/>
          <p:cNvSpPr>
            <a:spLocks noGrp="1" noChangeArrowheads="1"/>
          </p:cNvSpPr>
          <p:nvPr>
            <p:ph type="title"/>
          </p:nvPr>
        </p:nvSpPr>
        <p:spPr>
          <a:xfrm>
            <a:off x="533400" y="609600"/>
            <a:ext cx="3962400" cy="1401763"/>
          </a:xfrm>
        </p:spPr>
        <p:txBody>
          <a:bodyPr/>
          <a:lstStyle/>
          <a:p>
            <a:pPr eaLnBrk="1" hangingPunct="1"/>
            <a:r>
              <a:rPr lang="en-US" sz="3200" b="0" smtClean="0"/>
              <a:t>Understanding Behaviour Change</a:t>
            </a:r>
          </a:p>
        </p:txBody>
      </p:sp>
      <p:grpSp>
        <p:nvGrpSpPr>
          <p:cNvPr id="2" name="Group 28"/>
          <p:cNvGrpSpPr>
            <a:grpSpLocks noChangeAspect="1"/>
          </p:cNvGrpSpPr>
          <p:nvPr/>
        </p:nvGrpSpPr>
        <p:grpSpPr bwMode="auto">
          <a:xfrm>
            <a:off x="4267200" y="228600"/>
            <a:ext cx="4152900" cy="6057900"/>
            <a:chOff x="5677" y="1946"/>
            <a:chExt cx="4050" cy="8177"/>
          </a:xfrm>
          <a:solidFill>
            <a:srgbClr val="FFFF00"/>
          </a:solidFill>
        </p:grpSpPr>
        <p:sp>
          <p:nvSpPr>
            <p:cNvPr id="23581" name="AutoShape 29"/>
            <p:cNvSpPr>
              <a:spLocks noChangeAspect="1" noChangeArrowheads="1"/>
            </p:cNvSpPr>
            <p:nvPr/>
          </p:nvSpPr>
          <p:spPr bwMode="auto">
            <a:xfrm>
              <a:off x="5677" y="1946"/>
              <a:ext cx="4050" cy="8177"/>
            </a:xfrm>
            <a:prstGeom prst="rect">
              <a:avLst/>
            </a:prstGeom>
            <a:grpFill/>
            <a:ln w="9525">
              <a:noFill/>
              <a:miter lim="800000"/>
              <a:headEnd/>
              <a:tailEnd/>
            </a:ln>
          </p:spPr>
          <p:txBody>
            <a:bodyPr/>
            <a:lstStyle/>
            <a:p>
              <a:pPr>
                <a:defRPr/>
              </a:pPr>
              <a:endParaRPr lang="en-US">
                <a:latin typeface="Arial" pitchFamily="34" charset="0"/>
                <a:cs typeface="Arial" pitchFamily="34" charset="0"/>
              </a:endParaRPr>
            </a:p>
          </p:txBody>
        </p:sp>
        <p:grpSp>
          <p:nvGrpSpPr>
            <p:cNvPr id="3" name="Group 30"/>
            <p:cNvGrpSpPr>
              <a:grpSpLocks/>
            </p:cNvGrpSpPr>
            <p:nvPr/>
          </p:nvGrpSpPr>
          <p:grpSpPr bwMode="auto">
            <a:xfrm>
              <a:off x="6420" y="1946"/>
              <a:ext cx="2407" cy="8177"/>
              <a:chOff x="6420" y="1946"/>
              <a:chExt cx="2407" cy="8177"/>
            </a:xfrm>
            <a:grpFill/>
          </p:grpSpPr>
          <p:grpSp>
            <p:nvGrpSpPr>
              <p:cNvPr id="4" name="Group 31"/>
              <p:cNvGrpSpPr>
                <a:grpSpLocks/>
              </p:cNvGrpSpPr>
              <p:nvPr/>
            </p:nvGrpSpPr>
            <p:grpSpPr bwMode="auto">
              <a:xfrm>
                <a:off x="6427" y="1946"/>
                <a:ext cx="2400" cy="1235"/>
                <a:chOff x="6427" y="1946"/>
                <a:chExt cx="2400" cy="1235"/>
              </a:xfrm>
              <a:grpFill/>
            </p:grpSpPr>
            <p:sp>
              <p:nvSpPr>
                <p:cNvPr id="23584" name="Oval 32"/>
                <p:cNvSpPr>
                  <a:spLocks noChangeArrowheads="1"/>
                </p:cNvSpPr>
                <p:nvPr/>
              </p:nvSpPr>
              <p:spPr bwMode="auto">
                <a:xfrm>
                  <a:off x="6427" y="1946"/>
                  <a:ext cx="2400" cy="771"/>
                </a:xfrm>
                <a:prstGeom prst="ellipse">
                  <a:avLst/>
                </a:prstGeom>
                <a:grpFill/>
                <a:ln w="12700">
                  <a:solidFill>
                    <a:srgbClr val="000000"/>
                  </a:solidFill>
                  <a:round/>
                  <a:headEnd/>
                  <a:tailEnd/>
                </a:ln>
              </p:spPr>
              <p:txBody>
                <a:bodyPr/>
                <a:lstStyle/>
                <a:p>
                  <a:pPr algn="ctr">
                    <a:defRPr/>
                  </a:pPr>
                  <a:r>
                    <a:rPr lang="en-US" sz="1400" b="1" dirty="0">
                      <a:latin typeface="Times New Roman" pitchFamily="18" charset="0"/>
                      <a:cs typeface="Arial" pitchFamily="34" charset="0"/>
                    </a:rPr>
                    <a:t>Unaware</a:t>
                  </a:r>
                  <a:endParaRPr lang="en-US" sz="2000" b="1" dirty="0">
                    <a:latin typeface="Arial" pitchFamily="34" charset="0"/>
                    <a:cs typeface="Arial" pitchFamily="34" charset="0"/>
                  </a:endParaRPr>
                </a:p>
              </p:txBody>
            </p:sp>
            <p:sp>
              <p:nvSpPr>
                <p:cNvPr id="23585" name="Line 33"/>
                <p:cNvSpPr>
                  <a:spLocks noChangeShapeType="1"/>
                </p:cNvSpPr>
                <p:nvPr/>
              </p:nvSpPr>
              <p:spPr bwMode="auto">
                <a:xfrm>
                  <a:off x="7627" y="2717"/>
                  <a:ext cx="0" cy="464"/>
                </a:xfrm>
                <a:prstGeom prst="line">
                  <a:avLst/>
                </a:prstGeom>
                <a:grpFill/>
                <a:ln w="12700">
                  <a:solidFill>
                    <a:srgbClr val="000000"/>
                  </a:solidFill>
                  <a:round/>
                  <a:headEnd/>
                  <a:tailEnd type="triangle" w="med" len="med"/>
                </a:ln>
              </p:spPr>
              <p:txBody>
                <a:bodyPr/>
                <a:lstStyle/>
                <a:p>
                  <a:pPr>
                    <a:defRPr/>
                  </a:pPr>
                  <a:endParaRPr lang="en-US">
                    <a:latin typeface="Arial" pitchFamily="34" charset="0"/>
                    <a:cs typeface="Arial" pitchFamily="34" charset="0"/>
                  </a:endParaRPr>
                </a:p>
              </p:txBody>
            </p:sp>
          </p:grpSp>
          <p:grpSp>
            <p:nvGrpSpPr>
              <p:cNvPr id="5" name="Group 34"/>
              <p:cNvGrpSpPr>
                <a:grpSpLocks/>
              </p:cNvGrpSpPr>
              <p:nvPr/>
            </p:nvGrpSpPr>
            <p:grpSpPr bwMode="auto">
              <a:xfrm>
                <a:off x="6420" y="3181"/>
                <a:ext cx="2407" cy="1234"/>
                <a:chOff x="6420" y="2255"/>
                <a:chExt cx="2407" cy="1234"/>
              </a:xfrm>
              <a:grpFill/>
            </p:grpSpPr>
            <p:sp>
              <p:nvSpPr>
                <p:cNvPr id="23587" name="Oval 35"/>
                <p:cNvSpPr>
                  <a:spLocks noChangeArrowheads="1"/>
                </p:cNvSpPr>
                <p:nvPr/>
              </p:nvSpPr>
              <p:spPr bwMode="auto">
                <a:xfrm>
                  <a:off x="6427" y="2255"/>
                  <a:ext cx="2400" cy="771"/>
                </a:xfrm>
                <a:prstGeom prst="ellipse">
                  <a:avLst/>
                </a:prstGeom>
                <a:grpFill/>
                <a:ln w="12700">
                  <a:solidFill>
                    <a:srgbClr val="000000"/>
                  </a:solidFill>
                  <a:round/>
                  <a:headEnd/>
                  <a:tailEnd/>
                </a:ln>
              </p:spPr>
              <p:txBody>
                <a:bodyPr/>
                <a:lstStyle/>
                <a:p>
                  <a:pPr algn="ctr">
                    <a:defRPr/>
                  </a:pPr>
                  <a:r>
                    <a:rPr lang="en-US" sz="1200" dirty="0">
                      <a:latin typeface="Times New Roman" pitchFamily="18" charset="0"/>
                      <a:cs typeface="Arial" pitchFamily="34" charset="0"/>
                    </a:rPr>
                    <a:t>Aware</a:t>
                  </a:r>
                  <a:endParaRPr lang="en-US" dirty="0">
                    <a:latin typeface="Arial" pitchFamily="34" charset="0"/>
                    <a:cs typeface="Arial" pitchFamily="34" charset="0"/>
                  </a:endParaRPr>
                </a:p>
              </p:txBody>
            </p:sp>
            <p:sp>
              <p:nvSpPr>
                <p:cNvPr id="23588" name="Line 36"/>
                <p:cNvSpPr>
                  <a:spLocks noChangeShapeType="1"/>
                </p:cNvSpPr>
                <p:nvPr/>
              </p:nvSpPr>
              <p:spPr bwMode="auto">
                <a:xfrm>
                  <a:off x="7627" y="3026"/>
                  <a:ext cx="0" cy="463"/>
                </a:xfrm>
                <a:prstGeom prst="line">
                  <a:avLst/>
                </a:prstGeom>
                <a:grpFill/>
                <a:ln w="12700">
                  <a:solidFill>
                    <a:srgbClr val="000000"/>
                  </a:solidFill>
                  <a:round/>
                  <a:headEnd/>
                  <a:tailEnd type="triangle" w="med" len="med"/>
                </a:ln>
              </p:spPr>
              <p:txBody>
                <a:bodyPr/>
                <a:lstStyle/>
                <a:p>
                  <a:pPr>
                    <a:defRPr/>
                  </a:pPr>
                  <a:endParaRPr lang="en-US">
                    <a:latin typeface="Arial" pitchFamily="34" charset="0"/>
                    <a:cs typeface="Arial" pitchFamily="34" charset="0"/>
                  </a:endParaRPr>
                </a:p>
              </p:txBody>
            </p:sp>
            <p:sp>
              <p:nvSpPr>
                <p:cNvPr id="27" name="Oval 35"/>
                <p:cNvSpPr>
                  <a:spLocks noChangeArrowheads="1"/>
                </p:cNvSpPr>
                <p:nvPr/>
              </p:nvSpPr>
              <p:spPr bwMode="auto">
                <a:xfrm>
                  <a:off x="6420" y="2255"/>
                  <a:ext cx="2400" cy="771"/>
                </a:xfrm>
                <a:prstGeom prst="ellipse">
                  <a:avLst/>
                </a:prstGeom>
                <a:grpFill/>
                <a:ln w="12700">
                  <a:solidFill>
                    <a:srgbClr val="000000"/>
                  </a:solidFill>
                  <a:round/>
                  <a:headEnd/>
                  <a:tailEnd/>
                </a:ln>
              </p:spPr>
              <p:txBody>
                <a:bodyPr/>
                <a:lstStyle/>
                <a:p>
                  <a:pPr algn="ctr">
                    <a:defRPr/>
                  </a:pPr>
                  <a:r>
                    <a:rPr lang="en-US" sz="1400" b="1" dirty="0">
                      <a:latin typeface="Times New Roman" pitchFamily="18" charset="0"/>
                      <a:cs typeface="Arial" pitchFamily="34" charset="0"/>
                    </a:rPr>
                    <a:t>Aware</a:t>
                  </a:r>
                  <a:endParaRPr lang="en-US" sz="2000" b="1" dirty="0">
                    <a:latin typeface="Arial" pitchFamily="34" charset="0"/>
                    <a:cs typeface="Arial" pitchFamily="34" charset="0"/>
                  </a:endParaRPr>
                </a:p>
              </p:txBody>
            </p:sp>
          </p:grpSp>
          <p:grpSp>
            <p:nvGrpSpPr>
              <p:cNvPr id="6" name="Group 37"/>
              <p:cNvGrpSpPr>
                <a:grpSpLocks/>
              </p:cNvGrpSpPr>
              <p:nvPr/>
            </p:nvGrpSpPr>
            <p:grpSpPr bwMode="auto">
              <a:xfrm>
                <a:off x="6420" y="4415"/>
                <a:ext cx="2407" cy="1234"/>
                <a:chOff x="6420" y="2255"/>
                <a:chExt cx="2407" cy="1234"/>
              </a:xfrm>
              <a:grpFill/>
            </p:grpSpPr>
            <p:sp>
              <p:nvSpPr>
                <p:cNvPr id="23590" name="Oval 38"/>
                <p:cNvSpPr>
                  <a:spLocks noChangeArrowheads="1"/>
                </p:cNvSpPr>
                <p:nvPr/>
              </p:nvSpPr>
              <p:spPr bwMode="auto">
                <a:xfrm>
                  <a:off x="6427" y="2255"/>
                  <a:ext cx="2400" cy="771"/>
                </a:xfrm>
                <a:prstGeom prst="ellipse">
                  <a:avLst/>
                </a:prstGeom>
                <a:grpFill/>
                <a:ln w="12700">
                  <a:solidFill>
                    <a:srgbClr val="000000"/>
                  </a:solidFill>
                  <a:round/>
                  <a:headEnd/>
                  <a:tailEnd/>
                </a:ln>
              </p:spPr>
              <p:txBody>
                <a:bodyPr/>
                <a:lstStyle/>
                <a:p>
                  <a:pPr algn="ctr">
                    <a:defRPr/>
                  </a:pPr>
                  <a:r>
                    <a:rPr lang="en-US" sz="1200">
                      <a:latin typeface="Times New Roman" pitchFamily="18" charset="0"/>
                      <a:cs typeface="Arial" pitchFamily="34" charset="0"/>
                    </a:rPr>
                    <a:t>Concerned</a:t>
                  </a:r>
                  <a:endParaRPr lang="en-US">
                    <a:latin typeface="Arial" pitchFamily="34" charset="0"/>
                    <a:cs typeface="Arial" pitchFamily="34" charset="0"/>
                  </a:endParaRPr>
                </a:p>
              </p:txBody>
            </p:sp>
            <p:sp>
              <p:nvSpPr>
                <p:cNvPr id="23591" name="Line 39"/>
                <p:cNvSpPr>
                  <a:spLocks noChangeShapeType="1"/>
                </p:cNvSpPr>
                <p:nvPr/>
              </p:nvSpPr>
              <p:spPr bwMode="auto">
                <a:xfrm>
                  <a:off x="7627" y="3026"/>
                  <a:ext cx="0" cy="463"/>
                </a:xfrm>
                <a:prstGeom prst="line">
                  <a:avLst/>
                </a:prstGeom>
                <a:grpFill/>
                <a:ln w="12700">
                  <a:solidFill>
                    <a:srgbClr val="000000"/>
                  </a:solidFill>
                  <a:round/>
                  <a:headEnd/>
                  <a:tailEnd type="triangle" w="med" len="med"/>
                </a:ln>
              </p:spPr>
              <p:txBody>
                <a:bodyPr/>
                <a:lstStyle/>
                <a:p>
                  <a:pPr>
                    <a:defRPr/>
                  </a:pPr>
                  <a:endParaRPr lang="en-US">
                    <a:latin typeface="Arial" pitchFamily="34" charset="0"/>
                    <a:cs typeface="Arial" pitchFamily="34" charset="0"/>
                  </a:endParaRPr>
                </a:p>
              </p:txBody>
            </p:sp>
            <p:sp>
              <p:nvSpPr>
                <p:cNvPr id="28" name="Oval 38"/>
                <p:cNvSpPr>
                  <a:spLocks noChangeArrowheads="1"/>
                </p:cNvSpPr>
                <p:nvPr/>
              </p:nvSpPr>
              <p:spPr bwMode="auto">
                <a:xfrm>
                  <a:off x="6420" y="2255"/>
                  <a:ext cx="2400" cy="771"/>
                </a:xfrm>
                <a:prstGeom prst="ellipse">
                  <a:avLst/>
                </a:prstGeom>
                <a:grpFill/>
                <a:ln w="12700">
                  <a:solidFill>
                    <a:srgbClr val="000000"/>
                  </a:solidFill>
                  <a:round/>
                  <a:headEnd/>
                  <a:tailEnd/>
                </a:ln>
              </p:spPr>
              <p:txBody>
                <a:bodyPr/>
                <a:lstStyle/>
                <a:p>
                  <a:pPr algn="ctr">
                    <a:defRPr/>
                  </a:pPr>
                  <a:r>
                    <a:rPr lang="en-US" sz="1400" b="1" dirty="0">
                      <a:latin typeface="Times New Roman" pitchFamily="18" charset="0"/>
                      <a:cs typeface="Arial" pitchFamily="34" charset="0"/>
                    </a:rPr>
                    <a:t>Concerned</a:t>
                  </a:r>
                  <a:endParaRPr lang="en-US" sz="2000" b="1" dirty="0">
                    <a:latin typeface="Arial" pitchFamily="34" charset="0"/>
                    <a:cs typeface="Arial" pitchFamily="34" charset="0"/>
                  </a:endParaRPr>
                </a:p>
              </p:txBody>
            </p:sp>
          </p:grpSp>
          <p:grpSp>
            <p:nvGrpSpPr>
              <p:cNvPr id="7" name="Group 40"/>
              <p:cNvGrpSpPr>
                <a:grpSpLocks/>
              </p:cNvGrpSpPr>
              <p:nvPr/>
            </p:nvGrpSpPr>
            <p:grpSpPr bwMode="auto">
              <a:xfrm>
                <a:off x="6427" y="5649"/>
                <a:ext cx="2400" cy="1235"/>
                <a:chOff x="6427" y="2255"/>
                <a:chExt cx="2400" cy="1234"/>
              </a:xfrm>
              <a:grpFill/>
            </p:grpSpPr>
            <p:sp>
              <p:nvSpPr>
                <p:cNvPr id="23593" name="Oval 41"/>
                <p:cNvSpPr>
                  <a:spLocks noChangeArrowheads="1"/>
                </p:cNvSpPr>
                <p:nvPr/>
              </p:nvSpPr>
              <p:spPr bwMode="auto">
                <a:xfrm>
                  <a:off x="6427" y="2255"/>
                  <a:ext cx="2400" cy="771"/>
                </a:xfrm>
                <a:prstGeom prst="ellipse">
                  <a:avLst/>
                </a:prstGeom>
                <a:grpFill/>
                <a:ln w="12700">
                  <a:solidFill>
                    <a:srgbClr val="000000"/>
                  </a:solidFill>
                  <a:round/>
                  <a:headEnd/>
                  <a:tailEnd/>
                </a:ln>
              </p:spPr>
              <p:txBody>
                <a:bodyPr/>
                <a:lstStyle/>
                <a:p>
                  <a:pPr algn="ctr">
                    <a:defRPr/>
                  </a:pPr>
                  <a:r>
                    <a:rPr lang="en-US" sz="1400" b="1" dirty="0">
                      <a:latin typeface="Times New Roman" pitchFamily="18" charset="0"/>
                      <a:cs typeface="Arial" pitchFamily="34" charset="0"/>
                    </a:rPr>
                    <a:t>Knowledgeable</a:t>
                  </a:r>
                  <a:endParaRPr lang="en-US" sz="2000" b="1" dirty="0">
                    <a:latin typeface="Arial" pitchFamily="34" charset="0"/>
                    <a:cs typeface="Arial" pitchFamily="34" charset="0"/>
                  </a:endParaRPr>
                </a:p>
              </p:txBody>
            </p:sp>
            <p:sp>
              <p:nvSpPr>
                <p:cNvPr id="23594" name="Line 42"/>
                <p:cNvSpPr>
                  <a:spLocks noChangeShapeType="1"/>
                </p:cNvSpPr>
                <p:nvPr/>
              </p:nvSpPr>
              <p:spPr bwMode="auto">
                <a:xfrm>
                  <a:off x="7627" y="3026"/>
                  <a:ext cx="0" cy="463"/>
                </a:xfrm>
                <a:prstGeom prst="line">
                  <a:avLst/>
                </a:prstGeom>
                <a:grpFill/>
                <a:ln w="12700">
                  <a:solidFill>
                    <a:srgbClr val="000000"/>
                  </a:solidFill>
                  <a:round/>
                  <a:headEnd/>
                  <a:tailEnd type="triangle" w="med" len="med"/>
                </a:ln>
              </p:spPr>
              <p:txBody>
                <a:bodyPr/>
                <a:lstStyle/>
                <a:p>
                  <a:pPr>
                    <a:defRPr/>
                  </a:pPr>
                  <a:endParaRPr lang="en-US">
                    <a:latin typeface="Arial" pitchFamily="34" charset="0"/>
                    <a:cs typeface="Arial" pitchFamily="34" charset="0"/>
                  </a:endParaRPr>
                </a:p>
              </p:txBody>
            </p:sp>
          </p:grpSp>
          <p:grpSp>
            <p:nvGrpSpPr>
              <p:cNvPr id="8" name="Group 43"/>
              <p:cNvGrpSpPr>
                <a:grpSpLocks/>
              </p:cNvGrpSpPr>
              <p:nvPr/>
            </p:nvGrpSpPr>
            <p:grpSpPr bwMode="auto">
              <a:xfrm>
                <a:off x="6427" y="6884"/>
                <a:ext cx="2400" cy="1234"/>
                <a:chOff x="6427" y="2255"/>
                <a:chExt cx="2400" cy="1234"/>
              </a:xfrm>
              <a:grpFill/>
            </p:grpSpPr>
            <p:sp>
              <p:nvSpPr>
                <p:cNvPr id="23596" name="Oval 44"/>
                <p:cNvSpPr>
                  <a:spLocks noChangeArrowheads="1"/>
                </p:cNvSpPr>
                <p:nvPr/>
              </p:nvSpPr>
              <p:spPr bwMode="auto">
                <a:xfrm>
                  <a:off x="6427" y="2255"/>
                  <a:ext cx="2400" cy="771"/>
                </a:xfrm>
                <a:prstGeom prst="ellipse">
                  <a:avLst/>
                </a:prstGeom>
                <a:grpFill/>
                <a:ln w="12700">
                  <a:solidFill>
                    <a:srgbClr val="000000"/>
                  </a:solidFill>
                  <a:round/>
                  <a:headEnd/>
                  <a:tailEnd/>
                </a:ln>
              </p:spPr>
              <p:txBody>
                <a:bodyPr/>
                <a:lstStyle/>
                <a:p>
                  <a:pPr algn="ctr">
                    <a:defRPr/>
                  </a:pPr>
                  <a:r>
                    <a:rPr lang="en-US" sz="1400" b="1" dirty="0">
                      <a:latin typeface="Times New Roman" pitchFamily="18" charset="0"/>
                      <a:cs typeface="Arial" pitchFamily="34" charset="0"/>
                    </a:rPr>
                    <a:t>Motivated to change</a:t>
                  </a:r>
                  <a:endParaRPr lang="en-US" sz="2000" b="1" dirty="0">
                    <a:latin typeface="Arial" pitchFamily="34" charset="0"/>
                    <a:cs typeface="Arial" pitchFamily="34" charset="0"/>
                  </a:endParaRPr>
                </a:p>
              </p:txBody>
            </p:sp>
            <p:sp>
              <p:nvSpPr>
                <p:cNvPr id="23597" name="Line 45"/>
                <p:cNvSpPr>
                  <a:spLocks noChangeShapeType="1"/>
                </p:cNvSpPr>
                <p:nvPr/>
              </p:nvSpPr>
              <p:spPr bwMode="auto">
                <a:xfrm>
                  <a:off x="7627" y="3026"/>
                  <a:ext cx="0" cy="463"/>
                </a:xfrm>
                <a:prstGeom prst="line">
                  <a:avLst/>
                </a:prstGeom>
                <a:grpFill/>
                <a:ln w="12700">
                  <a:solidFill>
                    <a:srgbClr val="000000"/>
                  </a:solidFill>
                  <a:round/>
                  <a:headEnd/>
                  <a:tailEnd type="triangle" w="med" len="med"/>
                </a:ln>
              </p:spPr>
              <p:txBody>
                <a:bodyPr/>
                <a:lstStyle/>
                <a:p>
                  <a:pPr>
                    <a:defRPr/>
                  </a:pPr>
                  <a:endParaRPr lang="en-US">
                    <a:latin typeface="Arial" pitchFamily="34" charset="0"/>
                    <a:cs typeface="Arial" pitchFamily="34" charset="0"/>
                  </a:endParaRPr>
                </a:p>
              </p:txBody>
            </p:sp>
          </p:grpSp>
          <p:grpSp>
            <p:nvGrpSpPr>
              <p:cNvPr id="9" name="Group 46"/>
              <p:cNvGrpSpPr>
                <a:grpSpLocks/>
              </p:cNvGrpSpPr>
              <p:nvPr/>
            </p:nvGrpSpPr>
            <p:grpSpPr bwMode="auto">
              <a:xfrm>
                <a:off x="6427" y="8118"/>
                <a:ext cx="2400" cy="1235"/>
                <a:chOff x="6427" y="2255"/>
                <a:chExt cx="2400" cy="1234"/>
              </a:xfrm>
              <a:grpFill/>
            </p:grpSpPr>
            <p:sp>
              <p:nvSpPr>
                <p:cNvPr id="23599" name="Oval 47"/>
                <p:cNvSpPr>
                  <a:spLocks noChangeArrowheads="1"/>
                </p:cNvSpPr>
                <p:nvPr/>
              </p:nvSpPr>
              <p:spPr bwMode="auto">
                <a:xfrm>
                  <a:off x="6427" y="2255"/>
                  <a:ext cx="2400" cy="771"/>
                </a:xfrm>
                <a:prstGeom prst="ellipse">
                  <a:avLst/>
                </a:prstGeom>
                <a:grpFill/>
                <a:ln w="12700">
                  <a:solidFill>
                    <a:srgbClr val="000000"/>
                  </a:solidFill>
                  <a:round/>
                  <a:headEnd/>
                  <a:tailEnd/>
                </a:ln>
              </p:spPr>
              <p:txBody>
                <a:bodyPr/>
                <a:lstStyle/>
                <a:p>
                  <a:pPr algn="ctr">
                    <a:defRPr/>
                  </a:pPr>
                  <a:r>
                    <a:rPr lang="en-US" sz="1200" b="1" dirty="0" err="1">
                      <a:latin typeface="Times New Roman" pitchFamily="18" charset="0"/>
                      <a:cs typeface="Arial" pitchFamily="34" charset="0"/>
                    </a:rPr>
                    <a:t>Practising</a:t>
                  </a:r>
                  <a:r>
                    <a:rPr lang="en-US" sz="1200" b="1" dirty="0">
                      <a:latin typeface="Times New Roman" pitchFamily="18" charset="0"/>
                      <a:cs typeface="Arial" pitchFamily="34" charset="0"/>
                    </a:rPr>
                    <a:t> new </a:t>
                  </a:r>
                  <a:r>
                    <a:rPr lang="en-US" sz="1200" b="1" dirty="0" err="1">
                      <a:latin typeface="Times New Roman" pitchFamily="18" charset="0"/>
                      <a:cs typeface="Arial" pitchFamily="34" charset="0"/>
                    </a:rPr>
                    <a:t>behaviour</a:t>
                  </a:r>
                  <a:r>
                    <a:rPr lang="en-US" sz="1200" b="1" dirty="0">
                      <a:latin typeface="Times New Roman" pitchFamily="18" charset="0"/>
                      <a:cs typeface="Arial" pitchFamily="34" charset="0"/>
                    </a:rPr>
                    <a:t> initially</a:t>
                  </a:r>
                  <a:endParaRPr lang="en-US" b="1" dirty="0">
                    <a:latin typeface="Arial" pitchFamily="34" charset="0"/>
                    <a:cs typeface="Arial" pitchFamily="34" charset="0"/>
                  </a:endParaRPr>
                </a:p>
              </p:txBody>
            </p:sp>
            <p:sp>
              <p:nvSpPr>
                <p:cNvPr id="23600" name="Line 48"/>
                <p:cNvSpPr>
                  <a:spLocks noChangeShapeType="1"/>
                </p:cNvSpPr>
                <p:nvPr/>
              </p:nvSpPr>
              <p:spPr bwMode="auto">
                <a:xfrm>
                  <a:off x="7627" y="3026"/>
                  <a:ext cx="0" cy="463"/>
                </a:xfrm>
                <a:prstGeom prst="line">
                  <a:avLst/>
                </a:prstGeom>
                <a:grpFill/>
                <a:ln w="12700">
                  <a:solidFill>
                    <a:srgbClr val="000000"/>
                  </a:solidFill>
                  <a:round/>
                  <a:headEnd/>
                  <a:tailEnd type="triangle" w="med" len="med"/>
                </a:ln>
              </p:spPr>
              <p:txBody>
                <a:bodyPr/>
                <a:lstStyle/>
                <a:p>
                  <a:pPr>
                    <a:defRPr/>
                  </a:pPr>
                  <a:endParaRPr lang="en-US">
                    <a:latin typeface="Arial" pitchFamily="34" charset="0"/>
                    <a:cs typeface="Arial" pitchFamily="34" charset="0"/>
                  </a:endParaRPr>
                </a:p>
              </p:txBody>
            </p:sp>
          </p:grpSp>
          <p:sp>
            <p:nvSpPr>
              <p:cNvPr id="23601" name="Oval 49"/>
              <p:cNvSpPr>
                <a:spLocks noChangeArrowheads="1"/>
              </p:cNvSpPr>
              <p:nvPr/>
            </p:nvSpPr>
            <p:spPr bwMode="auto">
              <a:xfrm>
                <a:off x="6427" y="9352"/>
                <a:ext cx="2400" cy="771"/>
              </a:xfrm>
              <a:prstGeom prst="ellipse">
                <a:avLst/>
              </a:prstGeom>
              <a:grpFill/>
              <a:ln w="12700">
                <a:solidFill>
                  <a:srgbClr val="000000"/>
                </a:solidFill>
                <a:round/>
                <a:headEnd/>
                <a:tailEnd/>
              </a:ln>
            </p:spPr>
            <p:txBody>
              <a:bodyPr/>
              <a:lstStyle/>
              <a:p>
                <a:pPr algn="ctr">
                  <a:defRPr/>
                </a:pPr>
                <a:r>
                  <a:rPr lang="en-US" sz="1400" b="1" dirty="0">
                    <a:latin typeface="Times New Roman" pitchFamily="18" charset="0"/>
                    <a:cs typeface="Arial" pitchFamily="34" charset="0"/>
                  </a:rPr>
                  <a:t>Maintaining new </a:t>
                </a:r>
                <a:r>
                  <a:rPr lang="en-US" sz="1400" b="1" dirty="0" err="1">
                    <a:latin typeface="Times New Roman" pitchFamily="18" charset="0"/>
                    <a:cs typeface="Arial" pitchFamily="34" charset="0"/>
                  </a:rPr>
                  <a:t>behaviour</a:t>
                </a:r>
                <a:endParaRPr lang="en-US" sz="2000" b="1" dirty="0">
                  <a:latin typeface="Arial" pitchFamily="34" charset="0"/>
                  <a:cs typeface="Arial" pitchFamily="34" charset="0"/>
                </a:endParaRPr>
              </a:p>
            </p:txBody>
          </p:sp>
        </p:grpSp>
      </p:gr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4"/>
          <p:cNvSpPr>
            <a:spLocks noGrp="1"/>
          </p:cNvSpPr>
          <p:nvPr>
            <p:ph type="ftr" sz="quarter" idx="11"/>
          </p:nvPr>
        </p:nvSpPr>
        <p:spPr>
          <a:noFill/>
        </p:spPr>
        <p:txBody>
          <a:bodyPr/>
          <a:lstStyle/>
          <a:p>
            <a:r>
              <a:rPr lang="en-US" smtClean="0">
                <a:latin typeface="Arial" charset="0"/>
                <a:cs typeface="Arial" charset="0"/>
              </a:rPr>
              <a:t>ICTC Team Training</a:t>
            </a:r>
          </a:p>
        </p:txBody>
      </p:sp>
      <p:sp>
        <p:nvSpPr>
          <p:cNvPr id="10243" name="Slide Number Placeholder 5"/>
          <p:cNvSpPr>
            <a:spLocks noGrp="1"/>
          </p:cNvSpPr>
          <p:nvPr>
            <p:ph type="sldNum" sz="quarter" idx="12"/>
          </p:nvPr>
        </p:nvSpPr>
        <p:spPr>
          <a:noFill/>
        </p:spPr>
        <p:txBody>
          <a:bodyPr/>
          <a:lstStyle/>
          <a:p>
            <a:fld id="{B9ACA1E9-AC07-4F55-B22F-D6588ABAF179}" type="slidenum">
              <a:rPr lang="en-US" smtClean="0">
                <a:latin typeface="Arial" charset="0"/>
                <a:cs typeface="Arial" charset="0"/>
              </a:rPr>
              <a:pPr/>
              <a:t>8</a:t>
            </a:fld>
            <a:endParaRPr lang="en-US" smtClean="0">
              <a:latin typeface="Arial" charset="0"/>
              <a:cs typeface="Arial" charset="0"/>
            </a:endParaRPr>
          </a:p>
        </p:txBody>
      </p:sp>
      <p:sp>
        <p:nvSpPr>
          <p:cNvPr id="10244" name="AutoShape 2"/>
          <p:cNvSpPr>
            <a:spLocks noGrp="1" noChangeArrowheads="1"/>
          </p:cNvSpPr>
          <p:nvPr>
            <p:ph type="title"/>
          </p:nvPr>
        </p:nvSpPr>
        <p:spPr/>
        <p:txBody>
          <a:bodyPr/>
          <a:lstStyle/>
          <a:p>
            <a:pPr eaLnBrk="1" hangingPunct="1"/>
            <a:r>
              <a:rPr lang="en-US" smtClean="0"/>
              <a:t>3 models of behaviour change</a:t>
            </a:r>
          </a:p>
        </p:txBody>
      </p:sp>
      <p:sp>
        <p:nvSpPr>
          <p:cNvPr id="10245" name="Rectangle 3"/>
          <p:cNvSpPr>
            <a:spLocks noGrp="1" noChangeArrowheads="1"/>
          </p:cNvSpPr>
          <p:nvPr>
            <p:ph type="body" idx="1"/>
          </p:nvPr>
        </p:nvSpPr>
        <p:spPr/>
        <p:txBody>
          <a:bodyPr/>
          <a:lstStyle/>
          <a:p>
            <a:pPr eaLnBrk="1" hangingPunct="1"/>
            <a:endParaRPr lang="en-US" smtClean="0"/>
          </a:p>
          <a:p>
            <a:pPr eaLnBrk="1" hangingPunct="1"/>
            <a:r>
              <a:rPr lang="en-US" smtClean="0"/>
              <a:t>Risk Elimination Model</a:t>
            </a:r>
          </a:p>
          <a:p>
            <a:pPr eaLnBrk="1" hangingPunct="1"/>
            <a:r>
              <a:rPr lang="en-US" smtClean="0"/>
              <a:t>Risk Reduction Model </a:t>
            </a:r>
          </a:p>
          <a:p>
            <a:pPr eaLnBrk="1" hangingPunct="1"/>
            <a:r>
              <a:rPr lang="en-US" smtClean="0"/>
              <a:t>Harm Reduction Model</a:t>
            </a:r>
          </a:p>
          <a:p>
            <a:pPr eaLnBrk="1" hangingPunct="1">
              <a:buFont typeface="Wingdings" pitchFamily="2" charset="2"/>
              <a:buNone/>
            </a:pPr>
            <a:r>
              <a:rPr lang="en-US" smtClean="0"/>
              <a:t>	</a:t>
            </a:r>
            <a:r>
              <a:rPr lang="en-US" sz="2000" smtClean="0"/>
              <a:t>(The HIV Counselling Training Modules for VCT, PPTCT and ART Counsellors, NACO, 2006)</a:t>
            </a:r>
          </a:p>
          <a:p>
            <a:pPr eaLnBrk="1" hangingPunct="1"/>
            <a:endParaRPr lang="en-US" sz="2000"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4"/>
          <p:cNvSpPr>
            <a:spLocks noGrp="1"/>
          </p:cNvSpPr>
          <p:nvPr>
            <p:ph type="ftr" sz="quarter" idx="11"/>
          </p:nvPr>
        </p:nvSpPr>
        <p:spPr>
          <a:noFill/>
        </p:spPr>
        <p:txBody>
          <a:bodyPr/>
          <a:lstStyle/>
          <a:p>
            <a:r>
              <a:rPr lang="en-US" smtClean="0">
                <a:latin typeface="Arial" charset="0"/>
                <a:cs typeface="Arial" charset="0"/>
              </a:rPr>
              <a:t>ICTC Team Training</a:t>
            </a:r>
          </a:p>
        </p:txBody>
      </p:sp>
      <p:sp>
        <p:nvSpPr>
          <p:cNvPr id="11267" name="Slide Number Placeholder 5"/>
          <p:cNvSpPr>
            <a:spLocks noGrp="1"/>
          </p:cNvSpPr>
          <p:nvPr>
            <p:ph type="sldNum" sz="quarter" idx="12"/>
          </p:nvPr>
        </p:nvSpPr>
        <p:spPr>
          <a:noFill/>
        </p:spPr>
        <p:txBody>
          <a:bodyPr/>
          <a:lstStyle/>
          <a:p>
            <a:fld id="{BE71C40D-6382-4803-81C3-B35D940D7737}" type="slidenum">
              <a:rPr lang="en-US" smtClean="0">
                <a:latin typeface="Arial" charset="0"/>
                <a:cs typeface="Arial" charset="0"/>
              </a:rPr>
              <a:pPr/>
              <a:t>9</a:t>
            </a:fld>
            <a:endParaRPr lang="en-US" smtClean="0">
              <a:latin typeface="Arial" charset="0"/>
              <a:cs typeface="Arial" charset="0"/>
            </a:endParaRPr>
          </a:p>
        </p:txBody>
      </p:sp>
      <p:sp>
        <p:nvSpPr>
          <p:cNvPr id="11268" name="Rectangle 3"/>
          <p:cNvSpPr>
            <a:spLocks noGrp="1" noChangeArrowheads="1"/>
          </p:cNvSpPr>
          <p:nvPr>
            <p:ph type="body" idx="1"/>
          </p:nvPr>
        </p:nvSpPr>
        <p:spPr/>
        <p:txBody>
          <a:bodyPr/>
          <a:lstStyle/>
          <a:p>
            <a:pPr eaLnBrk="1" hangingPunct="1">
              <a:lnSpc>
                <a:spcPct val="80000"/>
              </a:lnSpc>
            </a:pPr>
            <a:r>
              <a:rPr lang="en-US" sz="2400" smtClean="0"/>
              <a:t>Knowing one’s sero-status is the first step to getting HIV services.</a:t>
            </a:r>
          </a:p>
          <a:p>
            <a:pPr eaLnBrk="1" hangingPunct="1">
              <a:lnSpc>
                <a:spcPct val="80000"/>
              </a:lnSpc>
            </a:pPr>
            <a:r>
              <a:rPr lang="en-US" sz="2400" smtClean="0"/>
              <a:t>Only 1 in 3 infected people knows their sero-status.</a:t>
            </a:r>
          </a:p>
          <a:p>
            <a:pPr eaLnBrk="1" hangingPunct="1">
              <a:lnSpc>
                <a:spcPct val="80000"/>
              </a:lnSpc>
            </a:pPr>
            <a:r>
              <a:rPr lang="en-US" sz="2400" smtClean="0"/>
              <a:t>Need to increase the no. of people visiting ICTC.</a:t>
            </a:r>
          </a:p>
          <a:p>
            <a:pPr eaLnBrk="1" hangingPunct="1">
              <a:lnSpc>
                <a:spcPct val="80000"/>
              </a:lnSpc>
              <a:buFont typeface="Wingdings" pitchFamily="2" charset="2"/>
              <a:buNone/>
            </a:pPr>
            <a:endParaRPr lang="en-US" sz="2400" smtClean="0"/>
          </a:p>
          <a:p>
            <a:pPr eaLnBrk="1" hangingPunct="1">
              <a:lnSpc>
                <a:spcPct val="80000"/>
              </a:lnSpc>
              <a:buFont typeface="Wingdings" pitchFamily="2" charset="2"/>
              <a:buNone/>
            </a:pPr>
            <a:r>
              <a:rPr lang="en-US" sz="2400" smtClean="0"/>
              <a:t>Provider Initiated Testing:</a:t>
            </a:r>
          </a:p>
          <a:p>
            <a:pPr eaLnBrk="1" hangingPunct="1">
              <a:lnSpc>
                <a:spcPct val="80000"/>
              </a:lnSpc>
              <a:buFont typeface="Wingdings" pitchFamily="2" charset="2"/>
              <a:buNone/>
            </a:pPr>
            <a:r>
              <a:rPr lang="en-US" sz="2400" smtClean="0"/>
              <a:t>	</a:t>
            </a:r>
            <a:r>
              <a:rPr lang="en-US" sz="2400" b="1" smtClean="0"/>
              <a:t>HIV Counselling and Testing is recommended by health care providers to people who come to them for other health concerns when they display signs and symptoms suggestive of HIV infection or other co-infections. </a:t>
            </a:r>
          </a:p>
        </p:txBody>
      </p:sp>
      <p:sp>
        <p:nvSpPr>
          <p:cNvPr id="11269" name="AutoShape 5"/>
          <p:cNvSpPr>
            <a:spLocks noGrp="1" noChangeArrowheads="1"/>
          </p:cNvSpPr>
          <p:nvPr>
            <p:ph type="title"/>
          </p:nvPr>
        </p:nvSpPr>
        <p:spPr>
          <a:noFill/>
        </p:spPr>
        <p:txBody>
          <a:bodyPr/>
          <a:lstStyle/>
          <a:p>
            <a:pPr eaLnBrk="1" hangingPunct="1"/>
            <a:r>
              <a:rPr lang="en-US" smtClean="0"/>
              <a:t>Provider-Initiated Testing</a:t>
            </a:r>
          </a:p>
        </p:txBody>
      </p:sp>
    </p:spTree>
  </p:cSld>
  <p:clrMapOvr>
    <a:masterClrMapping/>
  </p:clrMapOvr>
  <p:transition/>
</p:sld>
</file>

<file path=ppt/theme/theme1.xml><?xml version="1.0" encoding="utf-8"?>
<a:theme xmlns:a="http://schemas.openxmlformats.org/drawingml/2006/main" name="Capsules">
  <a:themeElements>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309</TotalTime>
  <Words>2404</Words>
  <Application>Microsoft Office PowerPoint</Application>
  <PresentationFormat>On-screen Show (4:3)</PresentationFormat>
  <Paragraphs>156</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Wingdings</vt:lpstr>
      <vt:lpstr>Times New Roman</vt:lpstr>
      <vt:lpstr>Capsules</vt:lpstr>
      <vt:lpstr>Why do patients need counselling? </vt:lpstr>
      <vt:lpstr>Questions</vt:lpstr>
      <vt:lpstr>Counselling</vt:lpstr>
      <vt:lpstr>Slide 4</vt:lpstr>
      <vt:lpstr>Slide 5</vt:lpstr>
      <vt:lpstr>Advantages of knowing your sero-status</vt:lpstr>
      <vt:lpstr>Understanding Behaviour Change</vt:lpstr>
      <vt:lpstr>3 models of behaviour change</vt:lpstr>
      <vt:lpstr>Provider-Initiated Testing</vt:lpstr>
      <vt:lpstr>Provider-Initiated Testing: Who?</vt:lpstr>
      <vt:lpstr>Provider-Initiated Testing: Steps</vt:lpstr>
      <vt:lpstr>Informed Consent</vt:lpstr>
      <vt:lpstr>Slide 13</vt:lpstr>
      <vt:lpstr>Slide 14</vt:lpstr>
      <vt:lpstr>Slide 15</vt:lpstr>
      <vt:lpstr>Slide 16</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 patients need counselling? </dc:title>
  <dc:creator>melita</dc:creator>
  <cp:lastModifiedBy>GUEST OFFICE</cp:lastModifiedBy>
  <cp:revision>25</cp:revision>
  <dcterms:created xsi:type="dcterms:W3CDTF">2009-09-14T07:35:40Z</dcterms:created>
  <dcterms:modified xsi:type="dcterms:W3CDTF">2010-11-09T07:24:23Z</dcterms:modified>
</cp:coreProperties>
</file>